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85" r:id="rId4"/>
    <p:sldId id="259" r:id="rId5"/>
    <p:sldId id="260" r:id="rId6"/>
    <p:sldId id="261" r:id="rId7"/>
    <p:sldId id="286" r:id="rId8"/>
    <p:sldId id="263" r:id="rId9"/>
    <p:sldId id="279" r:id="rId10"/>
    <p:sldId id="280" r:id="rId11"/>
    <p:sldId id="264" r:id="rId12"/>
    <p:sldId id="281" r:id="rId13"/>
    <p:sldId id="268" r:id="rId14"/>
    <p:sldId id="269" r:id="rId15"/>
    <p:sldId id="270" r:id="rId16"/>
    <p:sldId id="273" r:id="rId17"/>
    <p:sldId id="284" r:id="rId18"/>
    <p:sldId id="271" r:id="rId19"/>
    <p:sldId id="282" r:id="rId20"/>
    <p:sldId id="283" r:id="rId21"/>
    <p:sldId id="272" r:id="rId22"/>
    <p:sldId id="274" r:id="rId23"/>
    <p:sldId id="275" r:id="rId24"/>
    <p:sldId id="278"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5B"/>
    <a:srgbClr val="FFCA33"/>
    <a:srgbClr val="FFE59C"/>
    <a:srgbClr val="009076"/>
    <a:srgbClr val="00A27B"/>
    <a:srgbClr val="00DCA6"/>
    <a:srgbClr val="C4C4C4"/>
    <a:srgbClr val="C71E1D"/>
    <a:srgbClr val="2D83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631" autoAdjust="0"/>
  </p:normalViewPr>
  <p:slideViewPr>
    <p:cSldViewPr snapToGrid="0">
      <p:cViewPr varScale="1">
        <p:scale>
          <a:sx n="74" d="100"/>
          <a:sy n="74" d="100"/>
        </p:scale>
        <p:origin x="18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Firearms death rates by age and intent, 2023</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cat>
            <c:strRef>
              <c:f>Sheet1!$A$2:$A$6</c:f>
              <c:strCache>
                <c:ptCount val="5"/>
                <c:pt idx="0">
                  <c:v>Total</c:v>
                </c:pt>
                <c:pt idx="1">
                  <c:v>0-4 years</c:v>
                </c:pt>
                <c:pt idx="2">
                  <c:v>5-9 years</c:v>
                </c:pt>
                <c:pt idx="3">
                  <c:v>10-14 years</c:v>
                </c:pt>
                <c:pt idx="4">
                  <c:v>15-19 years</c:v>
                </c:pt>
              </c:strCache>
            </c:strRef>
          </c:cat>
          <c:val>
            <c:numRef>
              <c:f>Sheet1!$B$2:$B$6</c:f>
              <c:numCache>
                <c:formatCode>General</c:formatCode>
                <c:ptCount val="5"/>
                <c:pt idx="0">
                  <c:v>5.48</c:v>
                </c:pt>
                <c:pt idx="1">
                  <c:v>0.72</c:v>
                </c:pt>
                <c:pt idx="2">
                  <c:v>0.57999999999999996</c:v>
                </c:pt>
                <c:pt idx="3">
                  <c:v>2.54</c:v>
                </c:pt>
                <c:pt idx="4">
                  <c:v>16.72</c:v>
                </c:pt>
              </c:numCache>
            </c:numRef>
          </c:val>
          <c:extLst>
            <c:ext xmlns:c16="http://schemas.microsoft.com/office/drawing/2014/chart" uri="{C3380CC4-5D6E-409C-BE32-E72D297353CC}">
              <c16:uniqueId val="{00000000-D1A0-4DB3-A81E-8A7C8A27A56A}"/>
            </c:ext>
          </c:extLst>
        </c:ser>
        <c:ser>
          <c:idx val="1"/>
          <c:order val="1"/>
          <c:tx>
            <c:strRef>
              <c:f>Sheet1!$C$1</c:f>
              <c:strCache>
                <c:ptCount val="1"/>
                <c:pt idx="0">
                  <c:v>Homicide</c:v>
                </c:pt>
              </c:strCache>
            </c:strRef>
          </c:tx>
          <c:spPr>
            <a:solidFill>
              <a:schemeClr val="accent2"/>
            </a:solidFill>
            <a:ln>
              <a:noFill/>
            </a:ln>
            <a:effectLst/>
          </c:spPr>
          <c:invertIfNegative val="0"/>
          <c:cat>
            <c:strRef>
              <c:f>Sheet1!$A$2:$A$6</c:f>
              <c:strCache>
                <c:ptCount val="5"/>
                <c:pt idx="0">
                  <c:v>Total</c:v>
                </c:pt>
                <c:pt idx="1">
                  <c:v>0-4 years</c:v>
                </c:pt>
                <c:pt idx="2">
                  <c:v>5-9 years</c:v>
                </c:pt>
                <c:pt idx="3">
                  <c:v>10-14 years</c:v>
                </c:pt>
                <c:pt idx="4">
                  <c:v>15-19 years</c:v>
                </c:pt>
              </c:strCache>
            </c:strRef>
          </c:cat>
          <c:val>
            <c:numRef>
              <c:f>Sheet1!$C$2:$C$6</c:f>
              <c:numCache>
                <c:formatCode>General</c:formatCode>
                <c:ptCount val="5"/>
                <c:pt idx="0">
                  <c:v>3.61</c:v>
                </c:pt>
                <c:pt idx="1">
                  <c:v>0.42</c:v>
                </c:pt>
                <c:pt idx="2">
                  <c:v>0.45</c:v>
                </c:pt>
                <c:pt idx="3">
                  <c:v>1.4</c:v>
                </c:pt>
                <c:pt idx="4">
                  <c:v>11.27</c:v>
                </c:pt>
              </c:numCache>
            </c:numRef>
          </c:val>
          <c:extLst>
            <c:ext xmlns:c16="http://schemas.microsoft.com/office/drawing/2014/chart" uri="{C3380CC4-5D6E-409C-BE32-E72D297353CC}">
              <c16:uniqueId val="{00000001-D1A0-4DB3-A81E-8A7C8A27A56A}"/>
            </c:ext>
          </c:extLst>
        </c:ser>
        <c:ser>
          <c:idx val="2"/>
          <c:order val="2"/>
          <c:tx>
            <c:strRef>
              <c:f>Sheet1!$D$1</c:f>
              <c:strCache>
                <c:ptCount val="1"/>
                <c:pt idx="0">
                  <c:v>Suicide</c:v>
                </c:pt>
              </c:strCache>
            </c:strRef>
          </c:tx>
          <c:spPr>
            <a:solidFill>
              <a:schemeClr val="accent3"/>
            </a:solidFill>
            <a:ln>
              <a:noFill/>
            </a:ln>
            <a:effectLst/>
          </c:spPr>
          <c:invertIfNegative val="0"/>
          <c:cat>
            <c:strRef>
              <c:f>Sheet1!$A$2:$A$6</c:f>
              <c:strCache>
                <c:ptCount val="5"/>
                <c:pt idx="0">
                  <c:v>Total</c:v>
                </c:pt>
                <c:pt idx="1">
                  <c:v>0-4 years</c:v>
                </c:pt>
                <c:pt idx="2">
                  <c:v>5-9 years</c:v>
                </c:pt>
                <c:pt idx="3">
                  <c:v>10-14 years</c:v>
                </c:pt>
                <c:pt idx="4">
                  <c:v>15-19 years</c:v>
                </c:pt>
              </c:strCache>
            </c:strRef>
          </c:cat>
          <c:val>
            <c:numRef>
              <c:f>Sheet1!$D$2:$D$6</c:f>
              <c:numCache>
                <c:formatCode>General</c:formatCode>
                <c:ptCount val="5"/>
                <c:pt idx="0">
                  <c:v>1.54</c:v>
                </c:pt>
                <c:pt idx="1">
                  <c:v>0</c:v>
                </c:pt>
                <c:pt idx="2">
                  <c:v>0</c:v>
                </c:pt>
                <c:pt idx="3">
                  <c:v>0.89</c:v>
                </c:pt>
                <c:pt idx="4">
                  <c:v>4.83</c:v>
                </c:pt>
              </c:numCache>
            </c:numRef>
          </c:val>
          <c:extLst>
            <c:ext xmlns:c16="http://schemas.microsoft.com/office/drawing/2014/chart" uri="{C3380CC4-5D6E-409C-BE32-E72D297353CC}">
              <c16:uniqueId val="{00000002-D1A0-4DB3-A81E-8A7C8A27A56A}"/>
            </c:ext>
          </c:extLst>
        </c:ser>
        <c:ser>
          <c:idx val="3"/>
          <c:order val="3"/>
          <c:tx>
            <c:strRef>
              <c:f>Sheet1!$E$1</c:f>
              <c:strCache>
                <c:ptCount val="1"/>
                <c:pt idx="0">
                  <c:v>Unintentional</c:v>
                </c:pt>
              </c:strCache>
            </c:strRef>
          </c:tx>
          <c:spPr>
            <a:solidFill>
              <a:schemeClr val="accent4"/>
            </a:solidFill>
            <a:ln>
              <a:noFill/>
            </a:ln>
            <a:effectLst/>
          </c:spPr>
          <c:invertIfNegative val="0"/>
          <c:cat>
            <c:strRef>
              <c:f>Sheet1!$A$2:$A$6</c:f>
              <c:strCache>
                <c:ptCount val="5"/>
                <c:pt idx="0">
                  <c:v>Total</c:v>
                </c:pt>
                <c:pt idx="1">
                  <c:v>0-4 years</c:v>
                </c:pt>
                <c:pt idx="2">
                  <c:v>5-9 years</c:v>
                </c:pt>
                <c:pt idx="3">
                  <c:v>10-14 years</c:v>
                </c:pt>
                <c:pt idx="4">
                  <c:v>15-19 years</c:v>
                </c:pt>
              </c:strCache>
            </c:strRef>
          </c:cat>
          <c:val>
            <c:numRef>
              <c:f>Sheet1!$E$2:$E$6</c:f>
              <c:numCache>
                <c:formatCode>General</c:formatCode>
                <c:ptCount val="5"/>
                <c:pt idx="0">
                  <c:v>0.18</c:v>
                </c:pt>
                <c:pt idx="1">
                  <c:v>0.24</c:v>
                </c:pt>
                <c:pt idx="2">
                  <c:v>0.08</c:v>
                </c:pt>
                <c:pt idx="3">
                  <c:v>0.15</c:v>
                </c:pt>
                <c:pt idx="4">
                  <c:v>0.23</c:v>
                </c:pt>
              </c:numCache>
            </c:numRef>
          </c:val>
          <c:extLst>
            <c:ext xmlns:c16="http://schemas.microsoft.com/office/drawing/2014/chart" uri="{C3380CC4-5D6E-409C-BE32-E72D297353CC}">
              <c16:uniqueId val="{00000003-D1A0-4DB3-A81E-8A7C8A27A56A}"/>
            </c:ext>
          </c:extLst>
        </c:ser>
        <c:dLbls>
          <c:showLegendKey val="0"/>
          <c:showVal val="0"/>
          <c:showCatName val="0"/>
          <c:showSerName val="0"/>
          <c:showPercent val="0"/>
          <c:showBubbleSize val="0"/>
        </c:dLbls>
        <c:gapWidth val="219"/>
        <c:overlap val="-27"/>
        <c:axId val="302867424"/>
        <c:axId val="302866944"/>
      </c:barChart>
      <c:catAx>
        <c:axId val="30286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2866944"/>
        <c:crosses val="autoZero"/>
        <c:auto val="1"/>
        <c:lblAlgn val="ctr"/>
        <c:lblOffset val="100"/>
        <c:noMultiLvlLbl val="0"/>
      </c:catAx>
      <c:valAx>
        <c:axId val="302866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Death rate, per 100,000</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2867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CB046-1B49-41C9-944B-4674BAA7BF96}" type="datetimeFigureOut">
              <a:rPr lang="en-US" smtClean="0"/>
              <a:t>4/23/2025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E26C3-19A6-4E46-A3BC-1DE673631605}" type="slidenum">
              <a:rPr lang="en-US" smtClean="0"/>
              <a:t>‹#›</a:t>
            </a:fld>
            <a:endParaRPr lang="en-US"/>
          </a:p>
        </p:txBody>
      </p:sp>
    </p:spTree>
    <p:extLst>
      <p:ext uri="{BB962C8B-B14F-4D97-AF65-F5344CB8AC3E}">
        <p14:creationId xmlns:p14="http://schemas.microsoft.com/office/powerpoint/2010/main" val="126445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jamanetwork.com/journals/jamapediatrics/article-abstract/27864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FE26C3-19A6-4E46-A3BC-1DE673631605}" type="slidenum">
              <a:rPr lang="en-US" smtClean="0"/>
              <a:t>1</a:t>
            </a:fld>
            <a:endParaRPr lang="en-US"/>
          </a:p>
        </p:txBody>
      </p:sp>
    </p:spTree>
    <p:extLst>
      <p:ext uri="{BB962C8B-B14F-4D97-AF65-F5344CB8AC3E}">
        <p14:creationId xmlns:p14="http://schemas.microsoft.com/office/powerpoint/2010/main" val="3678355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634C3-5614-8BCC-01CC-6AF962445F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5BB985-DF05-FC30-CA9A-3B007F684E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9611C5-BF42-8197-683E-9AC3A0365F23}"/>
              </a:ext>
            </a:extLst>
          </p:cNvPr>
          <p:cNvSpPr>
            <a:spLocks noGrp="1"/>
          </p:cNvSpPr>
          <p:nvPr>
            <p:ph type="body" idx="1"/>
          </p:nvPr>
        </p:nvSpPr>
        <p:spPr/>
        <p:txBody>
          <a:bodyPr/>
          <a:lstStyle/>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So…for the second part of the question…how do child welfare systems respond to firearm-related risks?</a:t>
            </a: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Again, it depends.</a:t>
            </a: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Only a handful of states provide specific written guidance on firearm storage</a:t>
            </a:r>
            <a:r>
              <a:rPr lang="en-US" sz="4000" kern="100" dirty="0">
                <a:effectLst/>
                <a:latin typeface="Aptos" panose="020B0004020202020204" pitchFamily="34" charset="0"/>
                <a:ea typeface="Aptos" panose="020B0004020202020204" pitchFamily="34" charset="0"/>
                <a:cs typeface="Times New Roman" panose="02020603050405020304" pitchFamily="18" charset="0"/>
              </a:rPr>
              <a:t> and </a:t>
            </a:r>
            <a:r>
              <a:rPr lang="en-US" sz="4000" kern="100" dirty="0">
                <a:effectLst/>
                <a:latin typeface="Arial" panose="020B0604020202020204" pitchFamily="34" charset="0"/>
                <a:ea typeface="Aptos" panose="020B0004020202020204" pitchFamily="34" charset="0"/>
                <a:cs typeface="Times New Roman" panose="02020603050405020304" pitchFamily="18" charset="0"/>
              </a:rPr>
              <a:t>advise CPS worker action for firearm safety and education when firearms are present</a:t>
            </a: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However, lots of prevention strategies operate outside the child welfare system, and I would argue that these are our best line of defense against these deaths.</a:t>
            </a: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44E9346-9431-7DEF-D8CA-6427A64D4E1A}"/>
              </a:ext>
            </a:extLst>
          </p:cNvPr>
          <p:cNvSpPr>
            <a:spLocks noGrp="1"/>
          </p:cNvSpPr>
          <p:nvPr>
            <p:ph type="sldNum" sz="quarter" idx="5"/>
          </p:nvPr>
        </p:nvSpPr>
        <p:spPr/>
        <p:txBody>
          <a:bodyPr/>
          <a:lstStyle/>
          <a:p>
            <a:fld id="{B5FE26C3-19A6-4E46-A3BC-1DE673631605}" type="slidenum">
              <a:rPr lang="en-US" smtClean="0"/>
              <a:t>10</a:t>
            </a:fld>
            <a:endParaRPr lang="en-US"/>
          </a:p>
        </p:txBody>
      </p:sp>
    </p:spTree>
    <p:extLst>
      <p:ext uri="{BB962C8B-B14F-4D97-AF65-F5344CB8AC3E}">
        <p14:creationId xmlns:p14="http://schemas.microsoft.com/office/powerpoint/2010/main" val="1829302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1503D9-EBDA-2470-F021-7157CC0813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3E6458-D9BE-3582-FFBD-D74E6A58CB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3DB7EF-DDD8-D204-93C6-890CAAA25C50}"/>
              </a:ext>
            </a:extLst>
          </p:cNvPr>
          <p:cNvSpPr>
            <a:spLocks noGrp="1"/>
          </p:cNvSpPr>
          <p:nvPr>
            <p:ph type="body" idx="1"/>
          </p:nvPr>
        </p:nvSpPr>
        <p:spPr/>
        <p:txBody>
          <a:bodyPr/>
          <a:lstStyle/>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Indeed, the problem of firearm involved deaths among children is bigger than the child welfare system, and so is the solution</a:t>
            </a:r>
          </a:p>
          <a:p>
            <a:pPr marL="228600" marR="0" lvl="0" indent="-228600">
              <a:lnSpc>
                <a:spcPct val="107000"/>
              </a:lnSpc>
              <a:buFont typeface="+mj-lt"/>
              <a:buAutoNum type="arabi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Even if we define the outcome, child death by firearm, as child maltreatment, the population at risk for the outcome is broader than the families that are likely to come in contact with child welfare systems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marR="0" lvl="0" indent="-228600">
              <a:lnSpc>
                <a:spcPct val="107000"/>
              </a:lnSpc>
              <a:buFont typeface="+mj-lt"/>
              <a:buAutoNum type="arabi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Understanding the scope and risk factors for the problem can help identify solutions</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CB5C060-5366-73A6-4120-3E481C044666}"/>
              </a:ext>
            </a:extLst>
          </p:cNvPr>
          <p:cNvSpPr>
            <a:spLocks noGrp="1"/>
          </p:cNvSpPr>
          <p:nvPr>
            <p:ph type="sldNum" sz="quarter" idx="5"/>
          </p:nvPr>
        </p:nvSpPr>
        <p:spPr/>
        <p:txBody>
          <a:bodyPr/>
          <a:lstStyle/>
          <a:p>
            <a:fld id="{B5FE26C3-19A6-4E46-A3BC-1DE673631605}" type="slidenum">
              <a:rPr lang="en-US" smtClean="0"/>
              <a:t>11</a:t>
            </a:fld>
            <a:endParaRPr lang="en-US"/>
          </a:p>
        </p:txBody>
      </p:sp>
    </p:spTree>
    <p:extLst>
      <p:ext uri="{BB962C8B-B14F-4D97-AF65-F5344CB8AC3E}">
        <p14:creationId xmlns:p14="http://schemas.microsoft.com/office/powerpoint/2010/main" val="967903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7D7851-F5D9-F81B-91FE-B32FEDB345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6F69F2-AE35-21BB-CCB3-56A7321581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0B14F4-B9EE-D5C0-A733-4F0BBC97E9ED}"/>
              </a:ext>
            </a:extLst>
          </p:cNvPr>
          <p:cNvSpPr>
            <a:spLocks noGrp="1"/>
          </p:cNvSpPr>
          <p:nvPr>
            <p:ph type="body" idx="1"/>
          </p:nvPr>
        </p:nvSpPr>
        <p:spPr/>
        <p:txBody>
          <a:bodyPr/>
          <a:lstStyle/>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When thinking about prevention efforts, it can be helpful to first understand that firearm death rates vary by age and intent</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Regarding age, we see rates increasing as children age. </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The trends for intent are a bit different. We see that unintentional deaths by firearm are highest among the youngest children, 0-4 years. In 2023, unintentional deaths by firearms resulted in just over 40 deaths among 0-4 year olds.</a:t>
            </a:r>
          </a:p>
          <a:p>
            <a:pPr marL="228600" marR="0" lvl="0" indent="-228600">
              <a:lnSpc>
                <a:spcPct val="107000"/>
              </a:lnSpc>
              <a:buFont typeface="+mj-lt"/>
              <a:buAutoNum type="romanLcPeriod"/>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r>
              <a:rPr lang="en-US" dirty="0"/>
              <a:t>Risks for suicide and homicide deaths by firearm, however, are always more common than unintentional deaths, and risk increases as children age. Among 15-19 year olds in 2023, there were nearly 2,500 homicide deaths and over 1,000 suicide deaths by firearm.</a:t>
            </a:r>
          </a:p>
        </p:txBody>
      </p:sp>
      <p:sp>
        <p:nvSpPr>
          <p:cNvPr id="4" name="Slide Number Placeholder 3">
            <a:extLst>
              <a:ext uri="{FF2B5EF4-FFF2-40B4-BE49-F238E27FC236}">
                <a16:creationId xmlns:a16="http://schemas.microsoft.com/office/drawing/2014/main" id="{0D02D876-CB4F-5468-529A-85D42B4A4A81}"/>
              </a:ext>
            </a:extLst>
          </p:cNvPr>
          <p:cNvSpPr>
            <a:spLocks noGrp="1"/>
          </p:cNvSpPr>
          <p:nvPr>
            <p:ph type="sldNum" sz="quarter" idx="5"/>
          </p:nvPr>
        </p:nvSpPr>
        <p:spPr/>
        <p:txBody>
          <a:bodyPr/>
          <a:lstStyle/>
          <a:p>
            <a:fld id="{B5FE26C3-19A6-4E46-A3BC-1DE673631605}" type="slidenum">
              <a:rPr lang="en-US" smtClean="0"/>
              <a:t>12</a:t>
            </a:fld>
            <a:endParaRPr lang="en-US"/>
          </a:p>
        </p:txBody>
      </p:sp>
    </p:spTree>
    <p:extLst>
      <p:ext uri="{BB962C8B-B14F-4D97-AF65-F5344CB8AC3E}">
        <p14:creationId xmlns:p14="http://schemas.microsoft.com/office/powerpoint/2010/main" val="1183761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BDBF8-89E1-B7FE-E29F-5669D62CF9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C20B05-EC44-E645-06BB-07900CBD2C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134EBC-55E8-4E34-3A20-57E4F1380A08}"/>
              </a:ext>
            </a:extLst>
          </p:cNvPr>
          <p:cNvSpPr>
            <a:spLocks noGrp="1"/>
          </p:cNvSpPr>
          <p:nvPr>
            <p:ph type="body" idx="1"/>
          </p:nvPr>
        </p:nvSpPr>
        <p:spPr/>
        <p:txBody>
          <a:bodyPr/>
          <a:lstStyle/>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And let’s consider the context and circumstances that surround these deaths.</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First, the firearms that kill children most often come from their own home or the home of a friend or family member </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And most pediatric deaths by firearm occur in the child’s home</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As we know from the previous slide, most of these deaths are homicide or suicide. In the case of homicide by firearm, </a:t>
            </a:r>
            <a:r>
              <a:rPr lang="en-US" sz="1800" u="none" kern="100" dirty="0">
                <a:solidFill>
                  <a:schemeClr val="tx1"/>
                </a:solidFill>
                <a:effectLst/>
                <a:latin typeface="Arial" panose="020B0604020202020204" pitchFamily="34" charset="0"/>
                <a:ea typeface="Aptos" panose="020B0004020202020204" pitchFamily="34" charset="0"/>
                <a:cs typeface="Times New Roman" panose="02020603050405020304" pitchFamily="18" charset="0"/>
              </a:rPr>
              <a:t>f</a:t>
            </a:r>
            <a:r>
              <a:rPr lang="en-US" sz="18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rPr>
              <a:t>rom 2003-2020, 12.0% of child firearm homicides were related to family and intimate partner violence (86% child corollary victims; 14% teens killed by current or former dating partners)</a:t>
            </a:r>
          </a:p>
          <a:p>
            <a:pPr marL="0" marR="0" lvl="0" indent="0">
              <a:lnSpc>
                <a:spcPct val="107000"/>
              </a:lnSpc>
              <a:buFont typeface="+mj-lt"/>
              <a:buNone/>
            </a:pPr>
            <a:endParaRPr lang="en-US" sz="1800" u="sng"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800" dirty="0"/>
              <a:t>And again, we consider epidemiology and context because it helps us identify the scope of the problem, where it is, and how we can intervene.</a:t>
            </a:r>
          </a:p>
          <a:p>
            <a:pPr marL="0" marR="0" lvl="0" indent="0">
              <a:lnSpc>
                <a:spcPct val="107000"/>
              </a:lnSpc>
              <a:buFont typeface="+mj-lt"/>
              <a:buNone/>
            </a:pPr>
            <a:endParaRPr lang="en-US" sz="1800" u="sng"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rPr>
              <a:t>Identifying risk factors is another key component of identifying effective prevention strategies….</a:t>
            </a:r>
          </a:p>
        </p:txBody>
      </p:sp>
      <p:sp>
        <p:nvSpPr>
          <p:cNvPr id="4" name="Slide Number Placeholder 3">
            <a:extLst>
              <a:ext uri="{FF2B5EF4-FFF2-40B4-BE49-F238E27FC236}">
                <a16:creationId xmlns:a16="http://schemas.microsoft.com/office/drawing/2014/main" id="{514F94F6-44A7-062B-0A25-F93076C7FF81}"/>
              </a:ext>
            </a:extLst>
          </p:cNvPr>
          <p:cNvSpPr>
            <a:spLocks noGrp="1"/>
          </p:cNvSpPr>
          <p:nvPr>
            <p:ph type="sldNum" sz="quarter" idx="5"/>
          </p:nvPr>
        </p:nvSpPr>
        <p:spPr/>
        <p:txBody>
          <a:bodyPr/>
          <a:lstStyle/>
          <a:p>
            <a:fld id="{B5FE26C3-19A6-4E46-A3BC-1DE673631605}" type="slidenum">
              <a:rPr lang="en-US" smtClean="0"/>
              <a:t>13</a:t>
            </a:fld>
            <a:endParaRPr lang="en-US"/>
          </a:p>
        </p:txBody>
      </p:sp>
    </p:spTree>
    <p:extLst>
      <p:ext uri="{BB962C8B-B14F-4D97-AF65-F5344CB8AC3E}">
        <p14:creationId xmlns:p14="http://schemas.microsoft.com/office/powerpoint/2010/main" val="4028664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60D19-E559-ABA6-6673-0A3DF628D1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F27F4E-B8FA-3BA0-0A8F-DCBACA4063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F4FE3F-20D9-4259-815A-BE0A64210560}"/>
              </a:ext>
            </a:extLst>
          </p:cNvPr>
          <p:cNvSpPr>
            <a:spLocks noGrp="1"/>
          </p:cNvSpPr>
          <p:nvPr>
            <p:ph type="body" idx="1"/>
          </p:nvPr>
        </p:nvSpPr>
        <p:spPr/>
        <p:txBody>
          <a:bodyPr/>
          <a:lstStyle/>
          <a:p>
            <a:r>
              <a:rPr lang="en-US" dirty="0"/>
              <a:t>Some risk factors vary by intent (e.g., suicide versus homicide versus unintentional), including age, mental health, substance use, and behavioral problems</a:t>
            </a:r>
          </a:p>
          <a:p>
            <a:endParaRPr lang="en-US" dirty="0"/>
          </a:p>
          <a:p>
            <a:r>
              <a:rPr lang="en-US" dirty="0"/>
              <a:t>Yet all share the risk factor of firearm access (i.e., firearm present and accessible). And so it may be unsurprising that many efforts to prevent firearm involved deaths among children and youth focus on firearm access.</a:t>
            </a:r>
          </a:p>
          <a:p>
            <a:endParaRPr lang="en-US" dirty="0"/>
          </a:p>
        </p:txBody>
      </p:sp>
      <p:sp>
        <p:nvSpPr>
          <p:cNvPr id="4" name="Slide Number Placeholder 3">
            <a:extLst>
              <a:ext uri="{FF2B5EF4-FFF2-40B4-BE49-F238E27FC236}">
                <a16:creationId xmlns:a16="http://schemas.microsoft.com/office/drawing/2014/main" id="{702BEE45-F3F9-5B57-4393-DEFCDCDB67CC}"/>
              </a:ext>
            </a:extLst>
          </p:cNvPr>
          <p:cNvSpPr>
            <a:spLocks noGrp="1"/>
          </p:cNvSpPr>
          <p:nvPr>
            <p:ph type="sldNum" sz="quarter" idx="5"/>
          </p:nvPr>
        </p:nvSpPr>
        <p:spPr/>
        <p:txBody>
          <a:bodyPr/>
          <a:lstStyle/>
          <a:p>
            <a:fld id="{B5FE26C3-19A6-4E46-A3BC-1DE673631605}" type="slidenum">
              <a:rPr lang="en-US" smtClean="0"/>
              <a:t>14</a:t>
            </a:fld>
            <a:endParaRPr lang="en-US"/>
          </a:p>
        </p:txBody>
      </p:sp>
    </p:spTree>
    <p:extLst>
      <p:ext uri="{BB962C8B-B14F-4D97-AF65-F5344CB8AC3E}">
        <p14:creationId xmlns:p14="http://schemas.microsoft.com/office/powerpoint/2010/main" val="2398777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CE4F31-7477-A5E7-B950-2F719869C1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60EB50-A91D-2CD7-9763-10CB145DAC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6B832D-66AD-9E85-344B-F4EDBF26EB4A}"/>
              </a:ext>
            </a:extLst>
          </p:cNvPr>
          <p:cNvSpPr>
            <a:spLocks noGrp="1"/>
          </p:cNvSpPr>
          <p:nvPr>
            <p:ph type="body" idx="1"/>
          </p:nvPr>
        </p:nvSpPr>
        <p:spPr/>
        <p:txBody>
          <a:bodyPr/>
          <a:lstStyle/>
          <a:p>
            <a:r>
              <a:rPr lang="en-US" dirty="0"/>
              <a:t>I want to take a breath to really recognize the weight of what I’ve presented so for. It’s a lot, and it’s heavy.</a:t>
            </a:r>
          </a:p>
          <a:p>
            <a:endParaRPr lang="en-US" dirty="0"/>
          </a:p>
          <a:p>
            <a:r>
              <a:rPr lang="en-US" dirty="0"/>
              <a:t>AND…there is so much that we can do—and so much that you are already doing---to prevent these deaths and improve safety among children and youth. </a:t>
            </a:r>
          </a:p>
          <a:p>
            <a:endParaRPr lang="en-US" dirty="0"/>
          </a:p>
          <a:p>
            <a:r>
              <a:rPr lang="en-US" dirty="0"/>
              <a:t>The first set of opportunities I will discuss in the following slides focus on the gun as the point of intervention;</a:t>
            </a:r>
          </a:p>
          <a:p>
            <a:endParaRPr lang="en-US" dirty="0"/>
          </a:p>
          <a:p>
            <a:r>
              <a:rPr lang="en-US" dirty="0"/>
              <a:t>The second set of opportunities I will discuss focused on the social environment</a:t>
            </a:r>
          </a:p>
        </p:txBody>
      </p:sp>
      <p:sp>
        <p:nvSpPr>
          <p:cNvPr id="4" name="Slide Number Placeholder 3">
            <a:extLst>
              <a:ext uri="{FF2B5EF4-FFF2-40B4-BE49-F238E27FC236}">
                <a16:creationId xmlns:a16="http://schemas.microsoft.com/office/drawing/2014/main" id="{3FB9C63F-2819-13DF-16C5-4FB578333D53}"/>
              </a:ext>
            </a:extLst>
          </p:cNvPr>
          <p:cNvSpPr>
            <a:spLocks noGrp="1"/>
          </p:cNvSpPr>
          <p:nvPr>
            <p:ph type="sldNum" sz="quarter" idx="5"/>
          </p:nvPr>
        </p:nvSpPr>
        <p:spPr/>
        <p:txBody>
          <a:bodyPr/>
          <a:lstStyle/>
          <a:p>
            <a:fld id="{B5FE26C3-19A6-4E46-A3BC-1DE673631605}" type="slidenum">
              <a:rPr lang="en-US" smtClean="0"/>
              <a:t>15</a:t>
            </a:fld>
            <a:endParaRPr lang="en-US"/>
          </a:p>
        </p:txBody>
      </p:sp>
    </p:spTree>
    <p:extLst>
      <p:ext uri="{BB962C8B-B14F-4D97-AF65-F5344CB8AC3E}">
        <p14:creationId xmlns:p14="http://schemas.microsoft.com/office/powerpoint/2010/main" val="440452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2AD26-61A6-F561-A519-51A1AB0BA4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8AD8B4-90C3-EEC9-B7F4-63A409BBCC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76EA12-5DEB-99DA-5C6E-678B5A761DED}"/>
              </a:ext>
            </a:extLst>
          </p:cNvPr>
          <p:cNvSpPr>
            <a:spLocks noGrp="1"/>
          </p:cNvSpPr>
          <p:nvPr>
            <p:ph type="body" idx="1"/>
          </p:nvPr>
        </p:nvSpPr>
        <p:spPr/>
        <p:txBody>
          <a:bodyPr/>
          <a:lstStyle/>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So, let’s first focus on interventions surrounding the firearm.</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One of the first things that many people might think of to prevent firearm injuries and deaths among children and youth is to restrict access to firearms through encouraging or requiring firearms owners to store firearms securely.</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Many professional organizations support these secure storage recommendations including the American Academy of Pediatrics and The Firearm Trade Association.</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These guidelines often include recommendations to:</a:t>
            </a:r>
          </a:p>
          <a:p>
            <a:pPr marL="571500" indent="-571500">
              <a:buFont typeface="Arial" panose="020B0604020202020204" pitchFamily="34" charset="0"/>
              <a:buChar char="•"/>
            </a:pPr>
            <a:r>
              <a:rPr lang="en-US" sz="4000" dirty="0"/>
              <a:t>Store the firearm unloaded</a:t>
            </a:r>
          </a:p>
          <a:p>
            <a:pPr marL="571500" indent="-571500">
              <a:buFont typeface="Arial" panose="020B0604020202020204" pitchFamily="34" charset="0"/>
              <a:buChar char="•"/>
            </a:pPr>
            <a:r>
              <a:rPr lang="en-US" sz="4000" dirty="0"/>
              <a:t>Store the firearm locked</a:t>
            </a:r>
          </a:p>
          <a:p>
            <a:pPr marL="571500" indent="-571500">
              <a:buFont typeface="Arial" panose="020B0604020202020204" pitchFamily="34" charset="0"/>
              <a:buChar char="•"/>
            </a:pPr>
            <a:r>
              <a:rPr lang="en-US" sz="4000" dirty="0"/>
              <a:t>Store the ammunition separated from the firearm</a:t>
            </a:r>
          </a:p>
          <a:p>
            <a:pPr marL="571500" indent="-571500">
              <a:buFont typeface="Arial" panose="020B0604020202020204" pitchFamily="34" charset="0"/>
              <a:buChar char="•"/>
            </a:pPr>
            <a:r>
              <a:rPr lang="en-US" sz="4000" dirty="0"/>
              <a:t>Store the ammunition locked separately from the firearm</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48B1CB8-68C1-C956-60CB-A407CD4979B2}"/>
              </a:ext>
            </a:extLst>
          </p:cNvPr>
          <p:cNvSpPr>
            <a:spLocks noGrp="1"/>
          </p:cNvSpPr>
          <p:nvPr>
            <p:ph type="sldNum" sz="quarter" idx="5"/>
          </p:nvPr>
        </p:nvSpPr>
        <p:spPr/>
        <p:txBody>
          <a:bodyPr/>
          <a:lstStyle/>
          <a:p>
            <a:fld id="{B5FE26C3-19A6-4E46-A3BC-1DE673631605}" type="slidenum">
              <a:rPr lang="en-US" smtClean="0"/>
              <a:t>16</a:t>
            </a:fld>
            <a:endParaRPr lang="en-US"/>
          </a:p>
        </p:txBody>
      </p:sp>
    </p:spTree>
    <p:extLst>
      <p:ext uri="{BB962C8B-B14F-4D97-AF65-F5344CB8AC3E}">
        <p14:creationId xmlns:p14="http://schemas.microsoft.com/office/powerpoint/2010/main" val="1725812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33F58-53D0-0987-0D80-8F5D02DCEF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9907F6-6CC3-7C5E-9B59-A36352A44B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57AD62-9D1A-2494-C338-3F6F6E29574E}"/>
              </a:ext>
            </a:extLst>
          </p:cNvPr>
          <p:cNvSpPr>
            <a:spLocks noGrp="1"/>
          </p:cNvSpPr>
          <p:nvPr>
            <p:ph type="body" idx="1"/>
          </p:nvPr>
        </p:nvSpPr>
        <p:spPr/>
        <p:txBody>
          <a:bodyPr/>
          <a:lstStyle/>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And these recommendations are based in research. </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r>
              <a:rPr lang="en-US" sz="1800" b="0" i="0" dirty="0">
                <a:solidFill>
                  <a:schemeClr val="tx1"/>
                </a:solidFill>
                <a:effectLst/>
                <a:latin typeface="+mn-lt"/>
              </a:rPr>
              <a:t>When both firearms and ammunition are stored securely, children have a 78% lower risk of self-inflicted firearm injuries and an 85% lower risk of unintentional firearm injuries.</a:t>
            </a:r>
          </a:p>
          <a:p>
            <a:endParaRPr lang="en-US" sz="1800" b="0" i="0" dirty="0">
              <a:solidFill>
                <a:schemeClr val="tx1"/>
              </a:solidFill>
              <a:effectLst/>
              <a:latin typeface="+mn-lt"/>
            </a:endParaRPr>
          </a:p>
          <a:p>
            <a:r>
              <a:rPr lang="en-US" sz="1800" b="0" i="0" dirty="0">
                <a:solidFill>
                  <a:schemeClr val="tx1"/>
                </a:solidFill>
                <a:effectLst/>
                <a:latin typeface="+mn-lt"/>
              </a:rPr>
              <a:t>As one illustration, </a:t>
            </a:r>
            <a:r>
              <a:rPr lang="en-US" sz="1800" b="0" i="0" dirty="0" err="1">
                <a:solidFill>
                  <a:srgbClr val="2D2B19"/>
                </a:solidFill>
                <a:effectLst/>
                <a:latin typeface="suisse"/>
              </a:rPr>
              <a:t>Monuteaux</a:t>
            </a:r>
            <a:r>
              <a:rPr lang="en-US" sz="1800" b="0" i="0" dirty="0">
                <a:solidFill>
                  <a:srgbClr val="2D2B19"/>
                </a:solidFill>
                <a:effectLst/>
                <a:latin typeface="suisse"/>
              </a:rPr>
              <a:t>, Azrael, and Miller (2019) estimated that if half of households with unlocked guns switched to locking them, one third of youth gun suicides and unintentional deaths could be prevented, saving 251 lives per year.</a:t>
            </a: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151B5BF-4D62-60C7-50D7-BF548B2B8CC0}"/>
              </a:ext>
            </a:extLst>
          </p:cNvPr>
          <p:cNvSpPr>
            <a:spLocks noGrp="1"/>
          </p:cNvSpPr>
          <p:nvPr>
            <p:ph type="sldNum" sz="quarter" idx="5"/>
          </p:nvPr>
        </p:nvSpPr>
        <p:spPr/>
        <p:txBody>
          <a:bodyPr/>
          <a:lstStyle/>
          <a:p>
            <a:fld id="{B5FE26C3-19A6-4E46-A3BC-1DE673631605}" type="slidenum">
              <a:rPr lang="en-US" smtClean="0"/>
              <a:t>17</a:t>
            </a:fld>
            <a:endParaRPr lang="en-US"/>
          </a:p>
        </p:txBody>
      </p:sp>
    </p:spTree>
    <p:extLst>
      <p:ext uri="{BB962C8B-B14F-4D97-AF65-F5344CB8AC3E}">
        <p14:creationId xmlns:p14="http://schemas.microsoft.com/office/powerpoint/2010/main" val="3922972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C06F0-0A54-2E89-66D9-AAB2E88A76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B378FD-7A01-2F91-9AA0-E92C85E8FC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699F9C-EC41-2660-023F-8EAF77B6267B}"/>
              </a:ext>
            </a:extLst>
          </p:cNvPr>
          <p:cNvSpPr>
            <a:spLocks noGrp="1"/>
          </p:cNvSpPr>
          <p:nvPr>
            <p:ph type="body" idx="1"/>
          </p:nvPr>
        </p:nvSpPr>
        <p:spPr/>
        <p:txBody>
          <a:bodyPr/>
          <a:lstStyle/>
          <a:p>
            <a:pPr marL="0" indent="0">
              <a:buNone/>
            </a:pPr>
            <a:r>
              <a:rPr lang="en-US" b="0" dirty="0"/>
              <a:t>And there are many ways to encourage secured firearm storage, and one way is through policy.</a:t>
            </a:r>
          </a:p>
          <a:p>
            <a:pPr marL="0" indent="0">
              <a:buNone/>
            </a:pPr>
            <a:endParaRPr lang="en-US" b="1" dirty="0"/>
          </a:p>
          <a:p>
            <a:pPr marL="0" indent="0">
              <a:buNone/>
            </a:pPr>
            <a:r>
              <a:rPr lang="en-US" b="1" dirty="0"/>
              <a:t>Child-access prevention (CAP) </a:t>
            </a:r>
            <a:r>
              <a:rPr lang="en-US" dirty="0"/>
              <a:t>and </a:t>
            </a:r>
            <a:r>
              <a:rPr lang="en-US" b="1" dirty="0"/>
              <a:t>safe storage laws </a:t>
            </a:r>
            <a:r>
              <a:rPr lang="en-US" dirty="0"/>
              <a:t>allow prosecutors to charge adults who (intentionally or unintentionally) allow minors to access firearms unsupervised</a:t>
            </a:r>
          </a:p>
          <a:p>
            <a:pPr marL="0" indent="0">
              <a:buNone/>
            </a:pPr>
            <a:endParaRPr lang="en-US" sz="1900" dirty="0"/>
          </a:p>
          <a:p>
            <a:pPr marL="0" indent="0">
              <a:buNone/>
            </a:pPr>
            <a:r>
              <a:rPr lang="en-US" dirty="0"/>
              <a:t>These laws vary in strictness</a:t>
            </a:r>
          </a:p>
          <a:p>
            <a:endParaRPr lang="en-US" dirty="0"/>
          </a:p>
          <a:p>
            <a:r>
              <a:rPr lang="en-US" dirty="0"/>
              <a:t>At the strictest end of the spectrum, laws impose criminal liability if owners store the firearm in a manner where a minor</a:t>
            </a:r>
            <a:r>
              <a:rPr lang="en-US" i="1" dirty="0"/>
              <a:t> could</a:t>
            </a:r>
            <a:r>
              <a:rPr lang="en-US" dirty="0"/>
              <a:t> access the firearm </a:t>
            </a:r>
          </a:p>
          <a:p>
            <a:endParaRPr lang="en-US" dirty="0"/>
          </a:p>
          <a:p>
            <a:r>
              <a:rPr lang="en-US" dirty="0"/>
              <a:t>At the more lenient end of the spectrum, laws require that a minor </a:t>
            </a:r>
            <a:r>
              <a:rPr lang="en-US" i="1" dirty="0"/>
              <a:t>actually</a:t>
            </a:r>
            <a:r>
              <a:rPr lang="en-US" dirty="0"/>
              <a:t> accesses the firearm to impose criminal liability on the owner. On this more lenient end of the spectrum, states further vary in whether the child has to brandish the firearm in public, or whether the child's access must result in death or serious injury. Similarly, states vary on whether criminal penalties are classed as misdemeanors or felonies</a:t>
            </a:r>
          </a:p>
          <a:p>
            <a:endParaRPr lang="en-US" sz="1900" dirty="0"/>
          </a:p>
          <a:p>
            <a:pPr marL="0" indent="0">
              <a:buNone/>
            </a:pPr>
            <a:r>
              <a:rPr lang="en-US" dirty="0"/>
              <a:t>Currently, 35 states + the District of Columbia have CAP laws</a:t>
            </a:r>
          </a:p>
          <a:p>
            <a:endParaRPr lang="en-US" dirty="0"/>
          </a:p>
        </p:txBody>
      </p:sp>
      <p:sp>
        <p:nvSpPr>
          <p:cNvPr id="4" name="Slide Number Placeholder 3">
            <a:extLst>
              <a:ext uri="{FF2B5EF4-FFF2-40B4-BE49-F238E27FC236}">
                <a16:creationId xmlns:a16="http://schemas.microsoft.com/office/drawing/2014/main" id="{39B23680-396C-D517-A86A-B1872A94BC93}"/>
              </a:ext>
            </a:extLst>
          </p:cNvPr>
          <p:cNvSpPr>
            <a:spLocks noGrp="1"/>
          </p:cNvSpPr>
          <p:nvPr>
            <p:ph type="sldNum" sz="quarter" idx="5"/>
          </p:nvPr>
        </p:nvSpPr>
        <p:spPr/>
        <p:txBody>
          <a:bodyPr/>
          <a:lstStyle/>
          <a:p>
            <a:fld id="{B5FE26C3-19A6-4E46-A3BC-1DE673631605}" type="slidenum">
              <a:rPr lang="en-US" smtClean="0"/>
              <a:t>18</a:t>
            </a:fld>
            <a:endParaRPr lang="en-US"/>
          </a:p>
        </p:txBody>
      </p:sp>
    </p:spTree>
    <p:extLst>
      <p:ext uri="{BB962C8B-B14F-4D97-AF65-F5344CB8AC3E}">
        <p14:creationId xmlns:p14="http://schemas.microsoft.com/office/powerpoint/2010/main" val="2214092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C2AA66-88E2-1121-36DC-3493A465C8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8DE333-5B81-0069-1ADB-8EA989574C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4BE220D-F9C5-8C92-B9D3-DDE41D2DB640}"/>
              </a:ext>
            </a:extLst>
          </p:cNvPr>
          <p:cNvSpPr>
            <a:spLocks noGrp="1"/>
          </p:cNvSpPr>
          <p:nvPr>
            <p:ph type="body" idx="1"/>
          </p:nvPr>
        </p:nvSpPr>
        <p:spPr/>
        <p:txBody>
          <a:bodyPr/>
          <a:lstStyle/>
          <a:p>
            <a:pPr marL="0" indent="0">
              <a:buNone/>
            </a:pPr>
            <a:r>
              <a:rPr lang="en-US" sz="2400" dirty="0"/>
              <a:t>Evidence has found that CAP laws are associated with reduced firearm self-injuries or suicides, violent crime, and unintentional injuries and deaths among youth. Studies further suggest that the stricter laws (for example, those that impose criminal liability if the child might access a firearm) have larger life-saving effects</a:t>
            </a:r>
          </a:p>
          <a:p>
            <a:pPr marL="0" indent="0">
              <a:buNone/>
            </a:pPr>
            <a:endParaRPr lang="en-US" sz="2400" dirty="0"/>
          </a:p>
          <a:p>
            <a:pPr marL="0" indent="0">
              <a:buNone/>
            </a:pPr>
            <a:r>
              <a:rPr lang="en-US" sz="2400" dirty="0"/>
              <a:t>There are ongoing questions about the mechanisms by which CAP laws have their effects. Specifically, it is unclear whether CAP laws are causally associated with secure storage among firearm owners</a:t>
            </a:r>
            <a:endParaRPr lang="en-US" dirty="0"/>
          </a:p>
        </p:txBody>
      </p:sp>
      <p:sp>
        <p:nvSpPr>
          <p:cNvPr id="4" name="Slide Number Placeholder 3">
            <a:extLst>
              <a:ext uri="{FF2B5EF4-FFF2-40B4-BE49-F238E27FC236}">
                <a16:creationId xmlns:a16="http://schemas.microsoft.com/office/drawing/2014/main" id="{F010FEA3-E11B-38A6-598A-AB4FE351717F}"/>
              </a:ext>
            </a:extLst>
          </p:cNvPr>
          <p:cNvSpPr>
            <a:spLocks noGrp="1"/>
          </p:cNvSpPr>
          <p:nvPr>
            <p:ph type="sldNum" sz="quarter" idx="5"/>
          </p:nvPr>
        </p:nvSpPr>
        <p:spPr/>
        <p:txBody>
          <a:bodyPr/>
          <a:lstStyle/>
          <a:p>
            <a:fld id="{B5FE26C3-19A6-4E46-A3BC-1DE673631605}" type="slidenum">
              <a:rPr lang="en-US" smtClean="0"/>
              <a:t>19</a:t>
            </a:fld>
            <a:endParaRPr lang="en-US"/>
          </a:p>
        </p:txBody>
      </p:sp>
    </p:spTree>
    <p:extLst>
      <p:ext uri="{BB962C8B-B14F-4D97-AF65-F5344CB8AC3E}">
        <p14:creationId xmlns:p14="http://schemas.microsoft.com/office/powerpoint/2010/main" val="27212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 like to begin with some acknowledgements…</a:t>
            </a:r>
          </a:p>
          <a:p>
            <a:endParaRPr lang="en-US" dirty="0"/>
          </a:p>
          <a:p>
            <a:r>
              <a:rPr lang="en-US" dirty="0"/>
              <a:t>First, for the funders of some of my own research that I will present today, including the NIH and CDC</a:t>
            </a:r>
          </a:p>
          <a:p>
            <a:endParaRPr lang="en-US" dirty="0"/>
          </a:p>
          <a:p>
            <a:r>
              <a:rPr lang="en-US" dirty="0"/>
              <a:t>Second, the science of preventing firearm injuries among children and youth is a large and growing field. And so in today’s talk, I will be sharing the work of many of my colleagues.</a:t>
            </a:r>
          </a:p>
          <a:p>
            <a:endParaRPr lang="en-US" dirty="0"/>
          </a:p>
          <a:p>
            <a:r>
              <a:rPr lang="en-US" dirty="0"/>
              <a:t>And finally, I want to give a huge acknowledgement and thanks to the community organizations and practitioners who work daily to improve the safety of children and youth, many of whom are joining us today. Thank you!</a:t>
            </a:r>
          </a:p>
        </p:txBody>
      </p:sp>
      <p:sp>
        <p:nvSpPr>
          <p:cNvPr id="4" name="Slide Number Placeholder 3"/>
          <p:cNvSpPr>
            <a:spLocks noGrp="1"/>
          </p:cNvSpPr>
          <p:nvPr>
            <p:ph type="sldNum" sz="quarter" idx="5"/>
          </p:nvPr>
        </p:nvSpPr>
        <p:spPr/>
        <p:txBody>
          <a:bodyPr/>
          <a:lstStyle/>
          <a:p>
            <a:fld id="{B5FE26C3-19A6-4E46-A3BC-1DE673631605}" type="slidenum">
              <a:rPr lang="en-US" smtClean="0"/>
              <a:t>2</a:t>
            </a:fld>
            <a:endParaRPr lang="en-US"/>
          </a:p>
        </p:txBody>
      </p:sp>
    </p:spTree>
    <p:extLst>
      <p:ext uri="{BB962C8B-B14F-4D97-AF65-F5344CB8AC3E}">
        <p14:creationId xmlns:p14="http://schemas.microsoft.com/office/powerpoint/2010/main" val="298785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EE017A-7F3C-E4A3-3174-29F7F8E8C2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6DE2CD-EA7B-E9CB-BD90-DDCD88F048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B75E75-1F12-DE32-AF29-AE9B75EED305}"/>
              </a:ext>
            </a:extLst>
          </p:cNvPr>
          <p:cNvSpPr>
            <a:spLocks noGrp="1"/>
          </p:cNvSpPr>
          <p:nvPr>
            <p:ph type="body" idx="1"/>
          </p:nvPr>
        </p:nvSpPr>
        <p:spPr/>
        <p:txBody>
          <a:bodyPr/>
          <a:lstStyle/>
          <a:p>
            <a:pPr marL="0" marR="0" lvl="0" indent="0">
              <a:lnSpc>
                <a:spcPct val="107000"/>
              </a:lnSpc>
              <a:buFont typeface="+mj-lt"/>
              <a:buNone/>
            </a:pPr>
            <a:r>
              <a:rPr lang="en-US" dirty="0"/>
              <a:t>Storing household firearms loaded and unlocked remains an important strategy to preventing firearm injuries and deaths among children and youth, but it cannot be the only strategy</a:t>
            </a:r>
          </a:p>
          <a:p>
            <a:pPr marL="0" marR="0" lvl="0" indent="0">
              <a:lnSpc>
                <a:spcPct val="107000"/>
              </a:lnSpc>
              <a:buFont typeface="+mj-lt"/>
              <a:buNone/>
            </a:pPr>
            <a:endParaRPr lang="en-US" dirty="0"/>
          </a:p>
          <a:p>
            <a:pPr marL="0" marR="0" lvl="0" indent="0">
              <a:lnSpc>
                <a:spcPct val="107000"/>
              </a:lnSpc>
              <a:buFont typeface="+mj-lt"/>
              <a:buNone/>
            </a:pPr>
            <a:r>
              <a:rPr lang="en-US" dirty="0"/>
              <a:t>In a recent study led by doctoral candidate Katie Hastings, our team analyzed nationally representative data and found that 36% (95% CI: 23.6-49.0) of teens whose parents reported securely storing all firearms (i.e., locked and unloaded) indicated being able to access a household firearm and load it.</a:t>
            </a:r>
          </a:p>
          <a:p>
            <a:pPr marL="0" marR="0" lvl="0" indent="0">
              <a:lnSpc>
                <a:spcPct val="107000"/>
              </a:lnSpc>
              <a:buFont typeface="+mj-lt"/>
              <a:buNone/>
            </a:pPr>
            <a:endParaRPr lang="en-US" dirty="0"/>
          </a:p>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As such, we need to pay particular attention to child age/developmental stage when focusing efforts on firearm storage. And we can’t focus only on firearm storage to prevent all deaths by firearms among youth.</a:t>
            </a:r>
            <a:endParaRPr lang="en-US" dirty="0"/>
          </a:p>
        </p:txBody>
      </p:sp>
      <p:sp>
        <p:nvSpPr>
          <p:cNvPr id="4" name="Slide Number Placeholder 3">
            <a:extLst>
              <a:ext uri="{FF2B5EF4-FFF2-40B4-BE49-F238E27FC236}">
                <a16:creationId xmlns:a16="http://schemas.microsoft.com/office/drawing/2014/main" id="{013CC3B3-8D55-FBFB-8D30-3AB983E03F84}"/>
              </a:ext>
            </a:extLst>
          </p:cNvPr>
          <p:cNvSpPr>
            <a:spLocks noGrp="1"/>
          </p:cNvSpPr>
          <p:nvPr>
            <p:ph type="sldNum" sz="quarter" idx="5"/>
          </p:nvPr>
        </p:nvSpPr>
        <p:spPr/>
        <p:txBody>
          <a:bodyPr/>
          <a:lstStyle/>
          <a:p>
            <a:fld id="{B5FE26C3-19A6-4E46-A3BC-1DE673631605}" type="slidenum">
              <a:rPr lang="en-US" smtClean="0"/>
              <a:t>20</a:t>
            </a:fld>
            <a:endParaRPr lang="en-US"/>
          </a:p>
        </p:txBody>
      </p:sp>
    </p:spTree>
    <p:extLst>
      <p:ext uri="{BB962C8B-B14F-4D97-AF65-F5344CB8AC3E}">
        <p14:creationId xmlns:p14="http://schemas.microsoft.com/office/powerpoint/2010/main" val="3834064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04107-72DE-2958-28AC-E045056E01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28BB34-D152-E463-6B88-8D042EEEAD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94577F-BFE9-FCF6-721D-D66F1DAC842C}"/>
              </a:ext>
            </a:extLst>
          </p:cNvPr>
          <p:cNvSpPr>
            <a:spLocks noGrp="1"/>
          </p:cNvSpPr>
          <p:nvPr>
            <p:ph type="body" idx="1"/>
          </p:nvPr>
        </p:nvSpPr>
        <p:spPr/>
        <p:txBody>
          <a:bodyPr/>
          <a:lstStyle/>
          <a:p>
            <a:pPr marL="0" marR="0" lvl="0" indent="0">
              <a:lnSpc>
                <a:spcPct val="107000"/>
              </a:lnSpc>
              <a:buFont typeface="+mj-lt"/>
              <a:buNone/>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One additional firearm policy strategy that can help prevent firearm involved deaths among youth are Extreme Risk Protection Orders (ERPOs), which people sometimes refer to as Red Flag Laws. </a:t>
            </a:r>
          </a:p>
          <a:p>
            <a:pPr marL="0" marR="0" lvl="0" indent="0">
              <a:lnSpc>
                <a:spcPct val="107000"/>
              </a:lnSpc>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2800" b="0" i="0" dirty="0">
                <a:solidFill>
                  <a:srgbClr val="2D2B19"/>
                </a:solidFill>
                <a:effectLst/>
                <a:latin typeface="suisse"/>
              </a:rPr>
              <a:t>ERPOs are risk-based, temporary, and preemptive protective orders that authorize the removal of firearms from individuals who have been determined to be at risk for committing gun violence against others or themselves.</a:t>
            </a:r>
          </a:p>
          <a:p>
            <a:pPr marL="0" marR="0" lvl="0" indent="0">
              <a:lnSpc>
                <a:spcPct val="107000"/>
              </a:lnSpc>
              <a:buFont typeface="+mj-lt"/>
              <a:buNone/>
            </a:pPr>
            <a:endParaRPr lang="en-US" sz="2800" b="0" i="0" kern="100" dirty="0">
              <a:solidFill>
                <a:srgbClr val="2D2B19"/>
              </a:solidFill>
              <a:effectLst/>
              <a:latin typeface="suisse"/>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2800" b="0" i="0" kern="100" dirty="0">
                <a:solidFill>
                  <a:srgbClr val="2D2B19"/>
                </a:solidFill>
                <a:effectLst/>
                <a:latin typeface="suisse"/>
                <a:ea typeface="Aptos" panose="020B0004020202020204" pitchFamily="34" charset="0"/>
                <a:cs typeface="Times New Roman" panose="02020603050405020304" pitchFamily="18" charset="0"/>
              </a:rPr>
              <a:t>To date, the evidence remains inconclusive for the effects of these laws on firearm involved deaths among children and youth, largely because these are relatively newer policies. But, we do have information regarding under what circumstances people make ERPO petitions. Common circumstances include concerns of self-harm or suicide, threats of mass violence</a:t>
            </a:r>
          </a:p>
          <a:p>
            <a:pPr marL="0" marR="0" lvl="0" indent="0">
              <a:lnSpc>
                <a:spcPct val="107000"/>
              </a:lnSpc>
              <a:buFont typeface="+mj-lt"/>
              <a:buNone/>
            </a:pPr>
            <a:endParaRPr lang="en-US" sz="2800" b="0" i="0" kern="100" dirty="0">
              <a:solidFill>
                <a:srgbClr val="2D2B19"/>
              </a:solidFill>
              <a:effectLst/>
              <a:latin typeface="suisse"/>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2800" b="0" i="0" kern="100" dirty="0">
                <a:solidFill>
                  <a:srgbClr val="2D2B19"/>
                </a:solidFill>
                <a:effectLst/>
                <a:latin typeface="suisse"/>
                <a:ea typeface="Aptos" panose="020B0004020202020204" pitchFamily="34" charset="0"/>
                <a:cs typeface="Times New Roman" panose="02020603050405020304" pitchFamily="18" charset="0"/>
              </a:rPr>
              <a:t>This QR code presented on this slide links to an ERPO toolkit developed by Dr. April Zeoli and her team at the University of Michigan. The toolkit comprehensively describes what ERPOs are, which states have them, who can make petitions, and more.</a:t>
            </a:r>
          </a:p>
          <a:p>
            <a:pPr marL="0" marR="0" lvl="0" indent="0">
              <a:lnSpc>
                <a:spcPct val="107000"/>
              </a:lnSpc>
              <a:buFont typeface="+mj-lt"/>
              <a:buNone/>
            </a:pPr>
            <a:endParaRPr lang="en-US" sz="2800" b="0" i="0" kern="100" dirty="0">
              <a:solidFill>
                <a:srgbClr val="2D2B19"/>
              </a:solidFill>
              <a:effectLst/>
              <a:latin typeface="suisse"/>
              <a:ea typeface="Aptos" panose="020B0004020202020204" pitchFamily="34" charset="0"/>
              <a:cs typeface="Times New Roman" panose="02020603050405020304" pitchFamily="18" charset="0"/>
            </a:endParaRPr>
          </a:p>
          <a:p>
            <a:pPr marL="0" marR="0" lvl="0" indent="0">
              <a:lnSpc>
                <a:spcPct val="107000"/>
              </a:lnSpc>
              <a:spcAft>
                <a:spcPts val="800"/>
              </a:spcAft>
              <a:buFont typeface="+mj-lt"/>
              <a:buNone/>
            </a:pPr>
            <a:endParaRPr lang="en-US" sz="1800" kern="100" dirty="0">
              <a:effectLst/>
              <a:latin typeface="Arial" panose="020B06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0965170-13C7-1D83-C5A9-897E94E22F3F}"/>
              </a:ext>
            </a:extLst>
          </p:cNvPr>
          <p:cNvSpPr>
            <a:spLocks noGrp="1"/>
          </p:cNvSpPr>
          <p:nvPr>
            <p:ph type="sldNum" sz="quarter" idx="5"/>
          </p:nvPr>
        </p:nvSpPr>
        <p:spPr/>
        <p:txBody>
          <a:bodyPr/>
          <a:lstStyle/>
          <a:p>
            <a:fld id="{B5FE26C3-19A6-4E46-A3BC-1DE673631605}" type="slidenum">
              <a:rPr lang="en-US" smtClean="0"/>
              <a:t>21</a:t>
            </a:fld>
            <a:endParaRPr lang="en-US"/>
          </a:p>
        </p:txBody>
      </p:sp>
    </p:spTree>
    <p:extLst>
      <p:ext uri="{BB962C8B-B14F-4D97-AF65-F5344CB8AC3E}">
        <p14:creationId xmlns:p14="http://schemas.microsoft.com/office/powerpoint/2010/main" val="1388829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EA84C1-F6DA-C095-25E9-434E553D15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3AED2F-1294-FC58-FA49-4B018DDA1A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D99F50-17C8-FC8C-F28D-B5B45E961C68}"/>
              </a:ext>
            </a:extLst>
          </p:cNvPr>
          <p:cNvSpPr>
            <a:spLocks noGrp="1"/>
          </p:cNvSpPr>
          <p:nvPr>
            <p:ph type="body" idx="1"/>
          </p:nvPr>
        </p:nvSpPr>
        <p:spPr/>
        <p:txBody>
          <a:bodyPr/>
          <a:lstStyle/>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Beyond focusing on the firearm itself, there are many opportunities to prevent firearm injuries and deaths among children and youth that focus on the social and economic environment.</a:t>
            </a: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We know that both pediatric firearm mortality and child maltreatment </a:t>
            </a:r>
            <a:r>
              <a:rPr lang="en-US" sz="1100" u="sng"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hlinkClick r:id="rId3"/>
              </a:rPr>
              <a:t>increase with community poverty</a:t>
            </a:r>
            <a:endParaRPr lang="en-US" sz="1100" u="sng"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As such, experts have called for more work to prioritize safety-net programs that serve children and their families, including:</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Standardizing a living wage</a:t>
            </a: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Child Tax Credit</a:t>
            </a: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Earned Income Tax Credit</a:t>
            </a: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Temporary Assistance for Needy Families (TANF)</a:t>
            </a: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HeadStart</a:t>
            </a: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SNAP/WIC</a:t>
            </a:r>
          </a:p>
          <a:p>
            <a:pPr marL="685800" marR="0" lvl="1" indent="-228600">
              <a:lnSpc>
                <a:spcPct val="107000"/>
              </a:lnSpc>
              <a:buFont typeface="+mj-lt"/>
              <a:buAutoNum type="romanLcPeriod"/>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Children’s Health Insurance Program</a:t>
            </a:r>
          </a:p>
          <a:p>
            <a:pPr marL="685800" marR="0" lvl="1" indent="-228600">
              <a:lnSpc>
                <a:spcPct val="107000"/>
              </a:lnSpc>
              <a:buFont typeface="+mj-lt"/>
              <a:buAutoNum type="romanLcPeriod"/>
            </a:pP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dirty="0"/>
              <a:t>Research is robust regarding the effects of these policies on preventing child maltreatment. </a:t>
            </a:r>
          </a:p>
          <a:p>
            <a:endParaRPr lang="en-US" dirty="0"/>
          </a:p>
          <a:p>
            <a:r>
              <a:rPr lang="en-US" dirty="0"/>
              <a:t>More research is needed, however, to evaluate the specific causal effects of these programs on firearm injuries and deaths among children and youth. </a:t>
            </a:r>
          </a:p>
          <a:p>
            <a:endParaRPr lang="en-US" dirty="0"/>
          </a:p>
          <a:p>
            <a:r>
              <a:rPr lang="en-US" dirty="0"/>
              <a:t>But theory and years of observational data tell us that outcomes will improve if we support the developmental, economic, and social wellbeing of children.</a:t>
            </a:r>
          </a:p>
        </p:txBody>
      </p:sp>
      <p:sp>
        <p:nvSpPr>
          <p:cNvPr id="4" name="Slide Number Placeholder 3">
            <a:extLst>
              <a:ext uri="{FF2B5EF4-FFF2-40B4-BE49-F238E27FC236}">
                <a16:creationId xmlns:a16="http://schemas.microsoft.com/office/drawing/2014/main" id="{01012025-05ED-2834-BD2E-D34473324085}"/>
              </a:ext>
            </a:extLst>
          </p:cNvPr>
          <p:cNvSpPr>
            <a:spLocks noGrp="1"/>
          </p:cNvSpPr>
          <p:nvPr>
            <p:ph type="sldNum" sz="quarter" idx="5"/>
          </p:nvPr>
        </p:nvSpPr>
        <p:spPr/>
        <p:txBody>
          <a:bodyPr/>
          <a:lstStyle/>
          <a:p>
            <a:fld id="{B5FE26C3-19A6-4E46-A3BC-1DE673631605}" type="slidenum">
              <a:rPr lang="en-US" smtClean="0"/>
              <a:t>22</a:t>
            </a:fld>
            <a:endParaRPr lang="en-US"/>
          </a:p>
        </p:txBody>
      </p:sp>
    </p:spTree>
    <p:extLst>
      <p:ext uri="{BB962C8B-B14F-4D97-AF65-F5344CB8AC3E}">
        <p14:creationId xmlns:p14="http://schemas.microsoft.com/office/powerpoint/2010/main" val="3813823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30F68-B5F3-09B6-90A6-EC4C84C93E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C41A69-230C-B91A-CEB5-A8361460E1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8A306F-E17A-4B92-75D6-57097F0ADF7F}"/>
              </a:ext>
            </a:extLst>
          </p:cNvPr>
          <p:cNvSpPr>
            <a:spLocks noGrp="1"/>
          </p:cNvSpPr>
          <p:nvPr>
            <p:ph type="body" idx="1"/>
          </p:nvPr>
        </p:nvSpPr>
        <p:spPr/>
        <p:txBody>
          <a:bodyPr/>
          <a:lstStyle/>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I’d like to conclude with the message that the problem of firearm injuries and deaths among youth is big, and it’s bigger than the child welfare system</a:t>
            </a: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But there are so many things we can all do to prevent these injuries and deaths: </a:t>
            </a: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171450" marR="0" lvl="0" indent="-171450">
              <a:lnSpc>
                <a:spcPct val="107000"/>
              </a:lnSpc>
              <a:buFont typeface="Arial" panose="020B0604020202020204" pitchFamily="34" charset="0"/>
              <a:buChar char="•"/>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You can have conversation with families you work with to identify if they have a firearm, and if so, encourage them to store it securely.</a:t>
            </a:r>
          </a:p>
          <a:p>
            <a:pPr marL="628650" marR="0" lvl="1" indent="-171450">
              <a:lnSpc>
                <a:spcPct val="107000"/>
              </a:lnSpc>
              <a:buFont typeface="Arial" panose="020B0604020202020204" pitchFamily="34" charset="0"/>
              <a:buChar char="•"/>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You might be able to use your state’s specific policy context, such as the presence of a CAP law, to facilitate these conversations</a:t>
            </a:r>
          </a:p>
          <a:p>
            <a:pPr marL="628650" marR="0" lvl="1" indent="-171450">
              <a:lnSpc>
                <a:spcPct val="107000"/>
              </a:lnSpc>
              <a:buFont typeface="Arial" panose="020B0604020202020204" pitchFamily="34" charset="0"/>
              <a:buChar char="•"/>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Community partners can also be hugely helpful in this space: from churches hosting firearm disposal events to health clinics and law enforcement providing free lock boxes and trigger locks</a:t>
            </a:r>
          </a:p>
          <a:p>
            <a:pPr marL="171450" marR="0" lvl="0" indent="-171450">
              <a:lnSpc>
                <a:spcPct val="107000"/>
              </a:lnSpc>
              <a:buFont typeface="Arial" panose="020B0604020202020204" pitchFamily="34" charset="0"/>
              <a:buChar char="•"/>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In your own life, you might ask grandparents or fellow parents if they have firearms, and if so, how they store them. Normalizing these types of conversations can help us create communities that prioritize child safety.</a:t>
            </a:r>
          </a:p>
          <a:p>
            <a:pPr marL="171450" marR="0" lvl="0" indent="-171450">
              <a:lnSpc>
                <a:spcPct val="107000"/>
              </a:lnSpc>
              <a:buFont typeface="Arial" panose="020B0604020202020204" pitchFamily="34" charset="0"/>
              <a:buChar char="•"/>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And finally, any work that you are doing to improve to overall health, development, and social connections that a child has is working to keep that child safe.</a:t>
            </a: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100" kern="100" dirty="0">
              <a:effectLst/>
              <a:latin typeface="Arial" panose="020B0604020202020204" pitchFamily="34" charset="0"/>
              <a:cs typeface="Times New Roman" panose="02020603050405020304" pitchFamily="18" charset="0"/>
            </a:endParaRPr>
          </a:p>
          <a:p>
            <a:pPr marL="0" marR="0" lvl="0" indent="0">
              <a:lnSpc>
                <a:spcPct val="107000"/>
              </a:lnSpc>
              <a:buFont typeface="+mj-lt"/>
              <a:buNone/>
            </a:pPr>
            <a:endParaRPr lang="en-US" dirty="0"/>
          </a:p>
        </p:txBody>
      </p:sp>
      <p:sp>
        <p:nvSpPr>
          <p:cNvPr id="4" name="Slide Number Placeholder 3">
            <a:extLst>
              <a:ext uri="{FF2B5EF4-FFF2-40B4-BE49-F238E27FC236}">
                <a16:creationId xmlns:a16="http://schemas.microsoft.com/office/drawing/2014/main" id="{051BB982-4D17-AFAE-B9D3-9609A95D3834}"/>
              </a:ext>
            </a:extLst>
          </p:cNvPr>
          <p:cNvSpPr>
            <a:spLocks noGrp="1"/>
          </p:cNvSpPr>
          <p:nvPr>
            <p:ph type="sldNum" sz="quarter" idx="5"/>
          </p:nvPr>
        </p:nvSpPr>
        <p:spPr/>
        <p:txBody>
          <a:bodyPr/>
          <a:lstStyle/>
          <a:p>
            <a:fld id="{B5FE26C3-19A6-4E46-A3BC-1DE673631605}" type="slidenum">
              <a:rPr lang="en-US" smtClean="0"/>
              <a:t>23</a:t>
            </a:fld>
            <a:endParaRPr lang="en-US"/>
          </a:p>
        </p:txBody>
      </p:sp>
    </p:spTree>
    <p:extLst>
      <p:ext uri="{BB962C8B-B14F-4D97-AF65-F5344CB8AC3E}">
        <p14:creationId xmlns:p14="http://schemas.microsoft.com/office/powerpoint/2010/main" val="2144648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FE26C3-19A6-4E46-A3BC-1DE673631605}" type="slidenum">
              <a:rPr lang="en-US" smtClean="0"/>
              <a:t>24</a:t>
            </a:fld>
            <a:endParaRPr lang="en-US"/>
          </a:p>
        </p:txBody>
      </p:sp>
    </p:spTree>
    <p:extLst>
      <p:ext uri="{BB962C8B-B14F-4D97-AF65-F5344CB8AC3E}">
        <p14:creationId xmlns:p14="http://schemas.microsoft.com/office/powerpoint/2010/main" val="22471078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FE26C3-19A6-4E46-A3BC-1DE673631605}" type="slidenum">
              <a:rPr lang="en-US" smtClean="0"/>
              <a:t>25</a:t>
            </a:fld>
            <a:endParaRPr lang="en-US"/>
          </a:p>
        </p:txBody>
      </p:sp>
    </p:spTree>
    <p:extLst>
      <p:ext uri="{BB962C8B-B14F-4D97-AF65-F5344CB8AC3E}">
        <p14:creationId xmlns:p14="http://schemas.microsoft.com/office/powerpoint/2010/main" val="3963632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731BF5-A545-B9E1-ACCC-5FC7DBE1B0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8ADF82-174F-174C-5896-B12FE0D9A0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E04310-5B1E-EA74-94A6-BBBDC95C7688}"/>
              </a:ext>
            </a:extLst>
          </p:cNvPr>
          <p:cNvSpPr>
            <a:spLocks noGrp="1"/>
          </p:cNvSpPr>
          <p:nvPr>
            <p:ph type="body" idx="1"/>
          </p:nvPr>
        </p:nvSpPr>
        <p:spPr/>
        <p:txBody>
          <a:bodyPr/>
          <a:lstStyle/>
          <a:p>
            <a:r>
              <a:rPr lang="en-US" dirty="0"/>
              <a:t>In terms of the structure of today’s presentation, I’ll start with a specific focus on firearms and the child welfare system. </a:t>
            </a:r>
          </a:p>
          <a:p>
            <a:endParaRPr lang="en-US" dirty="0"/>
          </a:p>
          <a:p>
            <a:r>
              <a:rPr lang="en-US" dirty="0"/>
              <a:t>I will then expand this out to better understand firearm involved deaths among all children and youth, of which deaths among children with prior child welfare involvement are a smaller but substantial subset.</a:t>
            </a:r>
          </a:p>
          <a:p>
            <a:endParaRPr lang="en-US" dirty="0"/>
          </a:p>
          <a:p>
            <a:r>
              <a:rPr lang="en-US" dirty="0"/>
              <a:t>And finally, we will close with considering various interventions and strategies to make this problem smaller—both within and outside the child welfare system. </a:t>
            </a:r>
          </a:p>
        </p:txBody>
      </p:sp>
      <p:sp>
        <p:nvSpPr>
          <p:cNvPr id="4" name="Slide Number Placeholder 3">
            <a:extLst>
              <a:ext uri="{FF2B5EF4-FFF2-40B4-BE49-F238E27FC236}">
                <a16:creationId xmlns:a16="http://schemas.microsoft.com/office/drawing/2014/main" id="{00D2AE7E-B3F0-9FE8-1662-3A0DC8D26C00}"/>
              </a:ext>
            </a:extLst>
          </p:cNvPr>
          <p:cNvSpPr>
            <a:spLocks noGrp="1"/>
          </p:cNvSpPr>
          <p:nvPr>
            <p:ph type="sldNum" sz="quarter" idx="5"/>
          </p:nvPr>
        </p:nvSpPr>
        <p:spPr/>
        <p:txBody>
          <a:bodyPr/>
          <a:lstStyle/>
          <a:p>
            <a:fld id="{B5FE26C3-19A6-4E46-A3BC-1DE673631605}" type="slidenum">
              <a:rPr lang="en-US" smtClean="0"/>
              <a:t>3</a:t>
            </a:fld>
            <a:endParaRPr lang="en-US"/>
          </a:p>
        </p:txBody>
      </p:sp>
    </p:spTree>
    <p:extLst>
      <p:ext uri="{BB962C8B-B14F-4D97-AF65-F5344CB8AC3E}">
        <p14:creationId xmlns:p14="http://schemas.microsoft.com/office/powerpoint/2010/main" val="204180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respect to my professional background, I come to this area from a public health research perspective. </a:t>
            </a:r>
          </a:p>
          <a:p>
            <a:endParaRPr lang="en-US" dirty="0"/>
          </a:p>
          <a:p>
            <a:r>
              <a:rPr lang="en-US" dirty="0"/>
              <a:t>I am currently an Assistant Professor at the University of Michigan School of Social Work</a:t>
            </a:r>
          </a:p>
          <a:p>
            <a:endParaRPr lang="en-US" dirty="0"/>
          </a:p>
          <a:p>
            <a:r>
              <a:rPr lang="en-US" dirty="0"/>
              <a:t>Co-Director of Training and Education at the University of Michigan Institute for Firearm Injury Prevention</a:t>
            </a:r>
          </a:p>
          <a:p>
            <a:endParaRPr lang="en-US" dirty="0"/>
          </a:p>
          <a:p>
            <a:r>
              <a:rPr lang="en-US" dirty="0"/>
              <a:t>I am also a member of the Child and Adolescent Data Lab in the School of Social Work, where we use administrative data to better understand and inform the child welfare system in Michigan</a:t>
            </a:r>
          </a:p>
          <a:p>
            <a:endParaRPr lang="en-US" dirty="0"/>
          </a:p>
        </p:txBody>
      </p:sp>
      <p:sp>
        <p:nvSpPr>
          <p:cNvPr id="4" name="Slide Number Placeholder 3"/>
          <p:cNvSpPr>
            <a:spLocks noGrp="1"/>
          </p:cNvSpPr>
          <p:nvPr>
            <p:ph type="sldNum" sz="quarter" idx="5"/>
          </p:nvPr>
        </p:nvSpPr>
        <p:spPr/>
        <p:txBody>
          <a:bodyPr/>
          <a:lstStyle/>
          <a:p>
            <a:fld id="{B5FE26C3-19A6-4E46-A3BC-1DE673631605}" type="slidenum">
              <a:rPr lang="en-US" smtClean="0"/>
              <a:t>4</a:t>
            </a:fld>
            <a:endParaRPr lang="en-US"/>
          </a:p>
        </p:txBody>
      </p:sp>
    </p:spTree>
    <p:extLst>
      <p:ext uri="{BB962C8B-B14F-4D97-AF65-F5344CB8AC3E}">
        <p14:creationId xmlns:p14="http://schemas.microsoft.com/office/powerpoint/2010/main" val="1742005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so, let’s get into our initial specific focus on firearms and the child welfare system. </a:t>
            </a:r>
          </a:p>
          <a:p>
            <a:endParaRPr lang="en-US" dirty="0"/>
          </a:p>
        </p:txBody>
      </p:sp>
      <p:sp>
        <p:nvSpPr>
          <p:cNvPr id="4" name="Slide Number Placeholder 3"/>
          <p:cNvSpPr>
            <a:spLocks noGrp="1"/>
          </p:cNvSpPr>
          <p:nvPr>
            <p:ph type="sldNum" sz="quarter" idx="5"/>
          </p:nvPr>
        </p:nvSpPr>
        <p:spPr/>
        <p:txBody>
          <a:bodyPr/>
          <a:lstStyle/>
          <a:p>
            <a:fld id="{B5FE26C3-19A6-4E46-A3BC-1DE673631605}" type="slidenum">
              <a:rPr lang="en-US" smtClean="0"/>
              <a:t>5</a:t>
            </a:fld>
            <a:endParaRPr lang="en-US"/>
          </a:p>
        </p:txBody>
      </p:sp>
    </p:spTree>
    <p:extLst>
      <p:ext uri="{BB962C8B-B14F-4D97-AF65-F5344CB8AC3E}">
        <p14:creationId xmlns:p14="http://schemas.microsoft.com/office/powerpoint/2010/main" val="129815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buFont typeface="+mj-lt"/>
              <a:buNone/>
            </a:pPr>
            <a:r>
              <a:rPr lang="en-US" sz="11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rPr>
              <a:t>In 2019, our team within the Child and Adolescent Data Lab reviewed the investigation summaries of substantiated cases of child maltreatment in Michigan from 2015-2017. </a:t>
            </a:r>
          </a:p>
          <a:p>
            <a:pPr marL="0" marR="0" lvl="0" indent="0">
              <a:lnSpc>
                <a:spcPct val="107000"/>
              </a:lnSpc>
              <a:buFont typeface="+mj-lt"/>
              <a:buNone/>
            </a:pPr>
            <a:endParaRPr lang="en-US" sz="11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rPr>
              <a:t>As you may know, investigation summaries are written by the caseworker and include relevant evidence pertaining to the allegations obtained during the investigation.</a:t>
            </a:r>
          </a:p>
          <a:p>
            <a:pPr marL="0" marR="0" lvl="0" indent="0">
              <a:lnSpc>
                <a:spcPct val="107000"/>
              </a:lnSpc>
              <a:buFont typeface="+mj-lt"/>
              <a:buNone/>
            </a:pPr>
            <a:endParaRPr lang="en-US" sz="11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rPr>
              <a:t>We developed an expert dictionary to review these summaries and flag any summaries that included the mention of a firearm. </a:t>
            </a:r>
          </a:p>
          <a:p>
            <a:pPr marL="0" marR="0" lvl="0" indent="0">
              <a:lnSpc>
                <a:spcPct val="107000"/>
              </a:lnSpc>
              <a:buFont typeface="+mj-lt"/>
              <a:buNone/>
            </a:pPr>
            <a:endParaRPr lang="en-US" sz="1100" u="none" kern="100" dirty="0">
              <a:solidFill>
                <a:srgbClr val="467886"/>
              </a:solidFill>
              <a:effectLst/>
              <a:latin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100" u="none" kern="100" dirty="0">
                <a:solidFill>
                  <a:srgbClr val="467886"/>
                </a:solidFill>
                <a:effectLst/>
                <a:latin typeface="Arial" panose="020B0604020202020204" pitchFamily="34" charset="0"/>
                <a:cs typeface="Times New Roman" panose="02020603050405020304" pitchFamily="18" charset="0"/>
              </a:rPr>
              <a:t>Around 3% of summaries mentioned a firearm, and around 80% of the summaries that mentioned a firearm involved a firearm-related risk to the child. </a:t>
            </a:r>
          </a:p>
          <a:p>
            <a:pPr marL="0" marR="0" lvl="0" indent="0" algn="l" defTabSz="914400" rtl="0" eaLnBrk="1" fontAlgn="auto" latinLnBrk="0" hangingPunct="1">
              <a:lnSpc>
                <a:spcPct val="107000"/>
              </a:lnSpc>
              <a:spcBef>
                <a:spcPts val="0"/>
              </a:spcBef>
              <a:spcAft>
                <a:spcPts val="0"/>
              </a:spcAft>
              <a:buClrTx/>
              <a:buSzTx/>
              <a:buFont typeface="+mj-lt"/>
              <a:buNone/>
              <a:tabLst/>
              <a:defRPr/>
            </a:pPr>
            <a:endParaRPr lang="en-US" sz="1100" u="none" kern="100" dirty="0">
              <a:solidFill>
                <a:srgbClr val="467886"/>
              </a:solidFill>
              <a:effectLst/>
              <a:latin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100" u="none" kern="100" dirty="0">
                <a:solidFill>
                  <a:srgbClr val="467886"/>
                </a:solidFill>
                <a:effectLst/>
                <a:latin typeface="Arial" panose="020B0604020202020204" pitchFamily="34" charset="0"/>
                <a:cs typeface="Times New Roman" panose="02020603050405020304" pitchFamily="18" charset="0"/>
              </a:rPr>
              <a:t>So overall, around 2.4% of </a:t>
            </a:r>
            <a:r>
              <a:rPr lang="en-US" sz="1100" dirty="0"/>
              <a:t>substantiated cases of child maltreatment in Michigan involve a firearm-related risk.</a:t>
            </a:r>
            <a:br>
              <a:rPr lang="en-US" sz="1100" u="none" kern="100" dirty="0">
                <a:solidFill>
                  <a:srgbClr val="467886"/>
                </a:solidFill>
                <a:effectLst/>
                <a:latin typeface="Arial" panose="020B0604020202020204" pitchFamily="34" charset="0"/>
                <a:cs typeface="Times New Roman" panose="02020603050405020304" pitchFamily="18" charset="0"/>
              </a:rPr>
            </a:br>
            <a:br>
              <a:rPr lang="en-US" sz="1100" u="none" kern="100" dirty="0">
                <a:solidFill>
                  <a:srgbClr val="467886"/>
                </a:solidFill>
                <a:effectLst/>
                <a:latin typeface="Arial" panose="020B0604020202020204" pitchFamily="34" charset="0"/>
                <a:cs typeface="Times New Roman" panose="02020603050405020304" pitchFamily="18" charset="0"/>
              </a:rPr>
            </a:br>
            <a:r>
              <a:rPr lang="en-US" sz="1100" u="none" kern="100" dirty="0">
                <a:solidFill>
                  <a:srgbClr val="467886"/>
                </a:solidFill>
                <a:effectLst/>
                <a:latin typeface="Arial" panose="020B0604020202020204" pitchFamily="34" charset="0"/>
                <a:cs typeface="Times New Roman" panose="02020603050405020304" pitchFamily="18" charset="0"/>
              </a:rPr>
              <a:t>These risks involved circumstances such as unsecured firearms, and using a firearm while under the influence of substances. </a:t>
            </a:r>
          </a:p>
          <a:p>
            <a:pPr marL="0" marR="0" lvl="0" indent="0" algn="l" defTabSz="914400" rtl="0" eaLnBrk="1" fontAlgn="auto" latinLnBrk="0" hangingPunct="1">
              <a:lnSpc>
                <a:spcPct val="107000"/>
              </a:lnSpc>
              <a:spcBef>
                <a:spcPts val="0"/>
              </a:spcBef>
              <a:spcAft>
                <a:spcPts val="0"/>
              </a:spcAft>
              <a:buClrTx/>
              <a:buSzTx/>
              <a:buFont typeface="+mj-lt"/>
              <a:buNone/>
              <a:tabLst/>
              <a:defRPr/>
            </a:pPr>
            <a:endParaRPr lang="en-US" sz="1100" u="none" kern="100" dirty="0">
              <a:solidFill>
                <a:srgbClr val="467886"/>
              </a:solidFill>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And these are real risks that lead to child death in some circumstances.</a:t>
            </a:r>
          </a:p>
          <a:p>
            <a:pPr marL="0" marR="0" lvl="0" indent="0" algn="l" defTabSz="914400" rtl="0" eaLnBrk="1" fontAlgn="auto" latinLnBrk="0" hangingPunct="1">
              <a:lnSpc>
                <a:spcPct val="107000"/>
              </a:lnSpc>
              <a:spcBef>
                <a:spcPts val="0"/>
              </a:spcBef>
              <a:spcAft>
                <a:spcPts val="0"/>
              </a:spcAft>
              <a:buClrTx/>
              <a:buSzTx/>
              <a:buFont typeface="+mj-lt"/>
              <a:buNone/>
              <a:tabLst/>
              <a:defRPr/>
            </a:pPr>
            <a:endParaRPr lang="en-US"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200" kern="100" dirty="0">
                <a:effectLst/>
                <a:latin typeface="Arial" panose="020B0604020202020204" pitchFamily="34" charset="0"/>
                <a:ea typeface="Aptos" panose="020B0004020202020204" pitchFamily="34" charset="0"/>
                <a:cs typeface="Times New Roman" panose="02020603050405020304" pitchFamily="18" charset="0"/>
              </a:rPr>
              <a:t>This work focused just on Michigan. So, what do other national datasets tell us??</a:t>
            </a:r>
          </a:p>
          <a:p>
            <a:pPr marL="0" marR="0" lvl="0" indent="0">
              <a:lnSpc>
                <a:spcPct val="107000"/>
              </a:lnSpc>
              <a:buFont typeface="+mj-lt"/>
              <a:buNone/>
            </a:pPr>
            <a:r>
              <a:rPr lang="en-US" sz="1100" u="none" kern="100" dirty="0">
                <a:solidFill>
                  <a:srgbClr val="467886"/>
                </a:solidFill>
                <a:effectLst/>
                <a:latin typeface="Arial" panose="020B0604020202020204" pitchFamily="34" charset="0"/>
                <a:cs typeface="Times New Roman" panose="02020603050405020304" pitchFamily="18" charset="0"/>
              </a:rPr>
              <a:t> </a:t>
            </a:r>
            <a:endParaRPr lang="en-US" dirty="0"/>
          </a:p>
          <a:p>
            <a:endParaRPr lang="en-US" dirty="0"/>
          </a:p>
        </p:txBody>
      </p:sp>
      <p:sp>
        <p:nvSpPr>
          <p:cNvPr id="4" name="Slide Number Placeholder 3"/>
          <p:cNvSpPr>
            <a:spLocks noGrp="1"/>
          </p:cNvSpPr>
          <p:nvPr>
            <p:ph type="sldNum" sz="quarter" idx="5"/>
          </p:nvPr>
        </p:nvSpPr>
        <p:spPr/>
        <p:txBody>
          <a:bodyPr/>
          <a:lstStyle/>
          <a:p>
            <a:fld id="{B5FE26C3-19A6-4E46-A3BC-1DE673631605}" type="slidenum">
              <a:rPr lang="en-US" smtClean="0"/>
              <a:t>6</a:t>
            </a:fld>
            <a:endParaRPr lang="en-US"/>
          </a:p>
        </p:txBody>
      </p:sp>
    </p:spTree>
    <p:extLst>
      <p:ext uri="{BB962C8B-B14F-4D97-AF65-F5344CB8AC3E}">
        <p14:creationId xmlns:p14="http://schemas.microsoft.com/office/powerpoint/2010/main" val="3452299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C83DB4-8D67-84BF-F18D-4472BB9403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7C6154-285B-9CDD-5312-4614C9B54F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77AF2E-66F6-74EB-76B8-61EF764CF38F}"/>
              </a:ext>
            </a:extLst>
          </p:cNvPr>
          <p:cNvSpPr>
            <a:spLocks noGrp="1"/>
          </p:cNvSpPr>
          <p:nvPr>
            <p:ph type="body" idx="1"/>
          </p:nvPr>
        </p:nvSpPr>
        <p:spPr/>
        <p:txBody>
          <a:bodyPr/>
          <a:lstStyle/>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Well…in a retrospective review of the National Fatality Review Case Reporting System, researchers found that among the children aged 0-18 who died by firearm from 2007-2016:</a:t>
            </a:r>
          </a:p>
          <a:p>
            <a:pPr marL="571500" marR="0" lvl="0" indent="-571500">
              <a:lnSpc>
                <a:spcPct val="107000"/>
              </a:lnSpc>
              <a:buFont typeface="Arial" panose="020B0604020202020204" pitchFamily="34" charset="0"/>
              <a:buChar char="•"/>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20% had a history of maltreatment, and</a:t>
            </a:r>
          </a:p>
          <a:p>
            <a:pPr marL="571500" marR="0" lvl="0" indent="-571500">
              <a:lnSpc>
                <a:spcPct val="107000"/>
              </a:lnSpc>
              <a:buFont typeface="Arial" panose="020B0604020202020204" pitchFamily="34" charset="0"/>
              <a:buChar char="•"/>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4% had an open case at the time of death</a:t>
            </a: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Now, these estimates aren’t too far off from CPS involvement in the general population. For example, lifetime prevalence of CPS involvement is around 37%. Yet, these estimates do suggest that a system response to firearm-related harms could be life-saving.</a:t>
            </a: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4000" kern="100" dirty="0">
                <a:effectLst/>
                <a:latin typeface="Arial" panose="020B0604020202020204" pitchFamily="34" charset="0"/>
                <a:ea typeface="Aptos" panose="020B0004020202020204" pitchFamily="34" charset="0"/>
                <a:cs typeface="Times New Roman" panose="02020603050405020304" pitchFamily="18" charset="0"/>
              </a:rPr>
              <a:t>**</a:t>
            </a:r>
            <a:r>
              <a:rPr lang="en-US" sz="5400" b="0" i="0" dirty="0">
                <a:solidFill>
                  <a:srgbClr val="333333"/>
                </a:solidFill>
                <a:effectLst/>
                <a:latin typeface="Open Sans" panose="020B0606030504020204" pitchFamily="34" charset="0"/>
              </a:rPr>
              <a:t>The National Fatality Review-Case Reporting System (NFR-CRS) is a web-based standardized case report tool available to states that was first created in 2005. The system allows local and state Child Death Review (CDR) and Fetal and Infant Mortality Review (FIMR) users to enter case data, summarize findings, review team recommendations, access and download data, and create standardized reports</a:t>
            </a:r>
            <a:r>
              <a:rPr lang="en-US" sz="4000" b="0" i="0" kern="100" dirty="0">
                <a:solidFill>
                  <a:srgbClr val="333333"/>
                </a:solidFill>
                <a:effectLst/>
                <a:latin typeface="Arial" panose="020B0604020202020204" pitchFamily="34" charset="0"/>
                <a:cs typeface="Times New Roman" panose="02020603050405020304" pitchFamily="18" charset="0"/>
              </a:rPr>
              <a:t>***</a:t>
            </a:r>
            <a:endParaRPr lang="en-US" sz="4000" kern="1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0667D9-6457-4514-1B7F-89FB7D377B63}"/>
              </a:ext>
            </a:extLst>
          </p:cNvPr>
          <p:cNvSpPr>
            <a:spLocks noGrp="1"/>
          </p:cNvSpPr>
          <p:nvPr>
            <p:ph type="sldNum" sz="quarter" idx="5"/>
          </p:nvPr>
        </p:nvSpPr>
        <p:spPr/>
        <p:txBody>
          <a:bodyPr/>
          <a:lstStyle/>
          <a:p>
            <a:fld id="{B5FE26C3-19A6-4E46-A3BC-1DE673631605}" type="slidenum">
              <a:rPr lang="en-US" smtClean="0"/>
              <a:t>7</a:t>
            </a:fld>
            <a:endParaRPr lang="en-US"/>
          </a:p>
        </p:txBody>
      </p:sp>
    </p:spTree>
    <p:extLst>
      <p:ext uri="{BB962C8B-B14F-4D97-AF65-F5344CB8AC3E}">
        <p14:creationId xmlns:p14="http://schemas.microsoft.com/office/powerpoint/2010/main" val="2878974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7F18D-AA0B-46EB-333C-CBB2C39871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217329-2EDA-24F1-C7F9-0008B04EB0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498F1F-C2B8-1FB7-D0DF-88714B9E734C}"/>
              </a:ext>
            </a:extLst>
          </p:cNvPr>
          <p:cNvSpPr>
            <a:spLocks noGrp="1"/>
          </p:cNvSpPr>
          <p:nvPr>
            <p:ph type="body" idx="1"/>
          </p:nvPr>
        </p:nvSpPr>
        <p:spPr/>
        <p:txBody>
          <a:bodyPr/>
          <a:lstStyle/>
          <a:p>
            <a:pPr marL="0" marR="0" lvl="0" indent="0">
              <a:lnSpc>
                <a:spcPct val="107000"/>
              </a:lnSpc>
              <a:buFont typeface="+mj-lt"/>
              <a:buNone/>
            </a:pPr>
            <a:r>
              <a:rPr lang="en-US" sz="4000" dirty="0"/>
              <a:t>Given this information from Michigan and </a:t>
            </a:r>
            <a:r>
              <a:rPr lang="en-US" sz="4000" kern="100" dirty="0">
                <a:effectLst/>
                <a:latin typeface="Arial" panose="020B0604020202020204" pitchFamily="34" charset="0"/>
                <a:ea typeface="Aptos" panose="020B0004020202020204" pitchFamily="34" charset="0"/>
                <a:cs typeface="Times New Roman" panose="02020603050405020304" pitchFamily="18" charset="0"/>
              </a:rPr>
              <a:t>the National Fatality Review Case Reporting System</a:t>
            </a:r>
            <a:r>
              <a:rPr lang="en-US" sz="4000" dirty="0"/>
              <a:t>, you might be wondering how the child welfare system detects and respond to firearm-related risks.</a:t>
            </a: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r>
              <a:rPr lang="en-US" dirty="0"/>
              <a:t>Well…it depends….</a:t>
            </a:r>
          </a:p>
          <a:p>
            <a:endParaRPr lang="en-US" dirty="0"/>
          </a:p>
          <a:p>
            <a:r>
              <a:rPr lang="en-US" dirty="0"/>
              <a:t>As you know, states, and sometimes even counties, use different definitions of child maltreatment. And so let’s focus on the first question regarding how systems detect firearm-related risks….</a:t>
            </a:r>
          </a:p>
        </p:txBody>
      </p:sp>
      <p:sp>
        <p:nvSpPr>
          <p:cNvPr id="4" name="Slide Number Placeholder 3">
            <a:extLst>
              <a:ext uri="{FF2B5EF4-FFF2-40B4-BE49-F238E27FC236}">
                <a16:creationId xmlns:a16="http://schemas.microsoft.com/office/drawing/2014/main" id="{DDA78654-8B0E-8F23-648E-D239C64A69CD}"/>
              </a:ext>
            </a:extLst>
          </p:cNvPr>
          <p:cNvSpPr>
            <a:spLocks noGrp="1"/>
          </p:cNvSpPr>
          <p:nvPr>
            <p:ph type="sldNum" sz="quarter" idx="5"/>
          </p:nvPr>
        </p:nvSpPr>
        <p:spPr/>
        <p:txBody>
          <a:bodyPr/>
          <a:lstStyle/>
          <a:p>
            <a:fld id="{B5FE26C3-19A6-4E46-A3BC-1DE673631605}" type="slidenum">
              <a:rPr lang="en-US" smtClean="0"/>
              <a:t>8</a:t>
            </a:fld>
            <a:endParaRPr lang="en-US"/>
          </a:p>
        </p:txBody>
      </p:sp>
    </p:spTree>
    <p:extLst>
      <p:ext uri="{BB962C8B-B14F-4D97-AF65-F5344CB8AC3E}">
        <p14:creationId xmlns:p14="http://schemas.microsoft.com/office/powerpoint/2010/main" val="4213665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6299F-8357-A1D8-B362-9E2AC1B616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EBFE27-AF97-69CB-50EF-9B39A62E8A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607CF4-9475-9C04-57EF-0AFF0B2AF78C}"/>
              </a:ext>
            </a:extLst>
          </p:cNvPr>
          <p:cNvSpPr>
            <a:spLocks noGrp="1"/>
          </p:cNvSpPr>
          <p:nvPr>
            <p:ph type="body" idx="1"/>
          </p:nvPr>
        </p:nvSpPr>
        <p:spPr/>
        <p:txBody>
          <a:bodyPr/>
          <a:lstStyle/>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Based on work led by Dr. Vivan Lyons, state CPS guidelines regarding the presence of a firearm vary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kern="100" dirty="0">
                <a:effectLst/>
                <a:latin typeface="Aptos" panose="020B0004020202020204" pitchFamily="34" charset="0"/>
                <a:ea typeface="Aptos" panose="020B0004020202020204" pitchFamily="34" charset="0"/>
                <a:cs typeface="Times New Roman" panose="02020603050405020304" pitchFamily="18" charset="0"/>
              </a:rPr>
              <a:t>~17 states explicitly </a:t>
            </a:r>
            <a:r>
              <a:rPr lang="en-US" sz="1100" kern="100" dirty="0">
                <a:effectLst/>
                <a:latin typeface="Arial" panose="020B0604020202020204" pitchFamily="34" charset="0"/>
                <a:ea typeface="Aptos" panose="020B0004020202020204" pitchFamily="34" charset="0"/>
                <a:cs typeface="Times New Roman" panose="02020603050405020304" pitchFamily="18" charset="0"/>
              </a:rPr>
              <a:t>mention firearms as part of the state’s definition of child maltreatment,</a:t>
            </a:r>
          </a:p>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 8 states mention weapons, generally</a:t>
            </a: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And within these definitions, states vary in how much caseworkers should consider the firearm in determining maltreatment. For example, some states include explicit guidance that the presence of a firearm itself is not evidence of maltreatment, but rather should be considered in the context of other factors.</a:t>
            </a:r>
          </a:p>
          <a:p>
            <a:pPr marL="0" marR="0" lvl="0" indent="0">
              <a:lnSpc>
                <a:spcPct val="107000"/>
              </a:lnSpc>
              <a:buFont typeface="+mj-lt"/>
              <a:buNone/>
            </a:pPr>
            <a:endParaRPr lang="en-US" sz="11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nSpc>
                <a:spcPct val="107000"/>
              </a:lnSpc>
              <a:buFont typeface="+mj-lt"/>
              <a:buNone/>
            </a:pPr>
            <a:r>
              <a:rPr lang="en-US" sz="1100" kern="100" dirty="0">
                <a:effectLst/>
                <a:latin typeface="Arial" panose="020B0604020202020204" pitchFamily="34" charset="0"/>
                <a:ea typeface="Aptos" panose="020B0004020202020204" pitchFamily="34" charset="0"/>
                <a:cs typeface="Times New Roman" panose="02020603050405020304" pitchFamily="18" charset="0"/>
              </a:rPr>
              <a:t>And in other states, maltreatment might be conditional on additional assessment, including evaluating firearm storage practices. </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412A6E6F-3928-CCF0-A03A-C93AF576E6C4}"/>
              </a:ext>
            </a:extLst>
          </p:cNvPr>
          <p:cNvSpPr>
            <a:spLocks noGrp="1"/>
          </p:cNvSpPr>
          <p:nvPr>
            <p:ph type="sldNum" sz="quarter" idx="5"/>
          </p:nvPr>
        </p:nvSpPr>
        <p:spPr/>
        <p:txBody>
          <a:bodyPr/>
          <a:lstStyle/>
          <a:p>
            <a:fld id="{B5FE26C3-19A6-4E46-A3BC-1DE673631605}" type="slidenum">
              <a:rPr lang="en-US" smtClean="0"/>
              <a:t>9</a:t>
            </a:fld>
            <a:endParaRPr lang="en-US"/>
          </a:p>
        </p:txBody>
      </p:sp>
    </p:spTree>
    <p:extLst>
      <p:ext uri="{BB962C8B-B14F-4D97-AF65-F5344CB8AC3E}">
        <p14:creationId xmlns:p14="http://schemas.microsoft.com/office/powerpoint/2010/main" val="21713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29F2-CAB0-D631-B49F-C85334BFD1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635B92-5185-30D8-0F26-B2CBDA67BD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FCA319-FAC8-25A3-FE76-586B71BDB482}"/>
              </a:ext>
            </a:extLst>
          </p:cNvPr>
          <p:cNvSpPr>
            <a:spLocks noGrp="1"/>
          </p:cNvSpPr>
          <p:nvPr>
            <p:ph type="dt" sz="half" idx="10"/>
          </p:nvPr>
        </p:nvSpPr>
        <p:spPr/>
        <p:txBody>
          <a:bodyPr/>
          <a:lstStyle/>
          <a:p>
            <a:fld id="{E4311921-DCF4-4741-89AB-B1C0AC5EE175}" type="datetime1">
              <a:rPr lang="en-US" smtClean="0"/>
              <a:t>4/23/2025</a:t>
            </a:fld>
            <a:endParaRPr lang="en-US"/>
          </a:p>
        </p:txBody>
      </p:sp>
      <p:sp>
        <p:nvSpPr>
          <p:cNvPr id="5" name="Footer Placeholder 4">
            <a:extLst>
              <a:ext uri="{FF2B5EF4-FFF2-40B4-BE49-F238E27FC236}">
                <a16:creationId xmlns:a16="http://schemas.microsoft.com/office/drawing/2014/main" id="{BDCEEC73-3247-C334-1C29-243CA7228F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FF034E-B94C-DA07-FBBE-85051F0DA872}"/>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91196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0F69-D3D6-D404-8532-B5310FA8B3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EA39D-F365-84D9-CB8E-FD03135B57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E3E22-D49E-76D0-CED8-26177904932C}"/>
              </a:ext>
            </a:extLst>
          </p:cNvPr>
          <p:cNvSpPr>
            <a:spLocks noGrp="1"/>
          </p:cNvSpPr>
          <p:nvPr>
            <p:ph type="dt" sz="half" idx="10"/>
          </p:nvPr>
        </p:nvSpPr>
        <p:spPr/>
        <p:txBody>
          <a:bodyPr/>
          <a:lstStyle/>
          <a:p>
            <a:fld id="{77833E43-DA78-445B-9D06-A52211E84883}" type="datetime1">
              <a:rPr lang="en-US" smtClean="0"/>
              <a:t>4/23/2025</a:t>
            </a:fld>
            <a:endParaRPr lang="en-US"/>
          </a:p>
        </p:txBody>
      </p:sp>
      <p:sp>
        <p:nvSpPr>
          <p:cNvPr id="5" name="Footer Placeholder 4">
            <a:extLst>
              <a:ext uri="{FF2B5EF4-FFF2-40B4-BE49-F238E27FC236}">
                <a16:creationId xmlns:a16="http://schemas.microsoft.com/office/drawing/2014/main" id="{A6210F9F-6A89-26B6-FE8F-56855CB3F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C303C-1541-E3DF-A442-B4E692AEAB3C}"/>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200159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86FCC-8C02-3B16-4F3F-FB41DE1F65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8510CA-9E05-06F2-4497-6A3F605BCD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C8790-62C4-2D8E-C4EC-ED38DAF23710}"/>
              </a:ext>
            </a:extLst>
          </p:cNvPr>
          <p:cNvSpPr>
            <a:spLocks noGrp="1"/>
          </p:cNvSpPr>
          <p:nvPr>
            <p:ph type="dt" sz="half" idx="10"/>
          </p:nvPr>
        </p:nvSpPr>
        <p:spPr/>
        <p:txBody>
          <a:bodyPr/>
          <a:lstStyle/>
          <a:p>
            <a:fld id="{B5953E17-0584-4196-90B0-A838ACF808E7}" type="datetime1">
              <a:rPr lang="en-US" smtClean="0"/>
              <a:t>4/23/2025</a:t>
            </a:fld>
            <a:endParaRPr lang="en-US"/>
          </a:p>
        </p:txBody>
      </p:sp>
      <p:sp>
        <p:nvSpPr>
          <p:cNvPr id="5" name="Footer Placeholder 4">
            <a:extLst>
              <a:ext uri="{FF2B5EF4-FFF2-40B4-BE49-F238E27FC236}">
                <a16:creationId xmlns:a16="http://schemas.microsoft.com/office/drawing/2014/main" id="{77ABCB05-4E80-DB23-A989-B60FB837E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7836F8-163B-D863-B7E0-FEE95E541AEB}"/>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28738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1760C-9898-F524-7AEF-03D37A5387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124B9-8A77-E57D-146D-F14E99F055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8EB82-FE65-B402-2CBA-F3E99DF1FF68}"/>
              </a:ext>
            </a:extLst>
          </p:cNvPr>
          <p:cNvSpPr>
            <a:spLocks noGrp="1"/>
          </p:cNvSpPr>
          <p:nvPr>
            <p:ph type="dt" sz="half" idx="10"/>
          </p:nvPr>
        </p:nvSpPr>
        <p:spPr/>
        <p:txBody>
          <a:bodyPr/>
          <a:lstStyle/>
          <a:p>
            <a:fld id="{A4A8D83D-5CE2-4945-979C-5462BCFBEFD6}" type="datetime1">
              <a:rPr lang="en-US" smtClean="0"/>
              <a:t>4/23/2025</a:t>
            </a:fld>
            <a:endParaRPr lang="en-US"/>
          </a:p>
        </p:txBody>
      </p:sp>
      <p:sp>
        <p:nvSpPr>
          <p:cNvPr id="5" name="Footer Placeholder 4">
            <a:extLst>
              <a:ext uri="{FF2B5EF4-FFF2-40B4-BE49-F238E27FC236}">
                <a16:creationId xmlns:a16="http://schemas.microsoft.com/office/drawing/2014/main" id="{FBD1DD6D-F8B5-1592-20AD-98E3E3328E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108B4-7E3D-F759-0047-186AD97D83BF}"/>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380619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DD24-5050-02AE-6279-3C4D462CC2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302084-6FB9-9C8E-FA97-CBEBB5CBA3E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9B7A39-AE8A-2F44-BFC1-AD9F231CF737}"/>
              </a:ext>
            </a:extLst>
          </p:cNvPr>
          <p:cNvSpPr>
            <a:spLocks noGrp="1"/>
          </p:cNvSpPr>
          <p:nvPr>
            <p:ph type="dt" sz="half" idx="10"/>
          </p:nvPr>
        </p:nvSpPr>
        <p:spPr/>
        <p:txBody>
          <a:bodyPr/>
          <a:lstStyle/>
          <a:p>
            <a:fld id="{222DD4B7-3BDB-401C-832E-5EA94F3C9718}" type="datetime1">
              <a:rPr lang="en-US" smtClean="0"/>
              <a:t>4/23/2025</a:t>
            </a:fld>
            <a:endParaRPr lang="en-US"/>
          </a:p>
        </p:txBody>
      </p:sp>
      <p:sp>
        <p:nvSpPr>
          <p:cNvPr id="5" name="Footer Placeholder 4">
            <a:extLst>
              <a:ext uri="{FF2B5EF4-FFF2-40B4-BE49-F238E27FC236}">
                <a16:creationId xmlns:a16="http://schemas.microsoft.com/office/drawing/2014/main" id="{ABE8588A-4F6F-7BDB-291E-A76A32BEC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D221B-1499-2E96-8285-3A6CB60B1FBE}"/>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327287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C949-B3FF-F16D-CE4B-E98CAD5AC2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4565EA-C58D-16CD-CD95-10F71198CE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2A7305-CDA7-4DF2-9580-4081D53BE5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ED0B3B-4E69-72D6-46DB-73D59F4D8DCC}"/>
              </a:ext>
            </a:extLst>
          </p:cNvPr>
          <p:cNvSpPr>
            <a:spLocks noGrp="1"/>
          </p:cNvSpPr>
          <p:nvPr>
            <p:ph type="dt" sz="half" idx="10"/>
          </p:nvPr>
        </p:nvSpPr>
        <p:spPr/>
        <p:txBody>
          <a:bodyPr/>
          <a:lstStyle/>
          <a:p>
            <a:fld id="{BC57770A-024A-4659-A624-E2050630DBD6}" type="datetime1">
              <a:rPr lang="en-US" smtClean="0"/>
              <a:t>4/23/2025</a:t>
            </a:fld>
            <a:endParaRPr lang="en-US"/>
          </a:p>
        </p:txBody>
      </p:sp>
      <p:sp>
        <p:nvSpPr>
          <p:cNvPr id="6" name="Footer Placeholder 5">
            <a:extLst>
              <a:ext uri="{FF2B5EF4-FFF2-40B4-BE49-F238E27FC236}">
                <a16:creationId xmlns:a16="http://schemas.microsoft.com/office/drawing/2014/main" id="{D1D937D0-1827-0136-A474-36B8292024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C7D00A-ECC4-DE18-40AE-A202E32171C4}"/>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142441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8C406-5DF6-9475-DC6E-D909494B9C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C75F03-0161-4860-CF5A-21A096657B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E9FF59-9C06-97F1-1D5C-AB3111FF00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5FCCFF-3E6E-22BF-1012-51F3A40A2E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C8693A-CEDE-B345-BDBB-90062F6831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1F2EF4-6E9B-BD80-03AA-41FB2356D3DE}"/>
              </a:ext>
            </a:extLst>
          </p:cNvPr>
          <p:cNvSpPr>
            <a:spLocks noGrp="1"/>
          </p:cNvSpPr>
          <p:nvPr>
            <p:ph type="dt" sz="half" idx="10"/>
          </p:nvPr>
        </p:nvSpPr>
        <p:spPr/>
        <p:txBody>
          <a:bodyPr/>
          <a:lstStyle/>
          <a:p>
            <a:fld id="{952E7823-0853-4109-B1B1-90CE531E3824}" type="datetime1">
              <a:rPr lang="en-US" smtClean="0"/>
              <a:t>4/23/2025</a:t>
            </a:fld>
            <a:endParaRPr lang="en-US"/>
          </a:p>
        </p:txBody>
      </p:sp>
      <p:sp>
        <p:nvSpPr>
          <p:cNvPr id="8" name="Footer Placeholder 7">
            <a:extLst>
              <a:ext uri="{FF2B5EF4-FFF2-40B4-BE49-F238E27FC236}">
                <a16:creationId xmlns:a16="http://schemas.microsoft.com/office/drawing/2014/main" id="{4386DE91-22D0-459D-C20D-CBFCABDDC3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5A7F9D-AC88-98ED-7DC6-1EEA40A58F35}"/>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395943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4AD4-6F45-CCB0-D7E2-C54859A50C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7DAE32-F90A-8B62-ECB0-DAF62BC510D7}"/>
              </a:ext>
            </a:extLst>
          </p:cNvPr>
          <p:cNvSpPr>
            <a:spLocks noGrp="1"/>
          </p:cNvSpPr>
          <p:nvPr>
            <p:ph type="dt" sz="half" idx="10"/>
          </p:nvPr>
        </p:nvSpPr>
        <p:spPr/>
        <p:txBody>
          <a:bodyPr/>
          <a:lstStyle/>
          <a:p>
            <a:fld id="{6F394086-5586-4A79-87D3-616FF1C1B792}" type="datetime1">
              <a:rPr lang="en-US" smtClean="0"/>
              <a:t>4/23/2025</a:t>
            </a:fld>
            <a:endParaRPr lang="en-US"/>
          </a:p>
        </p:txBody>
      </p:sp>
      <p:sp>
        <p:nvSpPr>
          <p:cNvPr id="4" name="Footer Placeholder 3">
            <a:extLst>
              <a:ext uri="{FF2B5EF4-FFF2-40B4-BE49-F238E27FC236}">
                <a16:creationId xmlns:a16="http://schemas.microsoft.com/office/drawing/2014/main" id="{D0C1555A-D09A-F822-A9FE-401AB6A973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FBDB-1834-E9A0-146A-A77436DA983E}"/>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22674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6E634-C5C3-CEBA-6C48-8B761301F783}"/>
              </a:ext>
            </a:extLst>
          </p:cNvPr>
          <p:cNvSpPr>
            <a:spLocks noGrp="1"/>
          </p:cNvSpPr>
          <p:nvPr>
            <p:ph type="dt" sz="half" idx="10"/>
          </p:nvPr>
        </p:nvSpPr>
        <p:spPr/>
        <p:txBody>
          <a:bodyPr/>
          <a:lstStyle/>
          <a:p>
            <a:fld id="{457A1EC6-C27E-45C9-A5A9-72FB26303941}" type="datetime1">
              <a:rPr lang="en-US" smtClean="0"/>
              <a:t>4/23/2025</a:t>
            </a:fld>
            <a:endParaRPr lang="en-US"/>
          </a:p>
        </p:txBody>
      </p:sp>
      <p:sp>
        <p:nvSpPr>
          <p:cNvPr id="3" name="Footer Placeholder 2">
            <a:extLst>
              <a:ext uri="{FF2B5EF4-FFF2-40B4-BE49-F238E27FC236}">
                <a16:creationId xmlns:a16="http://schemas.microsoft.com/office/drawing/2014/main" id="{18586419-C720-A270-B7C2-C9BEBA8087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8F3D69-81F3-8107-E256-96DA807FD09C}"/>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335511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D11E-CA01-574D-DF4C-48FF1B2EC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55581C-9E65-C7BC-3F2E-CB49303A89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A36B4C-0530-9DC7-3872-535BC85B2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E190CB-3260-1810-3A69-2398A06B9C4A}"/>
              </a:ext>
            </a:extLst>
          </p:cNvPr>
          <p:cNvSpPr>
            <a:spLocks noGrp="1"/>
          </p:cNvSpPr>
          <p:nvPr>
            <p:ph type="dt" sz="half" idx="10"/>
          </p:nvPr>
        </p:nvSpPr>
        <p:spPr/>
        <p:txBody>
          <a:bodyPr/>
          <a:lstStyle/>
          <a:p>
            <a:fld id="{97CA0173-A8F5-405C-A539-A5AC60B0AE68}" type="datetime1">
              <a:rPr lang="en-US" smtClean="0"/>
              <a:t>4/23/2025</a:t>
            </a:fld>
            <a:endParaRPr lang="en-US"/>
          </a:p>
        </p:txBody>
      </p:sp>
      <p:sp>
        <p:nvSpPr>
          <p:cNvPr id="6" name="Footer Placeholder 5">
            <a:extLst>
              <a:ext uri="{FF2B5EF4-FFF2-40B4-BE49-F238E27FC236}">
                <a16:creationId xmlns:a16="http://schemas.microsoft.com/office/drawing/2014/main" id="{0CD82E86-5B31-BEFC-C726-B47860068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427983-5C4F-EB63-ED72-F4FDC1DCA749}"/>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15308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BAA43-1488-F54A-575F-D6CB8A0529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CC5BC3-9F38-AFEA-6611-65198D91EC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6B5E20-F0F5-7B85-4664-0D5F4E6BC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BC3BE2-E21F-D0AA-F7D8-DDA11BD10053}"/>
              </a:ext>
            </a:extLst>
          </p:cNvPr>
          <p:cNvSpPr>
            <a:spLocks noGrp="1"/>
          </p:cNvSpPr>
          <p:nvPr>
            <p:ph type="dt" sz="half" idx="10"/>
          </p:nvPr>
        </p:nvSpPr>
        <p:spPr/>
        <p:txBody>
          <a:bodyPr/>
          <a:lstStyle/>
          <a:p>
            <a:fld id="{ED482F68-1E2F-472E-934A-9A67459B44C2}" type="datetime1">
              <a:rPr lang="en-US" smtClean="0"/>
              <a:t>4/23/2025</a:t>
            </a:fld>
            <a:endParaRPr lang="en-US"/>
          </a:p>
        </p:txBody>
      </p:sp>
      <p:sp>
        <p:nvSpPr>
          <p:cNvPr id="6" name="Footer Placeholder 5">
            <a:extLst>
              <a:ext uri="{FF2B5EF4-FFF2-40B4-BE49-F238E27FC236}">
                <a16:creationId xmlns:a16="http://schemas.microsoft.com/office/drawing/2014/main" id="{5F6871B5-28CB-0E1A-141A-6D3D5A3C6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332F73-226A-D27E-46F2-9A3143B2836F}"/>
              </a:ext>
            </a:extLst>
          </p:cNvPr>
          <p:cNvSpPr>
            <a:spLocks noGrp="1"/>
          </p:cNvSpPr>
          <p:nvPr>
            <p:ph type="sldNum" sz="quarter" idx="12"/>
          </p:nvPr>
        </p:nvSpPr>
        <p:spPr/>
        <p:txBody>
          <a:bodyPr/>
          <a:lstStyle/>
          <a:p>
            <a:fld id="{445C5F5D-E483-4023-AD6E-A5D0EB681C58}" type="slidenum">
              <a:rPr lang="en-US" smtClean="0"/>
              <a:t>‹#›</a:t>
            </a:fld>
            <a:endParaRPr lang="en-US"/>
          </a:p>
        </p:txBody>
      </p:sp>
    </p:spTree>
    <p:extLst>
      <p:ext uri="{BB962C8B-B14F-4D97-AF65-F5344CB8AC3E}">
        <p14:creationId xmlns:p14="http://schemas.microsoft.com/office/powerpoint/2010/main" val="66819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DB083C-A83C-8BA7-601F-713D70B307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CF78BE-F62C-82B9-909E-79F10B7B25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540C7-A79C-47EE-DBBC-12B5DB45E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4E2ED5-CF34-4EC7-BD54-BE477E677228}" type="datetime1">
              <a:rPr lang="en-US" smtClean="0"/>
              <a:t>4/23/2025</a:t>
            </a:fld>
            <a:endParaRPr lang="en-US"/>
          </a:p>
        </p:txBody>
      </p:sp>
      <p:sp>
        <p:nvSpPr>
          <p:cNvPr id="5" name="Footer Placeholder 4">
            <a:extLst>
              <a:ext uri="{FF2B5EF4-FFF2-40B4-BE49-F238E27FC236}">
                <a16:creationId xmlns:a16="http://schemas.microsoft.com/office/drawing/2014/main" id="{80704389-A083-75F2-1173-AA61EB040C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2E99FC-7F7C-E19C-69BD-8AE601ECB6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5C5F5D-E483-4023-AD6E-A5D0EB681C58}" type="slidenum">
              <a:rPr lang="en-US" smtClean="0"/>
              <a:t>‹#›</a:t>
            </a:fld>
            <a:endParaRPr lang="en-US"/>
          </a:p>
        </p:txBody>
      </p:sp>
    </p:spTree>
    <p:extLst>
      <p:ext uri="{BB962C8B-B14F-4D97-AF65-F5344CB8AC3E}">
        <p14:creationId xmlns:p14="http://schemas.microsoft.com/office/powerpoint/2010/main" val="109878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dx.doi.org/10.15585/mmwr.mm7250a1"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rand.org/research/gun-policy/analysis/extreme-risk-protection-orders.html" TargetMode="External"/><Relationship Id="rId4" Type="http://schemas.openxmlformats.org/officeDocument/2006/relationships/hyperlink" Target="https://www.rand.org/research/gun-policy/analysis/child-access-preven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rand.org/research/gun-policy.html" TargetMode="External"/><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680C805-6A24-1E48-9CCE-A5C4434F09FE}"/>
              </a:ext>
            </a:extLst>
          </p:cNvPr>
          <p:cNvSpPr/>
          <p:nvPr/>
        </p:nvSpPr>
        <p:spPr>
          <a:xfrm>
            <a:off x="160420" y="1122363"/>
            <a:ext cx="11903243" cy="23876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40963B-01F1-A70E-996F-03E3D8CA89FD}"/>
              </a:ext>
            </a:extLst>
          </p:cNvPr>
          <p:cNvSpPr>
            <a:spLocks noGrp="1"/>
          </p:cNvSpPr>
          <p:nvPr>
            <p:ph type="ctrTitle"/>
          </p:nvPr>
        </p:nvSpPr>
        <p:spPr/>
        <p:txBody>
          <a:bodyPr>
            <a:normAutofit fontScale="90000"/>
          </a:bodyPr>
          <a:lstStyle/>
          <a:p>
            <a:r>
              <a:rPr lang="en-US" dirty="0">
                <a:solidFill>
                  <a:schemeClr val="bg1"/>
                </a:solidFill>
              </a:rPr>
              <a:t>Preventing firearm injuries and deaths among children and youth</a:t>
            </a:r>
          </a:p>
        </p:txBody>
      </p:sp>
      <p:sp>
        <p:nvSpPr>
          <p:cNvPr id="3" name="Subtitle 2">
            <a:extLst>
              <a:ext uri="{FF2B5EF4-FFF2-40B4-BE49-F238E27FC236}">
                <a16:creationId xmlns:a16="http://schemas.microsoft.com/office/drawing/2014/main" id="{9F592AFF-B06C-E726-E02C-35A5DAEC8A88}"/>
              </a:ext>
            </a:extLst>
          </p:cNvPr>
          <p:cNvSpPr>
            <a:spLocks noGrp="1"/>
          </p:cNvSpPr>
          <p:nvPr>
            <p:ph type="subTitle" idx="1"/>
          </p:nvPr>
        </p:nvSpPr>
        <p:spPr>
          <a:xfrm>
            <a:off x="1524000" y="3714332"/>
            <a:ext cx="9144000" cy="1655762"/>
          </a:xfrm>
        </p:spPr>
        <p:txBody>
          <a:bodyPr>
            <a:normAutofit lnSpcReduction="10000"/>
          </a:bodyPr>
          <a:lstStyle/>
          <a:p>
            <a:r>
              <a:rPr lang="en-US" dirty="0"/>
              <a:t>Understanding and Preventing Child Maltreatment Fatalities</a:t>
            </a:r>
          </a:p>
          <a:p>
            <a:r>
              <a:rPr lang="en-US" dirty="0"/>
              <a:t>Pennsylvania State University</a:t>
            </a:r>
          </a:p>
          <a:p>
            <a:r>
              <a:rPr lang="en-US" dirty="0"/>
              <a:t>April 25, 2025</a:t>
            </a:r>
          </a:p>
          <a:p>
            <a:r>
              <a:rPr lang="en-US" dirty="0"/>
              <a:t>Rebeccah Sokol, PhD</a:t>
            </a:r>
          </a:p>
        </p:txBody>
      </p:sp>
      <p:sp>
        <p:nvSpPr>
          <p:cNvPr id="5" name="Slide Number Placeholder 4">
            <a:extLst>
              <a:ext uri="{FF2B5EF4-FFF2-40B4-BE49-F238E27FC236}">
                <a16:creationId xmlns:a16="http://schemas.microsoft.com/office/drawing/2014/main" id="{961A0A80-8CBD-3958-B491-874E0B151E9B}"/>
              </a:ext>
            </a:extLst>
          </p:cNvPr>
          <p:cNvSpPr>
            <a:spLocks noGrp="1"/>
          </p:cNvSpPr>
          <p:nvPr>
            <p:ph type="sldNum" sz="quarter" idx="12"/>
          </p:nvPr>
        </p:nvSpPr>
        <p:spPr/>
        <p:txBody>
          <a:bodyPr/>
          <a:lstStyle/>
          <a:p>
            <a:fld id="{445C5F5D-E483-4023-AD6E-A5D0EB681C58}" type="slidenum">
              <a:rPr lang="en-US" smtClean="0"/>
              <a:t>1</a:t>
            </a:fld>
            <a:endParaRPr lang="en-US"/>
          </a:p>
        </p:txBody>
      </p:sp>
    </p:spTree>
    <p:extLst>
      <p:ext uri="{BB962C8B-B14F-4D97-AF65-F5344CB8AC3E}">
        <p14:creationId xmlns:p14="http://schemas.microsoft.com/office/powerpoint/2010/main" val="3985120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2E552-B5D8-3ADB-D721-B9B6C0BF410E}"/>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E136776-7793-D14F-B845-6CB4EBFD7B2F}"/>
              </a:ext>
            </a:extLst>
          </p:cNvPr>
          <p:cNvSpPr/>
          <p:nvPr/>
        </p:nvSpPr>
        <p:spPr>
          <a:xfrm>
            <a:off x="513346" y="346139"/>
            <a:ext cx="11534275"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C038BE-33BD-28D4-A11D-968CBD0FCCDB}"/>
              </a:ext>
            </a:extLst>
          </p:cNvPr>
          <p:cNvSpPr>
            <a:spLocks noGrp="1"/>
          </p:cNvSpPr>
          <p:nvPr>
            <p:ph type="title"/>
          </p:nvPr>
        </p:nvSpPr>
        <p:spPr/>
        <p:txBody>
          <a:bodyPr/>
          <a:lstStyle/>
          <a:p>
            <a:r>
              <a:rPr lang="en-US" dirty="0">
                <a:solidFill>
                  <a:schemeClr val="bg1"/>
                </a:solidFill>
              </a:rPr>
              <a:t>How does the child welfare system </a:t>
            </a:r>
            <a:r>
              <a:rPr lang="en-US" b="1" dirty="0">
                <a:solidFill>
                  <a:schemeClr val="bg1"/>
                </a:solidFill>
              </a:rPr>
              <a:t>respond</a:t>
            </a:r>
            <a:r>
              <a:rPr lang="en-US" dirty="0">
                <a:solidFill>
                  <a:schemeClr val="bg1"/>
                </a:solidFill>
              </a:rPr>
              <a:t> to firearm-related risks?</a:t>
            </a:r>
          </a:p>
        </p:txBody>
      </p:sp>
      <p:sp>
        <p:nvSpPr>
          <p:cNvPr id="6" name="Content Placeholder 5">
            <a:extLst>
              <a:ext uri="{FF2B5EF4-FFF2-40B4-BE49-F238E27FC236}">
                <a16:creationId xmlns:a16="http://schemas.microsoft.com/office/drawing/2014/main" id="{3DD2392D-04C8-4AD9-C768-8FF741A98203}"/>
              </a:ext>
            </a:extLst>
          </p:cNvPr>
          <p:cNvSpPr>
            <a:spLocks noGrp="1"/>
          </p:cNvSpPr>
          <p:nvPr>
            <p:ph idx="1"/>
          </p:nvPr>
        </p:nvSpPr>
        <p:spPr/>
        <p:txBody>
          <a:bodyPr anchor="ctr">
            <a:normAutofit/>
          </a:bodyPr>
          <a:lstStyle/>
          <a:p>
            <a:pPr marL="0" indent="0" algn="ctr">
              <a:buNone/>
            </a:pPr>
            <a:r>
              <a:rPr lang="en-US" sz="4800" dirty="0"/>
              <a:t>….it depends</a:t>
            </a:r>
          </a:p>
        </p:txBody>
      </p:sp>
      <p:sp>
        <p:nvSpPr>
          <p:cNvPr id="4" name="Slide Number Placeholder 3">
            <a:extLst>
              <a:ext uri="{FF2B5EF4-FFF2-40B4-BE49-F238E27FC236}">
                <a16:creationId xmlns:a16="http://schemas.microsoft.com/office/drawing/2014/main" id="{DC6E7AE1-A942-FA6D-7269-BB61B2A9F756}"/>
              </a:ext>
            </a:extLst>
          </p:cNvPr>
          <p:cNvSpPr>
            <a:spLocks noGrp="1"/>
          </p:cNvSpPr>
          <p:nvPr>
            <p:ph type="sldNum" sz="quarter" idx="12"/>
          </p:nvPr>
        </p:nvSpPr>
        <p:spPr/>
        <p:txBody>
          <a:bodyPr/>
          <a:lstStyle/>
          <a:p>
            <a:fld id="{445C5F5D-E483-4023-AD6E-A5D0EB681C58}" type="slidenum">
              <a:rPr lang="en-US" smtClean="0"/>
              <a:t>10</a:t>
            </a:fld>
            <a:endParaRPr lang="en-US"/>
          </a:p>
        </p:txBody>
      </p:sp>
      <p:sp>
        <p:nvSpPr>
          <p:cNvPr id="8" name="Rectangle: Rounded Corners 7">
            <a:extLst>
              <a:ext uri="{FF2B5EF4-FFF2-40B4-BE49-F238E27FC236}">
                <a16:creationId xmlns:a16="http://schemas.microsoft.com/office/drawing/2014/main" id="{6E17DA13-E69C-AFE2-5B6C-F746BE2DDA81}"/>
              </a:ext>
            </a:extLst>
          </p:cNvPr>
          <p:cNvSpPr/>
          <p:nvPr/>
        </p:nvSpPr>
        <p:spPr>
          <a:xfrm>
            <a:off x="0" y="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31B452D9-52C0-DE8F-F449-A02DE2FF1CCD}"/>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636B2B16-1701-92B7-34C6-B0DEA4C8897E}"/>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Tree>
    <p:extLst>
      <p:ext uri="{BB962C8B-B14F-4D97-AF65-F5344CB8AC3E}">
        <p14:creationId xmlns:p14="http://schemas.microsoft.com/office/powerpoint/2010/main" val="153459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D81E5-1A75-AE3C-9312-66F6E4840703}"/>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A4CBB0F1-FD82-3AEE-8628-C50BBD92F05E}"/>
              </a:ext>
            </a:extLst>
          </p:cNvPr>
          <p:cNvSpPr/>
          <p:nvPr/>
        </p:nvSpPr>
        <p:spPr>
          <a:xfrm>
            <a:off x="128336" y="2501985"/>
            <a:ext cx="11919285" cy="23876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C73453-762C-0894-7F37-E8BCC4806FE5}"/>
              </a:ext>
            </a:extLst>
          </p:cNvPr>
          <p:cNvSpPr>
            <a:spLocks noGrp="1"/>
          </p:cNvSpPr>
          <p:nvPr>
            <p:ph type="title"/>
          </p:nvPr>
        </p:nvSpPr>
        <p:spPr/>
        <p:txBody>
          <a:bodyPr/>
          <a:lstStyle/>
          <a:p>
            <a:r>
              <a:rPr lang="en-US" dirty="0">
                <a:solidFill>
                  <a:schemeClr val="bg1"/>
                </a:solidFill>
              </a:rPr>
              <a:t>Understanding firearm involved deaths among children and youth</a:t>
            </a:r>
          </a:p>
        </p:txBody>
      </p:sp>
      <p:sp>
        <p:nvSpPr>
          <p:cNvPr id="4" name="Slide Number Placeholder 3">
            <a:extLst>
              <a:ext uri="{FF2B5EF4-FFF2-40B4-BE49-F238E27FC236}">
                <a16:creationId xmlns:a16="http://schemas.microsoft.com/office/drawing/2014/main" id="{5FAA515D-9CF9-456B-9E12-DD030A93F2B8}"/>
              </a:ext>
            </a:extLst>
          </p:cNvPr>
          <p:cNvSpPr>
            <a:spLocks noGrp="1"/>
          </p:cNvSpPr>
          <p:nvPr>
            <p:ph type="sldNum" sz="quarter" idx="12"/>
          </p:nvPr>
        </p:nvSpPr>
        <p:spPr/>
        <p:txBody>
          <a:bodyPr/>
          <a:lstStyle/>
          <a:p>
            <a:fld id="{445C5F5D-E483-4023-AD6E-A5D0EB681C58}" type="slidenum">
              <a:rPr lang="en-US" smtClean="0"/>
              <a:t>11</a:t>
            </a:fld>
            <a:endParaRPr lang="en-US"/>
          </a:p>
        </p:txBody>
      </p:sp>
      <p:grpSp>
        <p:nvGrpSpPr>
          <p:cNvPr id="6" name="Group 5">
            <a:extLst>
              <a:ext uri="{FF2B5EF4-FFF2-40B4-BE49-F238E27FC236}">
                <a16:creationId xmlns:a16="http://schemas.microsoft.com/office/drawing/2014/main" id="{5161A656-95EB-4C44-1609-85833081AB13}"/>
              </a:ext>
            </a:extLst>
          </p:cNvPr>
          <p:cNvGrpSpPr/>
          <p:nvPr/>
        </p:nvGrpSpPr>
        <p:grpSpPr>
          <a:xfrm>
            <a:off x="5039868" y="323182"/>
            <a:ext cx="2112264" cy="1828800"/>
            <a:chOff x="4966334" y="3050233"/>
            <a:chExt cx="1371600" cy="1371600"/>
          </a:xfrm>
          <a:solidFill>
            <a:srgbClr val="009076"/>
          </a:solidFill>
        </p:grpSpPr>
        <p:sp>
          <p:nvSpPr>
            <p:cNvPr id="7" name="Oval 2">
              <a:extLst>
                <a:ext uri="{FF2B5EF4-FFF2-40B4-BE49-F238E27FC236}">
                  <a16:creationId xmlns:a16="http://schemas.microsoft.com/office/drawing/2014/main" id="{1D5C2A01-811D-6F32-19C4-A8AB0D22BF37}"/>
                </a:ext>
              </a:extLst>
            </p:cNvPr>
            <p:cNvSpPr/>
            <p:nvPr/>
          </p:nvSpPr>
          <p:spPr>
            <a:xfrm>
              <a:off x="4966334" y="3050233"/>
              <a:ext cx="1371600" cy="1371600"/>
            </a:xfrm>
            <a:prstGeom prst="hexagon">
              <a:avLst/>
            </a:prstGeom>
            <a:grp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3">
              <a:extLst>
                <a:ext uri="{FF2B5EF4-FFF2-40B4-BE49-F238E27FC236}">
                  <a16:creationId xmlns:a16="http://schemas.microsoft.com/office/drawing/2014/main" id="{E4AE561D-55A6-639D-38AD-D508F10DA21A}"/>
                </a:ext>
              </a:extLst>
            </p:cNvPr>
            <p:cNvSpPr/>
            <p:nvPr/>
          </p:nvSpPr>
          <p:spPr>
            <a:xfrm>
              <a:off x="5652134" y="3171812"/>
              <a:ext cx="409699" cy="411480"/>
            </a:xfrm>
            <a:prstGeom prst="hexagon">
              <a:avLst/>
            </a:prstGeom>
            <a:solidFill>
              <a:srgbClr val="00DCA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Arrow: Chevron 8">
            <a:extLst>
              <a:ext uri="{FF2B5EF4-FFF2-40B4-BE49-F238E27FC236}">
                <a16:creationId xmlns:a16="http://schemas.microsoft.com/office/drawing/2014/main" id="{E2A84A07-36B0-7C7A-9673-9F2018AB999D}"/>
              </a:ext>
            </a:extLst>
          </p:cNvPr>
          <p:cNvSpPr/>
          <p:nvPr/>
        </p:nvSpPr>
        <p:spPr>
          <a:xfrm>
            <a:off x="3513394" y="660712"/>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1EE19F73-BE93-7FA1-979A-41059B88F9DC}"/>
              </a:ext>
            </a:extLst>
          </p:cNvPr>
          <p:cNvSpPr/>
          <p:nvPr/>
        </p:nvSpPr>
        <p:spPr>
          <a:xfrm>
            <a:off x="7828033" y="660712"/>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3">
            <a:extLst>
              <a:ext uri="{FF2B5EF4-FFF2-40B4-BE49-F238E27FC236}">
                <a16:creationId xmlns:a16="http://schemas.microsoft.com/office/drawing/2014/main" id="{B4F3C2CF-5E60-8053-8BB7-9C097117D6FC}"/>
              </a:ext>
            </a:extLst>
          </p:cNvPr>
          <p:cNvSpPr/>
          <p:nvPr/>
        </p:nvSpPr>
        <p:spPr>
          <a:xfrm>
            <a:off x="1903091" y="960290"/>
            <a:ext cx="630936" cy="54864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3">
            <a:extLst>
              <a:ext uri="{FF2B5EF4-FFF2-40B4-BE49-F238E27FC236}">
                <a16:creationId xmlns:a16="http://schemas.microsoft.com/office/drawing/2014/main" id="{5A5DF4B4-11B9-3BE4-CC79-BC18B5325198}"/>
              </a:ext>
            </a:extLst>
          </p:cNvPr>
          <p:cNvSpPr/>
          <p:nvPr/>
        </p:nvSpPr>
        <p:spPr>
          <a:xfrm>
            <a:off x="9657975" y="934701"/>
            <a:ext cx="630936" cy="548640"/>
          </a:xfrm>
          <a:prstGeom prst="hexagon">
            <a:avLst/>
          </a:prstGeom>
          <a:solidFill>
            <a:srgbClr val="00907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3">
            <a:extLst>
              <a:ext uri="{FF2B5EF4-FFF2-40B4-BE49-F238E27FC236}">
                <a16:creationId xmlns:a16="http://schemas.microsoft.com/office/drawing/2014/main" id="{BDFF01DE-2C58-0621-A1D1-23582D36DFE1}"/>
              </a:ext>
            </a:extLst>
          </p:cNvPr>
          <p:cNvSpPr/>
          <p:nvPr/>
        </p:nvSpPr>
        <p:spPr>
          <a:xfrm>
            <a:off x="9992493" y="1001988"/>
            <a:ext cx="155448" cy="13716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BA7AE3-AE0A-CCE2-D698-89EF43C971DF}"/>
              </a:ext>
            </a:extLst>
          </p:cNvPr>
          <p:cNvSpPr/>
          <p:nvPr/>
        </p:nvSpPr>
        <p:spPr>
          <a:xfrm>
            <a:off x="1700464" y="136525"/>
            <a:ext cx="2914208" cy="2173538"/>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944A808-8500-B521-88C0-E7EFF9E72C44}"/>
              </a:ext>
            </a:extLst>
          </p:cNvPr>
          <p:cNvSpPr/>
          <p:nvPr/>
        </p:nvSpPr>
        <p:spPr>
          <a:xfrm>
            <a:off x="7719414" y="157897"/>
            <a:ext cx="2914208" cy="2173538"/>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5569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A1EA4-4E8E-29FD-A481-B63A727B3375}"/>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A9E2BE4-3904-4E86-B550-E7FEC7961A2B}"/>
              </a:ext>
            </a:extLst>
          </p:cNvPr>
          <p:cNvSpPr/>
          <p:nvPr/>
        </p:nvSpPr>
        <p:spPr>
          <a:xfrm>
            <a:off x="513346" y="346139"/>
            <a:ext cx="11502191"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88F026-1A22-10DC-3520-15644F451E5E}"/>
              </a:ext>
            </a:extLst>
          </p:cNvPr>
          <p:cNvSpPr>
            <a:spLocks noGrp="1"/>
          </p:cNvSpPr>
          <p:nvPr>
            <p:ph type="title"/>
          </p:nvPr>
        </p:nvSpPr>
        <p:spPr/>
        <p:txBody>
          <a:bodyPr/>
          <a:lstStyle/>
          <a:p>
            <a:r>
              <a:rPr lang="en-US" dirty="0">
                <a:solidFill>
                  <a:schemeClr val="bg1"/>
                </a:solidFill>
              </a:rPr>
              <a:t>Epidemiology of firearm deaths among children and youth</a:t>
            </a:r>
          </a:p>
        </p:txBody>
      </p:sp>
      <p:sp>
        <p:nvSpPr>
          <p:cNvPr id="4" name="Slide Number Placeholder 3">
            <a:extLst>
              <a:ext uri="{FF2B5EF4-FFF2-40B4-BE49-F238E27FC236}">
                <a16:creationId xmlns:a16="http://schemas.microsoft.com/office/drawing/2014/main" id="{6095B8FD-D315-D393-6E36-8D6AD26FF487}"/>
              </a:ext>
            </a:extLst>
          </p:cNvPr>
          <p:cNvSpPr>
            <a:spLocks noGrp="1"/>
          </p:cNvSpPr>
          <p:nvPr>
            <p:ph type="sldNum" sz="quarter" idx="12"/>
          </p:nvPr>
        </p:nvSpPr>
        <p:spPr/>
        <p:txBody>
          <a:bodyPr/>
          <a:lstStyle/>
          <a:p>
            <a:fld id="{445C5F5D-E483-4023-AD6E-A5D0EB681C58}" type="slidenum">
              <a:rPr lang="en-US" smtClean="0"/>
              <a:t>12</a:t>
            </a:fld>
            <a:endParaRPr lang="en-US"/>
          </a:p>
        </p:txBody>
      </p:sp>
      <p:sp>
        <p:nvSpPr>
          <p:cNvPr id="8" name="Rectangle: Rounded Corners 7">
            <a:extLst>
              <a:ext uri="{FF2B5EF4-FFF2-40B4-BE49-F238E27FC236}">
                <a16:creationId xmlns:a16="http://schemas.microsoft.com/office/drawing/2014/main" id="{D90AB300-D972-B663-9EC9-129B9D006265}"/>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F5F56FB9-545D-B8F0-12FD-5EB239757D91}"/>
              </a:ext>
            </a:extLst>
          </p:cNvPr>
          <p:cNvSpPr/>
          <p:nvPr/>
        </p:nvSpPr>
        <p:spPr>
          <a:xfrm>
            <a:off x="-2" y="2286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E36EA2C1-A605-A347-6511-904967B0D4BE}"/>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graphicFrame>
        <p:nvGraphicFramePr>
          <p:cNvPr id="7" name="Chart 6">
            <a:extLst>
              <a:ext uri="{FF2B5EF4-FFF2-40B4-BE49-F238E27FC236}">
                <a16:creationId xmlns:a16="http://schemas.microsoft.com/office/drawing/2014/main" id="{2FF474BA-70F2-C035-E4EE-797ED11CE2DD}"/>
              </a:ext>
            </a:extLst>
          </p:cNvPr>
          <p:cNvGraphicFramePr/>
          <p:nvPr>
            <p:extLst>
              <p:ext uri="{D42A27DB-BD31-4B8C-83A1-F6EECF244321}">
                <p14:modId xmlns:p14="http://schemas.microsoft.com/office/powerpoint/2010/main" val="797191584"/>
              </p:ext>
            </p:extLst>
          </p:nvPr>
        </p:nvGraphicFramePr>
        <p:xfrm>
          <a:off x="2032000" y="1765220"/>
          <a:ext cx="8128000" cy="451659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0C0F4BF7-F074-08BD-9A40-0645CAF9E150}"/>
              </a:ext>
            </a:extLst>
          </p:cNvPr>
          <p:cNvSpPr txBox="1"/>
          <p:nvPr/>
        </p:nvSpPr>
        <p:spPr>
          <a:xfrm>
            <a:off x="390524" y="6492875"/>
            <a:ext cx="6030818" cy="253916"/>
          </a:xfrm>
          <a:prstGeom prst="rect">
            <a:avLst/>
          </a:prstGeom>
          <a:noFill/>
        </p:spPr>
        <p:txBody>
          <a:bodyPr wrap="none" rtlCol="0">
            <a:spAutoFit/>
          </a:bodyPr>
          <a:lstStyle/>
          <a:p>
            <a:r>
              <a:rPr lang="en-US" sz="1050" dirty="0"/>
              <a:t>National Center for Health Statistics-CDC annual mortality data files for WISQARS Fatal data, 2023</a:t>
            </a:r>
          </a:p>
        </p:txBody>
      </p:sp>
    </p:spTree>
    <p:extLst>
      <p:ext uri="{BB962C8B-B14F-4D97-AF65-F5344CB8AC3E}">
        <p14:creationId xmlns:p14="http://schemas.microsoft.com/office/powerpoint/2010/main" val="126878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40B30C-81E5-6CFC-26D9-CB74F7624ABF}"/>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0744093-F139-CB28-FD9F-4CFEC220F402}"/>
              </a:ext>
            </a:extLst>
          </p:cNvPr>
          <p:cNvSpPr/>
          <p:nvPr/>
        </p:nvSpPr>
        <p:spPr>
          <a:xfrm>
            <a:off x="529388" y="346139"/>
            <a:ext cx="11534275"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0ECFC1-7C53-9F68-0520-099373C4C840}"/>
              </a:ext>
            </a:extLst>
          </p:cNvPr>
          <p:cNvSpPr>
            <a:spLocks noGrp="1"/>
          </p:cNvSpPr>
          <p:nvPr>
            <p:ph type="title"/>
          </p:nvPr>
        </p:nvSpPr>
        <p:spPr/>
        <p:txBody>
          <a:bodyPr/>
          <a:lstStyle/>
          <a:p>
            <a:r>
              <a:rPr lang="en-US" dirty="0">
                <a:solidFill>
                  <a:schemeClr val="bg1"/>
                </a:solidFill>
              </a:rPr>
              <a:t>Circumstances surrounding firearm deaths among children and youth</a:t>
            </a:r>
          </a:p>
        </p:txBody>
      </p:sp>
      <p:sp>
        <p:nvSpPr>
          <p:cNvPr id="4" name="Slide Number Placeholder 3">
            <a:extLst>
              <a:ext uri="{FF2B5EF4-FFF2-40B4-BE49-F238E27FC236}">
                <a16:creationId xmlns:a16="http://schemas.microsoft.com/office/drawing/2014/main" id="{41A2BD70-0A61-E8C5-6CF2-507B8BAFA09B}"/>
              </a:ext>
            </a:extLst>
          </p:cNvPr>
          <p:cNvSpPr>
            <a:spLocks noGrp="1"/>
          </p:cNvSpPr>
          <p:nvPr>
            <p:ph type="sldNum" sz="quarter" idx="12"/>
          </p:nvPr>
        </p:nvSpPr>
        <p:spPr/>
        <p:txBody>
          <a:bodyPr/>
          <a:lstStyle/>
          <a:p>
            <a:fld id="{445C5F5D-E483-4023-AD6E-A5D0EB681C58}" type="slidenum">
              <a:rPr lang="en-US" smtClean="0"/>
              <a:t>13</a:t>
            </a:fld>
            <a:endParaRPr lang="en-US"/>
          </a:p>
        </p:txBody>
      </p:sp>
      <p:sp>
        <p:nvSpPr>
          <p:cNvPr id="7" name="Content Placeholder 6">
            <a:extLst>
              <a:ext uri="{FF2B5EF4-FFF2-40B4-BE49-F238E27FC236}">
                <a16:creationId xmlns:a16="http://schemas.microsoft.com/office/drawing/2014/main" id="{A3BB77EF-5C5F-4EE2-3198-BA9C2D499FE0}"/>
              </a:ext>
            </a:extLst>
          </p:cNvPr>
          <p:cNvSpPr>
            <a:spLocks noGrp="1"/>
          </p:cNvSpPr>
          <p:nvPr>
            <p:ph idx="1"/>
          </p:nvPr>
        </p:nvSpPr>
        <p:spPr>
          <a:xfrm>
            <a:off x="3146961" y="1825625"/>
            <a:ext cx="8206838" cy="4351338"/>
          </a:xfrm>
        </p:spPr>
        <p:txBody>
          <a:bodyPr>
            <a:normAutofit/>
          </a:bodyPr>
          <a:lstStyle/>
          <a:p>
            <a:pPr marL="0" indent="0">
              <a:buNone/>
            </a:pPr>
            <a:r>
              <a:rPr lang="en-US" sz="3000" dirty="0"/>
              <a:t>The firearms that kill children most often come from their own home or the home of a friend or family member</a:t>
            </a:r>
            <a:r>
              <a:rPr lang="en-US" sz="3000" baseline="30000" dirty="0"/>
              <a:t>3,4</a:t>
            </a:r>
          </a:p>
          <a:p>
            <a:pPr marL="0" indent="0">
              <a:buNone/>
            </a:pPr>
            <a:endParaRPr lang="en-US" sz="1600" dirty="0"/>
          </a:p>
          <a:p>
            <a:pPr marL="0" indent="0">
              <a:buNone/>
            </a:pPr>
            <a:r>
              <a:rPr lang="en-US" sz="3000" dirty="0"/>
              <a:t>Most pediatric deaths by firearm occur in the child’s home</a:t>
            </a:r>
            <a:r>
              <a:rPr lang="en-US" sz="3000" baseline="30000" dirty="0"/>
              <a:t>5</a:t>
            </a:r>
            <a:endParaRPr lang="en-US" sz="3000" dirty="0"/>
          </a:p>
          <a:p>
            <a:pPr marL="0" indent="0">
              <a:buNone/>
            </a:pPr>
            <a:endParaRPr lang="en-US" sz="1600" dirty="0">
              <a:highlight>
                <a:srgbClr val="FFFF00"/>
              </a:highlight>
            </a:endParaRPr>
          </a:p>
          <a:p>
            <a:pPr marL="0" indent="0">
              <a:buNone/>
            </a:pPr>
            <a:r>
              <a:rPr lang="en-US" sz="3000" dirty="0"/>
              <a:t>From 2003-2020, 12.0% of child firearm homicides were related to family and intimate partner violence</a:t>
            </a:r>
            <a:r>
              <a:rPr lang="en-US" sz="3000" baseline="30000" dirty="0"/>
              <a:t>6</a:t>
            </a:r>
          </a:p>
        </p:txBody>
      </p:sp>
      <p:sp>
        <p:nvSpPr>
          <p:cNvPr id="8" name="Rectangle: Rounded Corners 7">
            <a:extLst>
              <a:ext uri="{FF2B5EF4-FFF2-40B4-BE49-F238E27FC236}">
                <a16:creationId xmlns:a16="http://schemas.microsoft.com/office/drawing/2014/main" id="{AC8F3213-48F6-684E-ADAE-E29060801010}"/>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E18E4424-B3DA-6D34-6727-63372B5ECDF8}"/>
              </a:ext>
            </a:extLst>
          </p:cNvPr>
          <p:cNvSpPr/>
          <p:nvPr/>
        </p:nvSpPr>
        <p:spPr>
          <a:xfrm>
            <a:off x="-2" y="2286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4D641572-F478-FD58-51CB-8370E3DD2481}"/>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0515D434-CC04-EEDE-DF43-E7FC348733F1}"/>
              </a:ext>
            </a:extLst>
          </p:cNvPr>
          <p:cNvSpPr txBox="1"/>
          <p:nvPr/>
        </p:nvSpPr>
        <p:spPr>
          <a:xfrm>
            <a:off x="390524" y="6492875"/>
            <a:ext cx="6792244" cy="253916"/>
          </a:xfrm>
          <a:prstGeom prst="rect">
            <a:avLst/>
          </a:prstGeom>
          <a:noFill/>
        </p:spPr>
        <p:txBody>
          <a:bodyPr wrap="none" rtlCol="0">
            <a:spAutoFit/>
          </a:bodyPr>
          <a:lstStyle/>
          <a:p>
            <a:r>
              <a:rPr lang="en-US" sz="1050" i="1" dirty="0"/>
              <a:t>3. </a:t>
            </a:r>
            <a:r>
              <a:rPr lang="en-US" sz="1050" dirty="0"/>
              <a:t>Wilson et al., 2023 </a:t>
            </a:r>
            <a:r>
              <a:rPr lang="en-US" sz="1050" i="1" dirty="0"/>
              <a:t>MMWR; 4. </a:t>
            </a:r>
            <a:r>
              <a:rPr lang="en-US" sz="1050" dirty="0"/>
              <a:t>Choi et al., 2017; </a:t>
            </a:r>
            <a:r>
              <a:rPr lang="en-US" sz="1050" i="1" dirty="0"/>
              <a:t> 5</a:t>
            </a:r>
            <a:r>
              <a:rPr lang="en-US" sz="1050" dirty="0"/>
              <a:t>. Fowler et al., 2017 </a:t>
            </a:r>
            <a:r>
              <a:rPr lang="en-US" sz="1050" i="1" dirty="0"/>
              <a:t>Pediatrics</a:t>
            </a:r>
            <a:r>
              <a:rPr lang="en-US" sz="1050" dirty="0"/>
              <a:t>; 6. Wilson et al., 2023 </a:t>
            </a:r>
            <a:r>
              <a:rPr lang="en-US" sz="1050" i="1" dirty="0"/>
              <a:t>Pediatrics </a:t>
            </a:r>
            <a:endParaRPr lang="en-US" sz="1050" dirty="0"/>
          </a:p>
        </p:txBody>
      </p:sp>
      <p:pic>
        <p:nvPicPr>
          <p:cNvPr id="6" name="Graphic 5" descr="House outline">
            <a:extLst>
              <a:ext uri="{FF2B5EF4-FFF2-40B4-BE49-F238E27FC236}">
                <a16:creationId xmlns:a16="http://schemas.microsoft.com/office/drawing/2014/main" id="{3F2A47B9-F5FF-04B4-6AF7-D8A3956DD3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75916" y="3295651"/>
            <a:ext cx="1281112" cy="1281112"/>
          </a:xfrm>
          <a:prstGeom prst="rect">
            <a:avLst/>
          </a:prstGeom>
        </p:spPr>
      </p:pic>
      <p:pic>
        <p:nvPicPr>
          <p:cNvPr id="12" name="Graphic 11" descr="Warning outline">
            <a:extLst>
              <a:ext uri="{FF2B5EF4-FFF2-40B4-BE49-F238E27FC236}">
                <a16:creationId xmlns:a16="http://schemas.microsoft.com/office/drawing/2014/main" id="{77F19C0C-1961-0F46-F257-50F52063026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75916" y="4860226"/>
            <a:ext cx="1281112" cy="1281112"/>
          </a:xfrm>
          <a:prstGeom prst="rect">
            <a:avLst/>
          </a:prstGeom>
        </p:spPr>
      </p:pic>
      <p:pic>
        <p:nvPicPr>
          <p:cNvPr id="14" name="Graphic 13" descr="Safe outline">
            <a:extLst>
              <a:ext uri="{FF2B5EF4-FFF2-40B4-BE49-F238E27FC236}">
                <a16:creationId xmlns:a16="http://schemas.microsoft.com/office/drawing/2014/main" id="{6658F05D-B06B-DC82-1DC4-D38AFBFC286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75916" y="1838852"/>
            <a:ext cx="1281112" cy="1281112"/>
          </a:xfrm>
          <a:prstGeom prst="rect">
            <a:avLst/>
          </a:prstGeom>
        </p:spPr>
      </p:pic>
    </p:spTree>
    <p:extLst>
      <p:ext uri="{BB962C8B-B14F-4D97-AF65-F5344CB8AC3E}">
        <p14:creationId xmlns:p14="http://schemas.microsoft.com/office/powerpoint/2010/main" val="2490861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6C1B7A-BFA4-013A-9BCA-1F93C9003510}"/>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B888307-0EC8-245A-3331-80150D8F4E91}"/>
              </a:ext>
            </a:extLst>
          </p:cNvPr>
          <p:cNvSpPr/>
          <p:nvPr/>
        </p:nvSpPr>
        <p:spPr>
          <a:xfrm>
            <a:off x="513346" y="346139"/>
            <a:ext cx="11550317"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FAAF0E-402C-1B17-63EF-8EA7B1CEF5F4}"/>
              </a:ext>
            </a:extLst>
          </p:cNvPr>
          <p:cNvSpPr>
            <a:spLocks noGrp="1"/>
          </p:cNvSpPr>
          <p:nvPr>
            <p:ph type="title"/>
          </p:nvPr>
        </p:nvSpPr>
        <p:spPr/>
        <p:txBody>
          <a:bodyPr/>
          <a:lstStyle/>
          <a:p>
            <a:r>
              <a:rPr lang="en-US" dirty="0">
                <a:solidFill>
                  <a:schemeClr val="bg1"/>
                </a:solidFill>
              </a:rPr>
              <a:t>Risk factors for firearm deaths among children and youth</a:t>
            </a:r>
          </a:p>
        </p:txBody>
      </p:sp>
      <p:sp>
        <p:nvSpPr>
          <p:cNvPr id="4" name="Slide Number Placeholder 3">
            <a:extLst>
              <a:ext uri="{FF2B5EF4-FFF2-40B4-BE49-F238E27FC236}">
                <a16:creationId xmlns:a16="http://schemas.microsoft.com/office/drawing/2014/main" id="{223DB21B-ED94-4068-CF5B-08F4E3F9D188}"/>
              </a:ext>
            </a:extLst>
          </p:cNvPr>
          <p:cNvSpPr>
            <a:spLocks noGrp="1"/>
          </p:cNvSpPr>
          <p:nvPr>
            <p:ph type="sldNum" sz="quarter" idx="12"/>
          </p:nvPr>
        </p:nvSpPr>
        <p:spPr/>
        <p:txBody>
          <a:bodyPr/>
          <a:lstStyle/>
          <a:p>
            <a:fld id="{445C5F5D-E483-4023-AD6E-A5D0EB681C58}" type="slidenum">
              <a:rPr lang="en-US" smtClean="0"/>
              <a:t>14</a:t>
            </a:fld>
            <a:endParaRPr lang="en-US"/>
          </a:p>
        </p:txBody>
      </p:sp>
      <p:sp>
        <p:nvSpPr>
          <p:cNvPr id="7" name="Content Placeholder 6">
            <a:extLst>
              <a:ext uri="{FF2B5EF4-FFF2-40B4-BE49-F238E27FC236}">
                <a16:creationId xmlns:a16="http://schemas.microsoft.com/office/drawing/2014/main" id="{6CC8B1DA-B3C0-6BB3-D9A7-17E12AE52951}"/>
              </a:ext>
            </a:extLst>
          </p:cNvPr>
          <p:cNvSpPr>
            <a:spLocks noGrp="1"/>
          </p:cNvSpPr>
          <p:nvPr>
            <p:ph idx="1"/>
          </p:nvPr>
        </p:nvSpPr>
        <p:spPr/>
        <p:txBody>
          <a:bodyPr anchor="ctr">
            <a:normAutofit/>
          </a:bodyPr>
          <a:lstStyle/>
          <a:p>
            <a:pPr marL="0" indent="0" algn="ctr">
              <a:buNone/>
            </a:pPr>
            <a:r>
              <a:rPr lang="en-US" sz="4800" dirty="0"/>
              <a:t>Access to a firearm</a:t>
            </a:r>
            <a:r>
              <a:rPr lang="en-US" sz="4800" baseline="30000" dirty="0"/>
              <a:t>7</a:t>
            </a:r>
          </a:p>
        </p:txBody>
      </p:sp>
      <p:sp>
        <p:nvSpPr>
          <p:cNvPr id="8" name="Rectangle: Rounded Corners 7">
            <a:extLst>
              <a:ext uri="{FF2B5EF4-FFF2-40B4-BE49-F238E27FC236}">
                <a16:creationId xmlns:a16="http://schemas.microsoft.com/office/drawing/2014/main" id="{4242A132-4E6E-DE41-C1B9-F453705B2FEE}"/>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86DD79A2-0DFE-7E50-EA5E-59F89B58809A}"/>
              </a:ext>
            </a:extLst>
          </p:cNvPr>
          <p:cNvSpPr/>
          <p:nvPr/>
        </p:nvSpPr>
        <p:spPr>
          <a:xfrm>
            <a:off x="-2" y="2286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F1EE1BA5-9816-2185-ACE3-50F766A61FC2}"/>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2AF05900-8ED4-AE28-0280-5D946EAFEC13}"/>
              </a:ext>
            </a:extLst>
          </p:cNvPr>
          <p:cNvSpPr txBox="1"/>
          <p:nvPr/>
        </p:nvSpPr>
        <p:spPr>
          <a:xfrm>
            <a:off x="390524" y="6492875"/>
            <a:ext cx="1478290" cy="253916"/>
          </a:xfrm>
          <a:prstGeom prst="rect">
            <a:avLst/>
          </a:prstGeom>
          <a:noFill/>
        </p:spPr>
        <p:txBody>
          <a:bodyPr wrap="none" rtlCol="0">
            <a:spAutoFit/>
          </a:bodyPr>
          <a:lstStyle/>
          <a:p>
            <a:r>
              <a:rPr lang="en-US" sz="1050" dirty="0"/>
              <a:t>7. Schmidt et al., 2019</a:t>
            </a:r>
          </a:p>
        </p:txBody>
      </p:sp>
    </p:spTree>
    <p:extLst>
      <p:ext uri="{BB962C8B-B14F-4D97-AF65-F5344CB8AC3E}">
        <p14:creationId xmlns:p14="http://schemas.microsoft.com/office/powerpoint/2010/main" val="268139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D573A-4B96-2125-043D-455983641F8B}"/>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B01C84A-928C-2830-633B-ADC623A02ED9}"/>
              </a:ext>
            </a:extLst>
          </p:cNvPr>
          <p:cNvSpPr/>
          <p:nvPr/>
        </p:nvSpPr>
        <p:spPr>
          <a:xfrm>
            <a:off x="112294" y="2501985"/>
            <a:ext cx="11919285" cy="23876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E0D63E-E1A6-9FCE-2837-117F5E5764D9}"/>
              </a:ext>
            </a:extLst>
          </p:cNvPr>
          <p:cNvSpPr>
            <a:spLocks noGrp="1"/>
          </p:cNvSpPr>
          <p:nvPr>
            <p:ph type="title"/>
          </p:nvPr>
        </p:nvSpPr>
        <p:spPr/>
        <p:txBody>
          <a:bodyPr/>
          <a:lstStyle/>
          <a:p>
            <a:r>
              <a:rPr lang="en-US" dirty="0">
                <a:solidFill>
                  <a:schemeClr val="bg1"/>
                </a:solidFill>
              </a:rPr>
              <a:t>Opportunities to improve safety among children and youth</a:t>
            </a:r>
          </a:p>
        </p:txBody>
      </p:sp>
      <p:sp>
        <p:nvSpPr>
          <p:cNvPr id="4" name="Slide Number Placeholder 3">
            <a:extLst>
              <a:ext uri="{FF2B5EF4-FFF2-40B4-BE49-F238E27FC236}">
                <a16:creationId xmlns:a16="http://schemas.microsoft.com/office/drawing/2014/main" id="{620CC063-F051-51AE-6334-D3A97A45338D}"/>
              </a:ext>
            </a:extLst>
          </p:cNvPr>
          <p:cNvSpPr>
            <a:spLocks noGrp="1"/>
          </p:cNvSpPr>
          <p:nvPr>
            <p:ph type="sldNum" sz="quarter" idx="12"/>
          </p:nvPr>
        </p:nvSpPr>
        <p:spPr/>
        <p:txBody>
          <a:bodyPr/>
          <a:lstStyle/>
          <a:p>
            <a:fld id="{445C5F5D-E483-4023-AD6E-A5D0EB681C58}" type="slidenum">
              <a:rPr lang="en-US" smtClean="0"/>
              <a:t>15</a:t>
            </a:fld>
            <a:endParaRPr lang="en-US"/>
          </a:p>
        </p:txBody>
      </p:sp>
      <p:grpSp>
        <p:nvGrpSpPr>
          <p:cNvPr id="6" name="Group 5">
            <a:extLst>
              <a:ext uri="{FF2B5EF4-FFF2-40B4-BE49-F238E27FC236}">
                <a16:creationId xmlns:a16="http://schemas.microsoft.com/office/drawing/2014/main" id="{E0897F96-AFA2-88FE-A993-81B88C4C7F84}"/>
              </a:ext>
            </a:extLst>
          </p:cNvPr>
          <p:cNvGrpSpPr/>
          <p:nvPr/>
        </p:nvGrpSpPr>
        <p:grpSpPr>
          <a:xfrm>
            <a:off x="5039868" y="323182"/>
            <a:ext cx="2112264" cy="1828800"/>
            <a:chOff x="4966334" y="3050233"/>
            <a:chExt cx="1371600" cy="1371600"/>
          </a:xfrm>
          <a:solidFill>
            <a:srgbClr val="009076"/>
          </a:solidFill>
        </p:grpSpPr>
        <p:sp>
          <p:nvSpPr>
            <p:cNvPr id="7" name="Oval 2">
              <a:extLst>
                <a:ext uri="{FF2B5EF4-FFF2-40B4-BE49-F238E27FC236}">
                  <a16:creationId xmlns:a16="http://schemas.microsoft.com/office/drawing/2014/main" id="{4D6D8709-2583-3568-5EE3-5C71D99F6404}"/>
                </a:ext>
              </a:extLst>
            </p:cNvPr>
            <p:cNvSpPr/>
            <p:nvPr/>
          </p:nvSpPr>
          <p:spPr>
            <a:xfrm>
              <a:off x="4966334" y="3050233"/>
              <a:ext cx="1371600" cy="1371600"/>
            </a:xfrm>
            <a:prstGeom prst="hexagon">
              <a:avLst/>
            </a:prstGeom>
            <a:grp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3">
              <a:extLst>
                <a:ext uri="{FF2B5EF4-FFF2-40B4-BE49-F238E27FC236}">
                  <a16:creationId xmlns:a16="http://schemas.microsoft.com/office/drawing/2014/main" id="{B6302409-811C-DDEC-5B82-902B0566694D}"/>
                </a:ext>
              </a:extLst>
            </p:cNvPr>
            <p:cNvSpPr/>
            <p:nvPr/>
          </p:nvSpPr>
          <p:spPr>
            <a:xfrm>
              <a:off x="5652134" y="3171812"/>
              <a:ext cx="409699" cy="411480"/>
            </a:xfrm>
            <a:prstGeom prst="hexagon">
              <a:avLst/>
            </a:prstGeom>
            <a:solidFill>
              <a:srgbClr val="00DCA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Arrow: Chevron 8">
            <a:extLst>
              <a:ext uri="{FF2B5EF4-FFF2-40B4-BE49-F238E27FC236}">
                <a16:creationId xmlns:a16="http://schemas.microsoft.com/office/drawing/2014/main" id="{19FF5A84-FA2E-5C72-F410-E7DA155B1468}"/>
              </a:ext>
            </a:extLst>
          </p:cNvPr>
          <p:cNvSpPr/>
          <p:nvPr/>
        </p:nvSpPr>
        <p:spPr>
          <a:xfrm>
            <a:off x="3513394" y="660712"/>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B35D47E3-04D8-0CA7-D893-A41F1C15995F}"/>
              </a:ext>
            </a:extLst>
          </p:cNvPr>
          <p:cNvSpPr/>
          <p:nvPr/>
        </p:nvSpPr>
        <p:spPr>
          <a:xfrm>
            <a:off x="7828033" y="660712"/>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3">
            <a:extLst>
              <a:ext uri="{FF2B5EF4-FFF2-40B4-BE49-F238E27FC236}">
                <a16:creationId xmlns:a16="http://schemas.microsoft.com/office/drawing/2014/main" id="{264C1C18-0351-D651-181F-563EEE0AF90A}"/>
              </a:ext>
            </a:extLst>
          </p:cNvPr>
          <p:cNvSpPr/>
          <p:nvPr/>
        </p:nvSpPr>
        <p:spPr>
          <a:xfrm>
            <a:off x="1903091" y="960290"/>
            <a:ext cx="630936" cy="54864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3">
            <a:extLst>
              <a:ext uri="{FF2B5EF4-FFF2-40B4-BE49-F238E27FC236}">
                <a16:creationId xmlns:a16="http://schemas.microsoft.com/office/drawing/2014/main" id="{B61897AD-5626-3841-17CC-7CFF2E074835}"/>
              </a:ext>
            </a:extLst>
          </p:cNvPr>
          <p:cNvSpPr/>
          <p:nvPr/>
        </p:nvSpPr>
        <p:spPr>
          <a:xfrm>
            <a:off x="9657975" y="934701"/>
            <a:ext cx="630936" cy="548640"/>
          </a:xfrm>
          <a:prstGeom prst="hexagon">
            <a:avLst/>
          </a:prstGeom>
          <a:solidFill>
            <a:srgbClr val="00907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3">
            <a:extLst>
              <a:ext uri="{FF2B5EF4-FFF2-40B4-BE49-F238E27FC236}">
                <a16:creationId xmlns:a16="http://schemas.microsoft.com/office/drawing/2014/main" id="{A5059F57-89E7-32EC-ACB9-9A5969329736}"/>
              </a:ext>
            </a:extLst>
          </p:cNvPr>
          <p:cNvSpPr/>
          <p:nvPr/>
        </p:nvSpPr>
        <p:spPr>
          <a:xfrm>
            <a:off x="9992493" y="1001988"/>
            <a:ext cx="155448" cy="13716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F049946-E834-7C42-AE43-73AFAC69BD97}"/>
              </a:ext>
            </a:extLst>
          </p:cNvPr>
          <p:cNvSpPr/>
          <p:nvPr/>
        </p:nvSpPr>
        <p:spPr>
          <a:xfrm>
            <a:off x="1700463" y="136525"/>
            <a:ext cx="7273383" cy="2173538"/>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608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BD93B5-DBCD-A471-CC49-893A9D96F6C3}"/>
            </a:ext>
          </a:extLst>
        </p:cNvPr>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9AD2B51F-5C25-F6FD-D894-6626774DD282}"/>
              </a:ext>
            </a:extLst>
          </p:cNvPr>
          <p:cNvSpPr/>
          <p:nvPr/>
        </p:nvSpPr>
        <p:spPr>
          <a:xfrm>
            <a:off x="513346" y="346139"/>
            <a:ext cx="11550317"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0D0A86-0E61-8BDB-2EAD-0DB1C2325D4E}"/>
              </a:ext>
            </a:extLst>
          </p:cNvPr>
          <p:cNvSpPr>
            <a:spLocks noGrp="1"/>
          </p:cNvSpPr>
          <p:nvPr>
            <p:ph type="title"/>
          </p:nvPr>
        </p:nvSpPr>
        <p:spPr/>
        <p:txBody>
          <a:bodyPr>
            <a:normAutofit/>
          </a:bodyPr>
          <a:lstStyle/>
          <a:p>
            <a:r>
              <a:rPr lang="en-US" dirty="0">
                <a:solidFill>
                  <a:schemeClr val="bg1"/>
                </a:solidFill>
              </a:rPr>
              <a:t>Interventions focused on the </a:t>
            </a:r>
            <a:r>
              <a:rPr lang="en-US" b="1" dirty="0">
                <a:solidFill>
                  <a:schemeClr val="bg1"/>
                </a:solidFill>
              </a:rPr>
              <a:t>gun: </a:t>
            </a:r>
            <a:r>
              <a:rPr lang="en-US" dirty="0">
                <a:solidFill>
                  <a:schemeClr val="bg1"/>
                </a:solidFill>
              </a:rPr>
              <a:t>Encourage locked and unloaded storage</a:t>
            </a:r>
          </a:p>
        </p:txBody>
      </p:sp>
      <p:sp>
        <p:nvSpPr>
          <p:cNvPr id="4" name="Slide Number Placeholder 3">
            <a:extLst>
              <a:ext uri="{FF2B5EF4-FFF2-40B4-BE49-F238E27FC236}">
                <a16:creationId xmlns:a16="http://schemas.microsoft.com/office/drawing/2014/main" id="{9B4AEE80-EA3E-CE38-DAA4-D9A02CC68E51}"/>
              </a:ext>
            </a:extLst>
          </p:cNvPr>
          <p:cNvSpPr>
            <a:spLocks noGrp="1"/>
          </p:cNvSpPr>
          <p:nvPr>
            <p:ph type="sldNum" sz="quarter" idx="12"/>
          </p:nvPr>
        </p:nvSpPr>
        <p:spPr/>
        <p:txBody>
          <a:bodyPr/>
          <a:lstStyle/>
          <a:p>
            <a:fld id="{445C5F5D-E483-4023-AD6E-A5D0EB681C58}" type="slidenum">
              <a:rPr lang="en-US" smtClean="0"/>
              <a:t>16</a:t>
            </a:fld>
            <a:endParaRPr lang="en-US"/>
          </a:p>
        </p:txBody>
      </p:sp>
      <p:sp>
        <p:nvSpPr>
          <p:cNvPr id="7" name="Content Placeholder 6">
            <a:extLst>
              <a:ext uri="{FF2B5EF4-FFF2-40B4-BE49-F238E27FC236}">
                <a16:creationId xmlns:a16="http://schemas.microsoft.com/office/drawing/2014/main" id="{6011A293-99C7-36F9-9217-AB99EB31D58B}"/>
              </a:ext>
            </a:extLst>
          </p:cNvPr>
          <p:cNvSpPr>
            <a:spLocks noGrp="1"/>
          </p:cNvSpPr>
          <p:nvPr>
            <p:ph idx="1"/>
          </p:nvPr>
        </p:nvSpPr>
        <p:spPr/>
        <p:txBody>
          <a:bodyPr>
            <a:normAutofit/>
          </a:bodyPr>
          <a:lstStyle/>
          <a:p>
            <a:pPr marL="0" indent="0">
              <a:buNone/>
            </a:pPr>
            <a:r>
              <a:rPr lang="en-US" sz="3200" dirty="0"/>
              <a:t>Recommendations from various organizations to:</a:t>
            </a:r>
          </a:p>
          <a:p>
            <a:r>
              <a:rPr lang="en-US" dirty="0"/>
              <a:t>Store the firearm unloaded</a:t>
            </a:r>
          </a:p>
          <a:p>
            <a:r>
              <a:rPr lang="en-US" dirty="0"/>
              <a:t>Store the firearm locked</a:t>
            </a:r>
          </a:p>
          <a:p>
            <a:r>
              <a:rPr lang="en-US" dirty="0"/>
              <a:t>Store the ammunition separated from the firearm</a:t>
            </a:r>
          </a:p>
          <a:p>
            <a:r>
              <a:rPr lang="en-US" dirty="0"/>
              <a:t>Store the ammunition locked separately from the firearm</a:t>
            </a:r>
          </a:p>
        </p:txBody>
      </p:sp>
      <p:sp>
        <p:nvSpPr>
          <p:cNvPr id="8" name="Rectangle: Rounded Corners 7">
            <a:extLst>
              <a:ext uri="{FF2B5EF4-FFF2-40B4-BE49-F238E27FC236}">
                <a16:creationId xmlns:a16="http://schemas.microsoft.com/office/drawing/2014/main" id="{853ACDCB-C471-541F-F488-2166C4B006DE}"/>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B70149E2-0A9D-A0A1-56C2-F789ECC905B2}"/>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263313AA-C5FA-1A45-5705-3D018C19455A}"/>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1ACF445A-0D0C-9EFB-BA8B-C39D564C96F1}"/>
              </a:ext>
            </a:extLst>
          </p:cNvPr>
          <p:cNvSpPr txBox="1"/>
          <p:nvPr/>
        </p:nvSpPr>
        <p:spPr>
          <a:xfrm>
            <a:off x="390524" y="6492875"/>
            <a:ext cx="1811714" cy="253916"/>
          </a:xfrm>
          <a:prstGeom prst="rect">
            <a:avLst/>
          </a:prstGeom>
          <a:noFill/>
        </p:spPr>
        <p:txBody>
          <a:bodyPr wrap="none" rtlCol="0">
            <a:spAutoFit/>
          </a:bodyPr>
          <a:lstStyle/>
          <a:p>
            <a:r>
              <a:rPr lang="en-US" sz="1050" dirty="0"/>
              <a:t>8. Lee et al., 2022 </a:t>
            </a:r>
            <a:r>
              <a:rPr lang="en-US" sz="1050" i="1" dirty="0"/>
              <a:t>Pediatrics</a:t>
            </a:r>
          </a:p>
        </p:txBody>
      </p:sp>
      <p:pic>
        <p:nvPicPr>
          <p:cNvPr id="5" name="Picture 4">
            <a:extLst>
              <a:ext uri="{FF2B5EF4-FFF2-40B4-BE49-F238E27FC236}">
                <a16:creationId xmlns:a16="http://schemas.microsoft.com/office/drawing/2014/main" id="{01C1F2CD-CBFE-6B60-DD88-98415C432E4A}"/>
              </a:ext>
            </a:extLst>
          </p:cNvPr>
          <p:cNvPicPr>
            <a:picLocks noChangeAspect="1"/>
          </p:cNvPicPr>
          <p:nvPr/>
        </p:nvPicPr>
        <p:blipFill>
          <a:blip r:embed="rId3"/>
          <a:stretch>
            <a:fillRect/>
          </a:stretch>
        </p:blipFill>
        <p:spPr>
          <a:xfrm>
            <a:off x="6902986" y="4770315"/>
            <a:ext cx="3415227" cy="1127248"/>
          </a:xfrm>
          <a:prstGeom prst="rect">
            <a:avLst/>
          </a:prstGeom>
        </p:spPr>
      </p:pic>
      <p:pic>
        <p:nvPicPr>
          <p:cNvPr id="6" name="Picture 5">
            <a:extLst>
              <a:ext uri="{FF2B5EF4-FFF2-40B4-BE49-F238E27FC236}">
                <a16:creationId xmlns:a16="http://schemas.microsoft.com/office/drawing/2014/main" id="{988550B4-4BA4-7EFB-DC4A-F0680472AFCF}"/>
              </a:ext>
            </a:extLst>
          </p:cNvPr>
          <p:cNvPicPr>
            <a:picLocks noChangeAspect="1"/>
          </p:cNvPicPr>
          <p:nvPr/>
        </p:nvPicPr>
        <p:blipFill>
          <a:blip r:embed="rId4"/>
          <a:stretch>
            <a:fillRect/>
          </a:stretch>
        </p:blipFill>
        <p:spPr>
          <a:xfrm>
            <a:off x="2115422" y="4709230"/>
            <a:ext cx="2487638" cy="1188333"/>
          </a:xfrm>
          <a:prstGeom prst="rect">
            <a:avLst/>
          </a:prstGeom>
        </p:spPr>
      </p:pic>
    </p:spTree>
    <p:extLst>
      <p:ext uri="{BB962C8B-B14F-4D97-AF65-F5344CB8AC3E}">
        <p14:creationId xmlns:p14="http://schemas.microsoft.com/office/powerpoint/2010/main" val="3882070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8170F-0D1F-C051-1E5C-BD4C08C0BEC4}"/>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F4D6AC1-D969-CFBE-85D9-D79E36437086}"/>
              </a:ext>
            </a:extLst>
          </p:cNvPr>
          <p:cNvSpPr/>
          <p:nvPr/>
        </p:nvSpPr>
        <p:spPr>
          <a:xfrm>
            <a:off x="545432" y="346139"/>
            <a:ext cx="11518231"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3B0C57-2B02-E7FD-E2B5-5ACDCF62ED6F}"/>
              </a:ext>
            </a:extLst>
          </p:cNvPr>
          <p:cNvSpPr>
            <a:spLocks noGrp="1"/>
          </p:cNvSpPr>
          <p:nvPr>
            <p:ph type="title"/>
          </p:nvPr>
        </p:nvSpPr>
        <p:spPr/>
        <p:txBody>
          <a:bodyPr>
            <a:normAutofit/>
          </a:bodyPr>
          <a:lstStyle/>
          <a:p>
            <a:r>
              <a:rPr lang="en-US" dirty="0">
                <a:solidFill>
                  <a:schemeClr val="bg1"/>
                </a:solidFill>
              </a:rPr>
              <a:t>Interventions focused on the </a:t>
            </a:r>
            <a:r>
              <a:rPr lang="en-US" b="1" dirty="0">
                <a:solidFill>
                  <a:schemeClr val="bg1"/>
                </a:solidFill>
              </a:rPr>
              <a:t>gun: </a:t>
            </a:r>
            <a:r>
              <a:rPr lang="en-US" dirty="0">
                <a:solidFill>
                  <a:schemeClr val="bg1"/>
                </a:solidFill>
              </a:rPr>
              <a:t>Encourage locked and unloaded storage</a:t>
            </a:r>
            <a:r>
              <a:rPr lang="en-US" baseline="30000" dirty="0">
                <a:solidFill>
                  <a:schemeClr val="bg1"/>
                </a:solidFill>
              </a:rPr>
              <a:t>9,10</a:t>
            </a:r>
          </a:p>
        </p:txBody>
      </p:sp>
      <p:sp>
        <p:nvSpPr>
          <p:cNvPr id="4" name="Slide Number Placeholder 3">
            <a:extLst>
              <a:ext uri="{FF2B5EF4-FFF2-40B4-BE49-F238E27FC236}">
                <a16:creationId xmlns:a16="http://schemas.microsoft.com/office/drawing/2014/main" id="{151150DC-50AA-2100-1E71-0D24E71CC56E}"/>
              </a:ext>
            </a:extLst>
          </p:cNvPr>
          <p:cNvSpPr>
            <a:spLocks noGrp="1"/>
          </p:cNvSpPr>
          <p:nvPr>
            <p:ph type="sldNum" sz="quarter" idx="12"/>
          </p:nvPr>
        </p:nvSpPr>
        <p:spPr/>
        <p:txBody>
          <a:bodyPr/>
          <a:lstStyle/>
          <a:p>
            <a:fld id="{445C5F5D-E483-4023-AD6E-A5D0EB681C58}" type="slidenum">
              <a:rPr lang="en-US" smtClean="0"/>
              <a:t>17</a:t>
            </a:fld>
            <a:endParaRPr lang="en-US"/>
          </a:p>
        </p:txBody>
      </p:sp>
      <p:sp>
        <p:nvSpPr>
          <p:cNvPr id="8" name="Rectangle: Rounded Corners 7">
            <a:extLst>
              <a:ext uri="{FF2B5EF4-FFF2-40B4-BE49-F238E27FC236}">
                <a16:creationId xmlns:a16="http://schemas.microsoft.com/office/drawing/2014/main" id="{723EB46B-A494-2888-41D5-67D56BD9626E}"/>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2BB3F602-602C-DC2C-9A89-B12292C752BE}"/>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BB1BA758-0275-F57B-9CB5-DA9394242A36}"/>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DE28AFFF-8BDE-26BE-A3BB-CE4FB5C3DBEB}"/>
              </a:ext>
            </a:extLst>
          </p:cNvPr>
          <p:cNvSpPr txBox="1"/>
          <p:nvPr/>
        </p:nvSpPr>
        <p:spPr>
          <a:xfrm>
            <a:off x="390524" y="6492875"/>
            <a:ext cx="4047903" cy="253916"/>
          </a:xfrm>
          <a:prstGeom prst="rect">
            <a:avLst/>
          </a:prstGeom>
          <a:noFill/>
        </p:spPr>
        <p:txBody>
          <a:bodyPr wrap="none" rtlCol="0">
            <a:spAutoFit/>
          </a:bodyPr>
          <a:lstStyle/>
          <a:p>
            <a:r>
              <a:rPr lang="en-US" sz="1050" dirty="0"/>
              <a:t>9. Grossman et al., 2005 </a:t>
            </a:r>
            <a:r>
              <a:rPr lang="en-US" sz="1050" i="1" dirty="0"/>
              <a:t>JAMA</a:t>
            </a:r>
            <a:r>
              <a:rPr lang="en-US" sz="1050" dirty="0"/>
              <a:t>; 10. </a:t>
            </a:r>
            <a:r>
              <a:rPr lang="en-US" sz="1050" dirty="0" err="1"/>
              <a:t>Monteaux</a:t>
            </a:r>
            <a:r>
              <a:rPr lang="en-US" sz="1050" dirty="0"/>
              <a:t> et al., 2022 </a:t>
            </a:r>
            <a:r>
              <a:rPr lang="en-US" sz="1050" i="1" dirty="0"/>
              <a:t>JAMA</a:t>
            </a:r>
            <a:r>
              <a:rPr lang="en-US" sz="1050" dirty="0"/>
              <a:t> </a:t>
            </a:r>
            <a:r>
              <a:rPr lang="en-US" sz="1050" i="1" dirty="0"/>
              <a:t>Ped</a:t>
            </a:r>
          </a:p>
        </p:txBody>
      </p:sp>
      <p:pic>
        <p:nvPicPr>
          <p:cNvPr id="11" name="Graphic 10" descr="Home with solid fill">
            <a:extLst>
              <a:ext uri="{FF2B5EF4-FFF2-40B4-BE49-F238E27FC236}">
                <a16:creationId xmlns:a16="http://schemas.microsoft.com/office/drawing/2014/main" id="{70C8D4DF-C64D-BC1E-8E85-9FC0137598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48122" y="2777618"/>
            <a:ext cx="1833716" cy="1833716"/>
          </a:xfrm>
          <a:prstGeom prst="rect">
            <a:avLst/>
          </a:prstGeom>
        </p:spPr>
      </p:pic>
      <p:pic>
        <p:nvPicPr>
          <p:cNvPr id="13" name="Graphic 12" descr="Home with solid fill">
            <a:extLst>
              <a:ext uri="{FF2B5EF4-FFF2-40B4-BE49-F238E27FC236}">
                <a16:creationId xmlns:a16="http://schemas.microsoft.com/office/drawing/2014/main" id="{F2B7D5F0-D283-A22A-BBA5-330E57D330F3}"/>
              </a:ext>
            </a:extLst>
          </p:cNvPr>
          <p:cNvPicPr>
            <a:picLocks noChangeAspect="1"/>
          </p:cNvPicPr>
          <p:nvPr/>
        </p:nvPicPr>
        <p:blipFill>
          <a:blip r:embed="rId3">
            <a:duotone>
              <a:schemeClr val="accent6">
                <a:shade val="45000"/>
                <a:satMod val="135000"/>
              </a:schemeClr>
              <a:prstClr val="white"/>
            </a:duotone>
            <a:extLst>
              <a:ext uri="{96DAC541-7B7A-43D3-8B79-37D633B846F1}">
                <asvg:svgBlip xmlns:asvg="http://schemas.microsoft.com/office/drawing/2016/SVG/main" r:embed="rId4"/>
              </a:ext>
            </a:extLst>
          </a:blip>
          <a:stretch>
            <a:fillRect/>
          </a:stretch>
        </p:blipFill>
        <p:spPr>
          <a:xfrm>
            <a:off x="4021698" y="2777618"/>
            <a:ext cx="1833716" cy="1833716"/>
          </a:xfrm>
          <a:prstGeom prst="rect">
            <a:avLst/>
          </a:prstGeom>
        </p:spPr>
      </p:pic>
      <p:sp>
        <p:nvSpPr>
          <p:cNvPr id="14" name="TextBox 13">
            <a:extLst>
              <a:ext uri="{FF2B5EF4-FFF2-40B4-BE49-F238E27FC236}">
                <a16:creationId xmlns:a16="http://schemas.microsoft.com/office/drawing/2014/main" id="{484968B0-DE4A-EF71-DE30-3CD7FED84F61}"/>
              </a:ext>
            </a:extLst>
          </p:cNvPr>
          <p:cNvSpPr txBox="1"/>
          <p:nvPr/>
        </p:nvSpPr>
        <p:spPr>
          <a:xfrm>
            <a:off x="2148749" y="4576556"/>
            <a:ext cx="3466178" cy="1200329"/>
          </a:xfrm>
          <a:prstGeom prst="rect">
            <a:avLst/>
          </a:prstGeom>
          <a:noFill/>
        </p:spPr>
        <p:txBody>
          <a:bodyPr wrap="square" rtlCol="0">
            <a:spAutoFit/>
          </a:bodyPr>
          <a:lstStyle/>
          <a:p>
            <a:pPr algn="ctr"/>
            <a:r>
              <a:rPr lang="en-US" sz="2400" dirty="0"/>
              <a:t>½ of households with unlocked firearms switched to locking them</a:t>
            </a:r>
          </a:p>
        </p:txBody>
      </p:sp>
      <p:pic>
        <p:nvPicPr>
          <p:cNvPr id="16" name="Graphic 15" descr="Unlock with solid fill">
            <a:extLst>
              <a:ext uri="{FF2B5EF4-FFF2-40B4-BE49-F238E27FC236}">
                <a16:creationId xmlns:a16="http://schemas.microsoft.com/office/drawing/2014/main" id="{6240063E-8CCA-904A-0765-9A9B6B72C3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07780" y="1979183"/>
            <a:ext cx="914400" cy="914400"/>
          </a:xfrm>
          <a:prstGeom prst="rect">
            <a:avLst/>
          </a:prstGeom>
        </p:spPr>
      </p:pic>
      <p:pic>
        <p:nvPicPr>
          <p:cNvPr id="20" name="Graphic 19" descr="Lock with solid fill">
            <a:extLst>
              <a:ext uri="{FF2B5EF4-FFF2-40B4-BE49-F238E27FC236}">
                <a16:creationId xmlns:a16="http://schemas.microsoft.com/office/drawing/2014/main" id="{FDD15F24-D0B4-62B0-7DA5-0EC678CC7386}"/>
              </a:ext>
            </a:extLst>
          </p:cNvPr>
          <p:cNvPicPr>
            <a:picLocks noChangeAspect="1"/>
          </p:cNvPicPr>
          <p:nvPr/>
        </p:nvPicPr>
        <p:blipFill>
          <a:blip r:embed="rId7">
            <a:duotone>
              <a:schemeClr val="accent6">
                <a:shade val="45000"/>
                <a:satMod val="135000"/>
              </a:schemeClr>
              <a:prstClr val="white"/>
            </a:duotone>
            <a:extLst>
              <a:ext uri="{96DAC541-7B7A-43D3-8B79-37D633B846F1}">
                <asvg:svgBlip xmlns:asvg="http://schemas.microsoft.com/office/drawing/2016/SVG/main" r:embed="rId8"/>
              </a:ext>
            </a:extLst>
          </a:blip>
          <a:stretch>
            <a:fillRect/>
          </a:stretch>
        </p:blipFill>
        <p:spPr>
          <a:xfrm>
            <a:off x="4481356" y="1979183"/>
            <a:ext cx="914400" cy="914400"/>
          </a:xfrm>
          <a:prstGeom prst="rect">
            <a:avLst/>
          </a:prstGeom>
        </p:spPr>
      </p:pic>
      <p:sp>
        <p:nvSpPr>
          <p:cNvPr id="21" name="Arrow: Right 20">
            <a:extLst>
              <a:ext uri="{FF2B5EF4-FFF2-40B4-BE49-F238E27FC236}">
                <a16:creationId xmlns:a16="http://schemas.microsoft.com/office/drawing/2014/main" id="{58CBB328-EB02-4EAE-C104-9943F141E483}"/>
              </a:ext>
            </a:extLst>
          </p:cNvPr>
          <p:cNvSpPr/>
          <p:nvPr/>
        </p:nvSpPr>
        <p:spPr>
          <a:xfrm>
            <a:off x="6076331" y="3303639"/>
            <a:ext cx="1833716" cy="840658"/>
          </a:xfrm>
          <a:prstGeom prst="rightArrow">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2FA31F5-272E-3811-507B-A841156CDD99}"/>
              </a:ext>
            </a:extLst>
          </p:cNvPr>
          <p:cNvSpPr txBox="1"/>
          <p:nvPr/>
        </p:nvSpPr>
        <p:spPr>
          <a:xfrm>
            <a:off x="7688821" y="4655404"/>
            <a:ext cx="3466178" cy="830997"/>
          </a:xfrm>
          <a:prstGeom prst="rect">
            <a:avLst/>
          </a:prstGeom>
          <a:noFill/>
        </p:spPr>
        <p:txBody>
          <a:bodyPr wrap="square" rtlCol="0">
            <a:spAutoFit/>
          </a:bodyPr>
          <a:lstStyle/>
          <a:p>
            <a:pPr algn="ctr"/>
            <a:r>
              <a:rPr lang="en-US" sz="2400" b="0" i="0" dirty="0">
                <a:solidFill>
                  <a:srgbClr val="2D2B19"/>
                </a:solidFill>
                <a:effectLst/>
              </a:rPr>
              <a:t>youth lives saved per year</a:t>
            </a:r>
            <a:endParaRPr lang="en-US" sz="2400" dirty="0"/>
          </a:p>
        </p:txBody>
      </p:sp>
      <p:sp>
        <p:nvSpPr>
          <p:cNvPr id="27" name="Rectangle 26">
            <a:extLst>
              <a:ext uri="{FF2B5EF4-FFF2-40B4-BE49-F238E27FC236}">
                <a16:creationId xmlns:a16="http://schemas.microsoft.com/office/drawing/2014/main" id="{0747BB3E-13B9-91D4-2AB3-36C7E5C22D55}"/>
              </a:ext>
            </a:extLst>
          </p:cNvPr>
          <p:cNvSpPr/>
          <p:nvPr/>
        </p:nvSpPr>
        <p:spPr>
          <a:xfrm>
            <a:off x="7929213" y="2863749"/>
            <a:ext cx="2985394" cy="1862048"/>
          </a:xfrm>
          <a:prstGeom prst="rect">
            <a:avLst/>
          </a:prstGeom>
          <a:noFill/>
        </p:spPr>
        <p:txBody>
          <a:bodyPr wrap="square" lIns="91440" tIns="45720" rIns="91440" bIns="45720">
            <a:spAutoFit/>
          </a:bodyPr>
          <a:lstStyle/>
          <a:p>
            <a:pPr algn="ctr"/>
            <a:r>
              <a:rPr lang="en-US" sz="11500" b="1" cap="none" spc="0" dirty="0">
                <a:ln w="0"/>
                <a:solidFill>
                  <a:srgbClr val="2D830E"/>
                </a:solidFill>
                <a:effectLst>
                  <a:outerShdw blurRad="38100" dist="19050" dir="2700000" algn="tl" rotWithShape="0">
                    <a:schemeClr val="dk1">
                      <a:alpha val="40000"/>
                    </a:schemeClr>
                  </a:outerShdw>
                </a:effectLst>
              </a:rPr>
              <a:t>251</a:t>
            </a:r>
          </a:p>
        </p:txBody>
      </p:sp>
    </p:spTree>
    <p:extLst>
      <p:ext uri="{BB962C8B-B14F-4D97-AF65-F5344CB8AC3E}">
        <p14:creationId xmlns:p14="http://schemas.microsoft.com/office/powerpoint/2010/main" val="407618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BA44B-472D-C33C-06EC-22C61BB57533}"/>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A63CCED8-B3ED-EC61-8342-5ABABCDD012D}"/>
              </a:ext>
            </a:extLst>
          </p:cNvPr>
          <p:cNvSpPr/>
          <p:nvPr/>
        </p:nvSpPr>
        <p:spPr>
          <a:xfrm>
            <a:off x="545432" y="346139"/>
            <a:ext cx="11502189"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868C6D-42AB-717A-5996-55A8B78EB477}"/>
              </a:ext>
            </a:extLst>
          </p:cNvPr>
          <p:cNvSpPr>
            <a:spLocks noGrp="1"/>
          </p:cNvSpPr>
          <p:nvPr>
            <p:ph type="title"/>
          </p:nvPr>
        </p:nvSpPr>
        <p:spPr/>
        <p:txBody>
          <a:bodyPr/>
          <a:lstStyle/>
          <a:p>
            <a:r>
              <a:rPr lang="en-US" dirty="0">
                <a:solidFill>
                  <a:schemeClr val="bg1"/>
                </a:solidFill>
              </a:rPr>
              <a:t>Interventions focused on the </a:t>
            </a:r>
            <a:r>
              <a:rPr lang="en-US" b="1" dirty="0">
                <a:solidFill>
                  <a:schemeClr val="bg1"/>
                </a:solidFill>
              </a:rPr>
              <a:t>gun: </a:t>
            </a:r>
            <a:r>
              <a:rPr lang="en-US" dirty="0">
                <a:solidFill>
                  <a:schemeClr val="bg1"/>
                </a:solidFill>
              </a:rPr>
              <a:t>Child Access Prevention Laws</a:t>
            </a:r>
            <a:r>
              <a:rPr lang="en-US" baseline="30000" dirty="0">
                <a:solidFill>
                  <a:schemeClr val="bg1"/>
                </a:solidFill>
              </a:rPr>
              <a:t>11</a:t>
            </a:r>
          </a:p>
        </p:txBody>
      </p:sp>
      <p:sp>
        <p:nvSpPr>
          <p:cNvPr id="4" name="Slide Number Placeholder 3">
            <a:extLst>
              <a:ext uri="{FF2B5EF4-FFF2-40B4-BE49-F238E27FC236}">
                <a16:creationId xmlns:a16="http://schemas.microsoft.com/office/drawing/2014/main" id="{3FF95A95-AFC9-C70A-BD4E-D68A8186A27B}"/>
              </a:ext>
            </a:extLst>
          </p:cNvPr>
          <p:cNvSpPr>
            <a:spLocks noGrp="1"/>
          </p:cNvSpPr>
          <p:nvPr>
            <p:ph type="sldNum" sz="quarter" idx="12"/>
          </p:nvPr>
        </p:nvSpPr>
        <p:spPr/>
        <p:txBody>
          <a:bodyPr/>
          <a:lstStyle/>
          <a:p>
            <a:fld id="{445C5F5D-E483-4023-AD6E-A5D0EB681C58}" type="slidenum">
              <a:rPr lang="en-US" smtClean="0"/>
              <a:t>18</a:t>
            </a:fld>
            <a:endParaRPr lang="en-US"/>
          </a:p>
        </p:txBody>
      </p:sp>
      <p:sp>
        <p:nvSpPr>
          <p:cNvPr id="7" name="Content Placeholder 6">
            <a:extLst>
              <a:ext uri="{FF2B5EF4-FFF2-40B4-BE49-F238E27FC236}">
                <a16:creationId xmlns:a16="http://schemas.microsoft.com/office/drawing/2014/main" id="{052FE3A7-1D48-FF38-8734-915810BCE667}"/>
              </a:ext>
            </a:extLst>
          </p:cNvPr>
          <p:cNvSpPr>
            <a:spLocks noGrp="1"/>
          </p:cNvSpPr>
          <p:nvPr>
            <p:ph idx="1"/>
          </p:nvPr>
        </p:nvSpPr>
        <p:spPr/>
        <p:txBody>
          <a:bodyPr>
            <a:normAutofit fontScale="92500" lnSpcReduction="10000"/>
          </a:bodyPr>
          <a:lstStyle/>
          <a:p>
            <a:pPr marL="0" indent="0">
              <a:buNone/>
            </a:pPr>
            <a:r>
              <a:rPr lang="en-US" b="1" dirty="0"/>
              <a:t>Child-access prevention (CAP) </a:t>
            </a:r>
            <a:r>
              <a:rPr lang="en-US" dirty="0"/>
              <a:t>and </a:t>
            </a:r>
            <a:r>
              <a:rPr lang="en-US" b="1" dirty="0"/>
              <a:t>safe storage laws </a:t>
            </a:r>
            <a:r>
              <a:rPr lang="en-US" dirty="0"/>
              <a:t>allow prosecutors to charge adults who (intentionally or unintentionally) allow minors to access firearms unsupervised</a:t>
            </a:r>
          </a:p>
          <a:p>
            <a:pPr marL="0" indent="0">
              <a:buNone/>
            </a:pPr>
            <a:endParaRPr lang="en-US" sz="1900" dirty="0"/>
          </a:p>
          <a:p>
            <a:pPr marL="0" indent="0">
              <a:buNone/>
            </a:pPr>
            <a:r>
              <a:rPr lang="en-US" dirty="0"/>
              <a:t>These laws vary in strictness:</a:t>
            </a:r>
          </a:p>
          <a:p>
            <a:r>
              <a:rPr lang="en-US" dirty="0"/>
              <a:t>Minor</a:t>
            </a:r>
            <a:r>
              <a:rPr lang="en-US" i="1" dirty="0"/>
              <a:t> could</a:t>
            </a:r>
            <a:r>
              <a:rPr lang="en-US" dirty="0"/>
              <a:t> access the firearm </a:t>
            </a:r>
          </a:p>
          <a:p>
            <a:r>
              <a:rPr lang="en-US" dirty="0"/>
              <a:t>Minor </a:t>
            </a:r>
            <a:r>
              <a:rPr lang="en-US" i="1" dirty="0"/>
              <a:t>actually</a:t>
            </a:r>
            <a:r>
              <a:rPr lang="en-US" dirty="0"/>
              <a:t> accesses the firearm</a:t>
            </a:r>
          </a:p>
          <a:p>
            <a:pPr lvl="1"/>
            <a:r>
              <a:rPr lang="en-US" dirty="0"/>
              <a:t>child has to brandish the firearm in public</a:t>
            </a:r>
          </a:p>
          <a:p>
            <a:pPr lvl="1"/>
            <a:r>
              <a:rPr lang="en-US" dirty="0"/>
              <a:t>child’s access must result in death or serious injury</a:t>
            </a:r>
          </a:p>
          <a:p>
            <a:pPr marL="0" indent="0">
              <a:buNone/>
            </a:pPr>
            <a:endParaRPr lang="en-US" sz="1900" dirty="0"/>
          </a:p>
          <a:p>
            <a:pPr marL="0" indent="0">
              <a:buNone/>
            </a:pPr>
            <a:r>
              <a:rPr lang="en-US" dirty="0"/>
              <a:t>35 states + the District of Columbia have CAP laws</a:t>
            </a:r>
          </a:p>
        </p:txBody>
      </p:sp>
      <p:sp>
        <p:nvSpPr>
          <p:cNvPr id="8" name="Rectangle: Rounded Corners 7">
            <a:extLst>
              <a:ext uri="{FF2B5EF4-FFF2-40B4-BE49-F238E27FC236}">
                <a16:creationId xmlns:a16="http://schemas.microsoft.com/office/drawing/2014/main" id="{D1ED59E7-036C-DEB0-90E5-070BE1AB9A5C}"/>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79663B6C-3CDB-A429-683D-600EA2274540}"/>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8B73EE46-4AC4-FDD2-9D09-EBFA0EE44BEB}"/>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F290824D-30DF-12AF-E1E8-CEA600FAA6D3}"/>
              </a:ext>
            </a:extLst>
          </p:cNvPr>
          <p:cNvSpPr txBox="1"/>
          <p:nvPr/>
        </p:nvSpPr>
        <p:spPr>
          <a:xfrm>
            <a:off x="390524" y="6492875"/>
            <a:ext cx="2039341" cy="253916"/>
          </a:xfrm>
          <a:prstGeom prst="rect">
            <a:avLst/>
          </a:prstGeom>
          <a:noFill/>
        </p:spPr>
        <p:txBody>
          <a:bodyPr wrap="none" rtlCol="0">
            <a:spAutoFit/>
          </a:bodyPr>
          <a:lstStyle/>
          <a:p>
            <a:r>
              <a:rPr lang="en-US" sz="1050" dirty="0"/>
              <a:t>11. RAND Gun Policy in America</a:t>
            </a:r>
          </a:p>
        </p:txBody>
      </p:sp>
    </p:spTree>
    <p:extLst>
      <p:ext uri="{BB962C8B-B14F-4D97-AF65-F5344CB8AC3E}">
        <p14:creationId xmlns:p14="http://schemas.microsoft.com/office/powerpoint/2010/main" val="2650180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E2F68-BB3C-3CF3-079F-AE03A72FCDDA}"/>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B9DB5F7-2611-22E2-4F5F-1F956C797834}"/>
              </a:ext>
            </a:extLst>
          </p:cNvPr>
          <p:cNvSpPr/>
          <p:nvPr/>
        </p:nvSpPr>
        <p:spPr>
          <a:xfrm>
            <a:off x="529388" y="346139"/>
            <a:ext cx="11518233"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4468BB-83FF-B575-5CB6-088D2086F341}"/>
              </a:ext>
            </a:extLst>
          </p:cNvPr>
          <p:cNvSpPr>
            <a:spLocks noGrp="1"/>
          </p:cNvSpPr>
          <p:nvPr>
            <p:ph type="title"/>
          </p:nvPr>
        </p:nvSpPr>
        <p:spPr/>
        <p:txBody>
          <a:bodyPr/>
          <a:lstStyle/>
          <a:p>
            <a:r>
              <a:rPr lang="en-US" dirty="0">
                <a:solidFill>
                  <a:schemeClr val="bg1"/>
                </a:solidFill>
              </a:rPr>
              <a:t>Interventions focused on the </a:t>
            </a:r>
            <a:r>
              <a:rPr lang="en-US" b="1" dirty="0">
                <a:solidFill>
                  <a:schemeClr val="bg1"/>
                </a:solidFill>
              </a:rPr>
              <a:t>gun: </a:t>
            </a:r>
            <a:r>
              <a:rPr lang="en-US" dirty="0">
                <a:solidFill>
                  <a:schemeClr val="bg1"/>
                </a:solidFill>
              </a:rPr>
              <a:t>Child Access Prevention Laws</a:t>
            </a:r>
            <a:r>
              <a:rPr lang="en-US" baseline="30000" dirty="0">
                <a:solidFill>
                  <a:schemeClr val="bg1"/>
                </a:solidFill>
              </a:rPr>
              <a:t>11</a:t>
            </a:r>
            <a:endParaRPr lang="en-US" dirty="0">
              <a:solidFill>
                <a:schemeClr val="bg1"/>
              </a:solidFill>
            </a:endParaRPr>
          </a:p>
        </p:txBody>
      </p:sp>
      <p:sp>
        <p:nvSpPr>
          <p:cNvPr id="4" name="Slide Number Placeholder 3">
            <a:extLst>
              <a:ext uri="{FF2B5EF4-FFF2-40B4-BE49-F238E27FC236}">
                <a16:creationId xmlns:a16="http://schemas.microsoft.com/office/drawing/2014/main" id="{11C8A8CA-5104-F634-D7CF-2F021B302E8A}"/>
              </a:ext>
            </a:extLst>
          </p:cNvPr>
          <p:cNvSpPr>
            <a:spLocks noGrp="1"/>
          </p:cNvSpPr>
          <p:nvPr>
            <p:ph type="sldNum" sz="quarter" idx="12"/>
          </p:nvPr>
        </p:nvSpPr>
        <p:spPr/>
        <p:txBody>
          <a:bodyPr/>
          <a:lstStyle/>
          <a:p>
            <a:fld id="{445C5F5D-E483-4023-AD6E-A5D0EB681C58}" type="slidenum">
              <a:rPr lang="en-US" smtClean="0"/>
              <a:t>19</a:t>
            </a:fld>
            <a:endParaRPr lang="en-US"/>
          </a:p>
        </p:txBody>
      </p:sp>
      <p:sp>
        <p:nvSpPr>
          <p:cNvPr id="7" name="Content Placeholder 6">
            <a:extLst>
              <a:ext uri="{FF2B5EF4-FFF2-40B4-BE49-F238E27FC236}">
                <a16:creationId xmlns:a16="http://schemas.microsoft.com/office/drawing/2014/main" id="{3FB9BA3D-2CA0-3066-011A-2C62B0429FCE}"/>
              </a:ext>
            </a:extLst>
          </p:cNvPr>
          <p:cNvSpPr>
            <a:spLocks noGrp="1"/>
          </p:cNvSpPr>
          <p:nvPr>
            <p:ph idx="1"/>
          </p:nvPr>
        </p:nvSpPr>
        <p:spPr/>
        <p:txBody>
          <a:bodyPr>
            <a:normAutofit fontScale="775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Stricter laws = larger effects</a:t>
            </a:r>
            <a:r>
              <a:rPr lang="en-US" baseline="30000" dirty="0"/>
              <a:t>12</a:t>
            </a:r>
          </a:p>
          <a:p>
            <a:pPr marL="0" indent="0">
              <a:buNone/>
            </a:pPr>
            <a:endParaRPr lang="en-US" dirty="0"/>
          </a:p>
          <a:p>
            <a:pPr marL="0" indent="0">
              <a:buNone/>
            </a:pPr>
            <a:endParaRPr lang="en-US" dirty="0"/>
          </a:p>
        </p:txBody>
      </p:sp>
      <p:sp>
        <p:nvSpPr>
          <p:cNvPr id="8" name="Rectangle: Rounded Corners 7">
            <a:extLst>
              <a:ext uri="{FF2B5EF4-FFF2-40B4-BE49-F238E27FC236}">
                <a16:creationId xmlns:a16="http://schemas.microsoft.com/office/drawing/2014/main" id="{FB9066E6-EB76-9ED7-6CE3-65F5EAAA515D}"/>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CD019237-7B53-C48A-3EFD-8A26A44735CB}"/>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6AFC449C-BBBE-E587-52D4-F7B7D3FC7717}"/>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A0069715-CE1B-852D-F816-A73389B78E10}"/>
              </a:ext>
            </a:extLst>
          </p:cNvPr>
          <p:cNvSpPr txBox="1"/>
          <p:nvPr/>
        </p:nvSpPr>
        <p:spPr>
          <a:xfrm>
            <a:off x="390524" y="6492875"/>
            <a:ext cx="3967753" cy="253916"/>
          </a:xfrm>
          <a:prstGeom prst="rect">
            <a:avLst/>
          </a:prstGeom>
          <a:noFill/>
        </p:spPr>
        <p:txBody>
          <a:bodyPr wrap="none" rtlCol="0">
            <a:spAutoFit/>
          </a:bodyPr>
          <a:lstStyle/>
          <a:p>
            <a:r>
              <a:rPr lang="en-US" sz="1050" dirty="0"/>
              <a:t>11. RAND Gun Policy in America; 12. Azad et al., 2020, </a:t>
            </a:r>
            <a:r>
              <a:rPr lang="en-US" sz="1050" i="1" dirty="0"/>
              <a:t>JAMA Peds</a:t>
            </a:r>
          </a:p>
        </p:txBody>
      </p:sp>
      <p:sp>
        <p:nvSpPr>
          <p:cNvPr id="6" name="Rectangle: Rounded Corners 5">
            <a:extLst>
              <a:ext uri="{FF2B5EF4-FFF2-40B4-BE49-F238E27FC236}">
                <a16:creationId xmlns:a16="http://schemas.microsoft.com/office/drawing/2014/main" id="{79FEB9C0-6DF4-F190-5EC7-8D9F1348055A}"/>
              </a:ext>
            </a:extLst>
          </p:cNvPr>
          <p:cNvSpPr/>
          <p:nvPr/>
        </p:nvSpPr>
        <p:spPr>
          <a:xfrm>
            <a:off x="4704736" y="1914449"/>
            <a:ext cx="3067664" cy="92792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Self-injuries and suicides</a:t>
            </a:r>
          </a:p>
        </p:txBody>
      </p:sp>
      <p:sp>
        <p:nvSpPr>
          <p:cNvPr id="11" name="Rectangle: Rounded Corners 10">
            <a:extLst>
              <a:ext uri="{FF2B5EF4-FFF2-40B4-BE49-F238E27FC236}">
                <a16:creationId xmlns:a16="http://schemas.microsoft.com/office/drawing/2014/main" id="{BF569071-7CD5-B600-4A74-54CBA8BC172A}"/>
              </a:ext>
            </a:extLst>
          </p:cNvPr>
          <p:cNvSpPr/>
          <p:nvPr/>
        </p:nvSpPr>
        <p:spPr>
          <a:xfrm>
            <a:off x="6806250" y="3202014"/>
            <a:ext cx="3067664" cy="92792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Violent crime</a:t>
            </a:r>
          </a:p>
        </p:txBody>
      </p:sp>
      <p:sp>
        <p:nvSpPr>
          <p:cNvPr id="12" name="Rectangle: Rounded Corners 11">
            <a:extLst>
              <a:ext uri="{FF2B5EF4-FFF2-40B4-BE49-F238E27FC236}">
                <a16:creationId xmlns:a16="http://schemas.microsoft.com/office/drawing/2014/main" id="{E436A80E-23BC-0638-3AB9-A42A3B789A39}"/>
              </a:ext>
            </a:extLst>
          </p:cNvPr>
          <p:cNvSpPr/>
          <p:nvPr/>
        </p:nvSpPr>
        <p:spPr>
          <a:xfrm>
            <a:off x="4095140" y="4472577"/>
            <a:ext cx="3067664" cy="92792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Unintentional injuries and deaths</a:t>
            </a:r>
          </a:p>
        </p:txBody>
      </p:sp>
      <p:sp>
        <p:nvSpPr>
          <p:cNvPr id="13" name="Arrow: Down 12">
            <a:extLst>
              <a:ext uri="{FF2B5EF4-FFF2-40B4-BE49-F238E27FC236}">
                <a16:creationId xmlns:a16="http://schemas.microsoft.com/office/drawing/2014/main" id="{0F204100-1EEE-297C-0912-0282B74C3098}"/>
              </a:ext>
            </a:extLst>
          </p:cNvPr>
          <p:cNvSpPr/>
          <p:nvPr/>
        </p:nvSpPr>
        <p:spPr>
          <a:xfrm>
            <a:off x="3861557" y="1914449"/>
            <a:ext cx="619341" cy="9279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7F765BE3-668D-EE2C-F532-750F29A1EB51}"/>
              </a:ext>
            </a:extLst>
          </p:cNvPr>
          <p:cNvSpPr/>
          <p:nvPr/>
        </p:nvSpPr>
        <p:spPr>
          <a:xfrm>
            <a:off x="5963071" y="3202014"/>
            <a:ext cx="619341" cy="9279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0E102FAB-2248-4434-7B84-FF7FF593022F}"/>
              </a:ext>
            </a:extLst>
          </p:cNvPr>
          <p:cNvSpPr/>
          <p:nvPr/>
        </p:nvSpPr>
        <p:spPr>
          <a:xfrm>
            <a:off x="3251960" y="4475343"/>
            <a:ext cx="619341" cy="9279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643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3CD95D9-AC27-78C0-EF0D-5EF36772F402}"/>
              </a:ext>
            </a:extLst>
          </p:cNvPr>
          <p:cNvSpPr/>
          <p:nvPr/>
        </p:nvSpPr>
        <p:spPr>
          <a:xfrm>
            <a:off x="112294" y="586456"/>
            <a:ext cx="11967411" cy="8829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0515B9-3D1A-8BD0-A547-A8D48DF6D4DA}"/>
              </a:ext>
            </a:extLst>
          </p:cNvPr>
          <p:cNvSpPr>
            <a:spLocks noGrp="1"/>
          </p:cNvSpPr>
          <p:nvPr>
            <p:ph type="title"/>
          </p:nvPr>
        </p:nvSpPr>
        <p:spPr/>
        <p:txBody>
          <a:bodyPr/>
          <a:lstStyle/>
          <a:p>
            <a:r>
              <a:rPr lang="en-US" dirty="0">
                <a:solidFill>
                  <a:schemeClr val="bg1"/>
                </a:solidFill>
              </a:rPr>
              <a:t>Acknowledgements</a:t>
            </a:r>
          </a:p>
        </p:txBody>
      </p:sp>
      <p:sp>
        <p:nvSpPr>
          <p:cNvPr id="3" name="Content Placeholder 2">
            <a:extLst>
              <a:ext uri="{FF2B5EF4-FFF2-40B4-BE49-F238E27FC236}">
                <a16:creationId xmlns:a16="http://schemas.microsoft.com/office/drawing/2014/main" id="{E89A402A-3743-D05C-FF59-3B741C4F0F46}"/>
              </a:ext>
            </a:extLst>
          </p:cNvPr>
          <p:cNvSpPr>
            <a:spLocks noGrp="1"/>
          </p:cNvSpPr>
          <p:nvPr>
            <p:ph idx="1"/>
          </p:nvPr>
        </p:nvSpPr>
        <p:spPr/>
        <p:txBody>
          <a:bodyPr/>
          <a:lstStyle/>
          <a:p>
            <a:pPr marL="0" indent="0">
              <a:buNone/>
            </a:pPr>
            <a:r>
              <a:rPr lang="en-US" dirty="0"/>
              <a:t>The Centers for Disease Control and Prevention (R01CE003496) </a:t>
            </a:r>
          </a:p>
          <a:p>
            <a:pPr marL="0" indent="0">
              <a:buNone/>
            </a:pPr>
            <a:r>
              <a:rPr lang="en-US" dirty="0"/>
              <a:t>The </a:t>
            </a:r>
            <a:r>
              <a:rPr lang="en-US" i="1" dirty="0"/>
              <a:t>Eunice Kennedy Shriver </a:t>
            </a:r>
            <a:r>
              <a:rPr lang="en-US" dirty="0"/>
              <a:t>National Institute of Child Health and Human Development (F32HD100021)</a:t>
            </a:r>
          </a:p>
          <a:p>
            <a:pPr marL="0" indent="0">
              <a:buNone/>
            </a:pPr>
            <a:r>
              <a:rPr lang="en-US" dirty="0"/>
              <a:t>Research colleagues conducting work to inform efforts to prevent firearm injuries among children and youth</a:t>
            </a:r>
          </a:p>
          <a:p>
            <a:pPr marL="0" indent="0">
              <a:buNone/>
            </a:pPr>
            <a:r>
              <a:rPr lang="en-US" dirty="0"/>
              <a:t>Community organizations and practitioners who work daily to improve the safety of children and youth</a:t>
            </a:r>
          </a:p>
        </p:txBody>
      </p:sp>
      <p:sp>
        <p:nvSpPr>
          <p:cNvPr id="4" name="Slide Number Placeholder 3">
            <a:extLst>
              <a:ext uri="{FF2B5EF4-FFF2-40B4-BE49-F238E27FC236}">
                <a16:creationId xmlns:a16="http://schemas.microsoft.com/office/drawing/2014/main" id="{861E936B-8E32-7B7F-ACE7-80EF09687679}"/>
              </a:ext>
            </a:extLst>
          </p:cNvPr>
          <p:cNvSpPr>
            <a:spLocks noGrp="1"/>
          </p:cNvSpPr>
          <p:nvPr>
            <p:ph type="sldNum" sz="quarter" idx="12"/>
          </p:nvPr>
        </p:nvSpPr>
        <p:spPr/>
        <p:txBody>
          <a:bodyPr/>
          <a:lstStyle/>
          <a:p>
            <a:fld id="{445C5F5D-E483-4023-AD6E-A5D0EB681C58}" type="slidenum">
              <a:rPr lang="en-US" smtClean="0"/>
              <a:t>2</a:t>
            </a:fld>
            <a:endParaRPr lang="en-US"/>
          </a:p>
        </p:txBody>
      </p:sp>
    </p:spTree>
    <p:extLst>
      <p:ext uri="{BB962C8B-B14F-4D97-AF65-F5344CB8AC3E}">
        <p14:creationId xmlns:p14="http://schemas.microsoft.com/office/powerpoint/2010/main" val="3435708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601FC-9762-FF44-293E-99495D551CED}"/>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0E460468-A523-3FE2-CD4B-035B3792E786}"/>
              </a:ext>
            </a:extLst>
          </p:cNvPr>
          <p:cNvSpPr/>
          <p:nvPr/>
        </p:nvSpPr>
        <p:spPr>
          <a:xfrm>
            <a:off x="513346" y="586456"/>
            <a:ext cx="11486149" cy="8829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831D55-0BFB-80F2-6E50-E53E9270A1D7}"/>
              </a:ext>
            </a:extLst>
          </p:cNvPr>
          <p:cNvSpPr>
            <a:spLocks noGrp="1"/>
          </p:cNvSpPr>
          <p:nvPr>
            <p:ph type="title"/>
          </p:nvPr>
        </p:nvSpPr>
        <p:spPr/>
        <p:txBody>
          <a:bodyPr>
            <a:normAutofit/>
          </a:bodyPr>
          <a:lstStyle/>
          <a:p>
            <a:r>
              <a:rPr lang="en-US" dirty="0">
                <a:solidFill>
                  <a:schemeClr val="bg1"/>
                </a:solidFill>
              </a:rPr>
              <a:t>A word of caution</a:t>
            </a:r>
          </a:p>
        </p:txBody>
      </p:sp>
      <p:sp>
        <p:nvSpPr>
          <p:cNvPr id="4" name="Slide Number Placeholder 3">
            <a:extLst>
              <a:ext uri="{FF2B5EF4-FFF2-40B4-BE49-F238E27FC236}">
                <a16:creationId xmlns:a16="http://schemas.microsoft.com/office/drawing/2014/main" id="{EB712654-1673-9C58-9D62-C094DAF84C87}"/>
              </a:ext>
            </a:extLst>
          </p:cNvPr>
          <p:cNvSpPr>
            <a:spLocks noGrp="1"/>
          </p:cNvSpPr>
          <p:nvPr>
            <p:ph type="sldNum" sz="quarter" idx="12"/>
          </p:nvPr>
        </p:nvSpPr>
        <p:spPr/>
        <p:txBody>
          <a:bodyPr/>
          <a:lstStyle/>
          <a:p>
            <a:fld id="{445C5F5D-E483-4023-AD6E-A5D0EB681C58}" type="slidenum">
              <a:rPr lang="en-US" smtClean="0"/>
              <a:t>20</a:t>
            </a:fld>
            <a:endParaRPr lang="en-US"/>
          </a:p>
        </p:txBody>
      </p:sp>
      <p:sp>
        <p:nvSpPr>
          <p:cNvPr id="8" name="Rectangle: Rounded Corners 7">
            <a:extLst>
              <a:ext uri="{FF2B5EF4-FFF2-40B4-BE49-F238E27FC236}">
                <a16:creationId xmlns:a16="http://schemas.microsoft.com/office/drawing/2014/main" id="{C50C36AE-AB62-E502-A7AC-27092D65216C}"/>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EA1331FC-128B-7663-8E1A-B7303D629A9D}"/>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B0E5A629-F7B7-1AD9-EF88-7A3E556DFE72}"/>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2766A96E-6F53-4185-B9EE-8FFFB9698518}"/>
              </a:ext>
            </a:extLst>
          </p:cNvPr>
          <p:cNvSpPr txBox="1"/>
          <p:nvPr/>
        </p:nvSpPr>
        <p:spPr>
          <a:xfrm>
            <a:off x="390524" y="6492875"/>
            <a:ext cx="2816797" cy="253916"/>
          </a:xfrm>
          <a:prstGeom prst="rect">
            <a:avLst/>
          </a:prstGeom>
          <a:noFill/>
        </p:spPr>
        <p:txBody>
          <a:bodyPr wrap="none" rtlCol="0">
            <a:spAutoFit/>
          </a:bodyPr>
          <a:lstStyle/>
          <a:p>
            <a:r>
              <a:rPr lang="en-US" sz="1050" dirty="0"/>
              <a:t>14. Hastings et al., 2025, </a:t>
            </a:r>
            <a:r>
              <a:rPr lang="en-US" sz="1050" i="1" dirty="0"/>
              <a:t>JAMA Network Open</a:t>
            </a:r>
          </a:p>
        </p:txBody>
      </p:sp>
      <p:sp>
        <p:nvSpPr>
          <p:cNvPr id="5" name="TextBox 4">
            <a:extLst>
              <a:ext uri="{FF2B5EF4-FFF2-40B4-BE49-F238E27FC236}">
                <a16:creationId xmlns:a16="http://schemas.microsoft.com/office/drawing/2014/main" id="{95840E7B-0EB4-0636-62D9-837BF6F0B0F9}"/>
              </a:ext>
            </a:extLst>
          </p:cNvPr>
          <p:cNvSpPr txBox="1"/>
          <p:nvPr/>
        </p:nvSpPr>
        <p:spPr>
          <a:xfrm>
            <a:off x="3987890" y="2105561"/>
            <a:ext cx="4216219" cy="2646878"/>
          </a:xfrm>
          <a:prstGeom prst="rect">
            <a:avLst/>
          </a:prstGeom>
          <a:noFill/>
        </p:spPr>
        <p:txBody>
          <a:bodyPr wrap="none" rtlCol="0">
            <a:spAutoFit/>
          </a:bodyPr>
          <a:lstStyle/>
          <a:p>
            <a:r>
              <a:rPr lang="en-US" sz="16600" b="1" dirty="0"/>
              <a:t>36%</a:t>
            </a:r>
          </a:p>
        </p:txBody>
      </p:sp>
      <p:sp>
        <p:nvSpPr>
          <p:cNvPr id="12" name="TextBox 11">
            <a:extLst>
              <a:ext uri="{FF2B5EF4-FFF2-40B4-BE49-F238E27FC236}">
                <a16:creationId xmlns:a16="http://schemas.microsoft.com/office/drawing/2014/main" id="{4FF03A03-9048-10E4-F8E8-EBD633B6CEF5}"/>
              </a:ext>
            </a:extLst>
          </p:cNvPr>
          <p:cNvSpPr txBox="1"/>
          <p:nvPr/>
        </p:nvSpPr>
        <p:spPr>
          <a:xfrm>
            <a:off x="3046770" y="4472583"/>
            <a:ext cx="6098458" cy="1200329"/>
          </a:xfrm>
          <a:prstGeom prst="rect">
            <a:avLst/>
          </a:prstGeom>
          <a:noFill/>
        </p:spPr>
        <p:txBody>
          <a:bodyPr wrap="square">
            <a:spAutoFit/>
          </a:bodyPr>
          <a:lstStyle/>
          <a:p>
            <a:pPr algn="ctr"/>
            <a:r>
              <a:rPr lang="en-US" sz="2400" dirty="0"/>
              <a:t>of teens whose parents store all firearms locked and unloaded can access and load a household firearm</a:t>
            </a:r>
            <a:r>
              <a:rPr lang="en-US" sz="2400" baseline="30000" dirty="0"/>
              <a:t>13</a:t>
            </a:r>
          </a:p>
        </p:txBody>
      </p:sp>
    </p:spTree>
    <p:extLst>
      <p:ext uri="{BB962C8B-B14F-4D97-AF65-F5344CB8AC3E}">
        <p14:creationId xmlns:p14="http://schemas.microsoft.com/office/powerpoint/2010/main" val="2847703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1E6D2-7EC8-6171-6065-A7BA1A798A08}"/>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4153FE6-E710-5A92-FD63-D3CF1892D1AE}"/>
              </a:ext>
            </a:extLst>
          </p:cNvPr>
          <p:cNvSpPr/>
          <p:nvPr/>
        </p:nvSpPr>
        <p:spPr>
          <a:xfrm>
            <a:off x="577516" y="346139"/>
            <a:ext cx="11421979"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3A72CE-5E80-605E-2B8B-C32FA2010395}"/>
              </a:ext>
            </a:extLst>
          </p:cNvPr>
          <p:cNvSpPr>
            <a:spLocks noGrp="1"/>
          </p:cNvSpPr>
          <p:nvPr>
            <p:ph type="title"/>
          </p:nvPr>
        </p:nvSpPr>
        <p:spPr/>
        <p:txBody>
          <a:bodyPr/>
          <a:lstStyle/>
          <a:p>
            <a:r>
              <a:rPr lang="en-US" dirty="0">
                <a:solidFill>
                  <a:schemeClr val="bg1"/>
                </a:solidFill>
              </a:rPr>
              <a:t>Interventions focused on the </a:t>
            </a:r>
            <a:r>
              <a:rPr lang="en-US" b="1" dirty="0">
                <a:solidFill>
                  <a:schemeClr val="bg1"/>
                </a:solidFill>
              </a:rPr>
              <a:t>gun: </a:t>
            </a:r>
            <a:r>
              <a:rPr lang="en-US" dirty="0">
                <a:solidFill>
                  <a:schemeClr val="bg1"/>
                </a:solidFill>
              </a:rPr>
              <a:t>Extreme Risk Protection Orders (ERPOs)</a:t>
            </a:r>
            <a:r>
              <a:rPr lang="en-US" baseline="30000" dirty="0">
                <a:solidFill>
                  <a:schemeClr val="bg1"/>
                </a:solidFill>
              </a:rPr>
              <a:t>14</a:t>
            </a:r>
            <a:endParaRPr lang="en-US" dirty="0">
              <a:solidFill>
                <a:schemeClr val="bg1"/>
              </a:solidFill>
            </a:endParaRPr>
          </a:p>
        </p:txBody>
      </p:sp>
      <p:sp>
        <p:nvSpPr>
          <p:cNvPr id="4" name="Slide Number Placeholder 3">
            <a:extLst>
              <a:ext uri="{FF2B5EF4-FFF2-40B4-BE49-F238E27FC236}">
                <a16:creationId xmlns:a16="http://schemas.microsoft.com/office/drawing/2014/main" id="{C6E9E9B4-F595-3D20-803A-051BE7E369B9}"/>
              </a:ext>
            </a:extLst>
          </p:cNvPr>
          <p:cNvSpPr>
            <a:spLocks noGrp="1"/>
          </p:cNvSpPr>
          <p:nvPr>
            <p:ph type="sldNum" sz="quarter" idx="12"/>
          </p:nvPr>
        </p:nvSpPr>
        <p:spPr/>
        <p:txBody>
          <a:bodyPr/>
          <a:lstStyle/>
          <a:p>
            <a:fld id="{445C5F5D-E483-4023-AD6E-A5D0EB681C58}" type="slidenum">
              <a:rPr lang="en-US" smtClean="0"/>
              <a:t>21</a:t>
            </a:fld>
            <a:endParaRPr lang="en-US"/>
          </a:p>
        </p:txBody>
      </p:sp>
      <p:sp>
        <p:nvSpPr>
          <p:cNvPr id="7" name="Content Placeholder 6">
            <a:extLst>
              <a:ext uri="{FF2B5EF4-FFF2-40B4-BE49-F238E27FC236}">
                <a16:creationId xmlns:a16="http://schemas.microsoft.com/office/drawing/2014/main" id="{54043F04-1537-F5BB-B1E3-9947AFD88321}"/>
              </a:ext>
            </a:extLst>
          </p:cNvPr>
          <p:cNvSpPr>
            <a:spLocks noGrp="1"/>
          </p:cNvSpPr>
          <p:nvPr>
            <p:ph idx="1"/>
          </p:nvPr>
        </p:nvSpPr>
        <p:spPr/>
        <p:txBody>
          <a:bodyPr/>
          <a:lstStyle/>
          <a:p>
            <a:pPr marL="0" indent="0">
              <a:buNone/>
            </a:pPr>
            <a:r>
              <a:rPr lang="en-US" dirty="0"/>
              <a:t>Risk-based, temporary, and preemptive protective orders that remove firearms from individuals at risk for harming themselves or others</a:t>
            </a:r>
          </a:p>
          <a:p>
            <a:pPr marL="0" indent="0">
              <a:buNone/>
            </a:pPr>
            <a:r>
              <a:rPr lang="en-US" dirty="0"/>
              <a:t>Common uses</a:t>
            </a:r>
            <a:r>
              <a:rPr lang="en-US" baseline="30000" dirty="0"/>
              <a:t>15</a:t>
            </a:r>
            <a:r>
              <a:rPr lang="en-US" dirty="0"/>
              <a:t>:</a:t>
            </a:r>
          </a:p>
          <a:p>
            <a:r>
              <a:rPr lang="en-US" dirty="0"/>
              <a:t>Concerns of self-harm or suicide</a:t>
            </a:r>
          </a:p>
          <a:p>
            <a:r>
              <a:rPr lang="en-US" dirty="0"/>
              <a:t>Threats of mass violence</a:t>
            </a:r>
          </a:p>
        </p:txBody>
      </p:sp>
      <p:sp>
        <p:nvSpPr>
          <p:cNvPr id="8" name="Rectangle: Rounded Corners 7">
            <a:extLst>
              <a:ext uri="{FF2B5EF4-FFF2-40B4-BE49-F238E27FC236}">
                <a16:creationId xmlns:a16="http://schemas.microsoft.com/office/drawing/2014/main" id="{00A65CE9-241C-AE05-7E2A-7F2232820056}"/>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6FEAA996-030C-F799-3ED3-58239963AEEB}"/>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5AB0C7E3-D723-2DC6-CBC3-D99C362CA10A}"/>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A30FBAC2-C6E3-6601-7608-936233DD52B2}"/>
              </a:ext>
            </a:extLst>
          </p:cNvPr>
          <p:cNvSpPr txBox="1"/>
          <p:nvPr/>
        </p:nvSpPr>
        <p:spPr>
          <a:xfrm>
            <a:off x="390524" y="6492875"/>
            <a:ext cx="3823483" cy="253916"/>
          </a:xfrm>
          <a:prstGeom prst="rect">
            <a:avLst/>
          </a:prstGeom>
          <a:noFill/>
        </p:spPr>
        <p:txBody>
          <a:bodyPr wrap="none" rtlCol="0">
            <a:spAutoFit/>
          </a:bodyPr>
          <a:lstStyle/>
          <a:p>
            <a:r>
              <a:rPr lang="en-US" sz="1050" dirty="0"/>
              <a:t>14. RAND Gun Policy in America; 15. Zeoli et al., 2022 </a:t>
            </a:r>
            <a:r>
              <a:rPr lang="en-US" sz="1050" i="1" dirty="0"/>
              <a:t>Prev Med</a:t>
            </a:r>
          </a:p>
        </p:txBody>
      </p:sp>
      <p:pic>
        <p:nvPicPr>
          <p:cNvPr id="12" name="Picture 11" descr="A qr code with a letter m&#10;&#10;AI-generated content may be incorrect.">
            <a:extLst>
              <a:ext uri="{FF2B5EF4-FFF2-40B4-BE49-F238E27FC236}">
                <a16:creationId xmlns:a16="http://schemas.microsoft.com/office/drawing/2014/main" id="{4E4BF28D-85A8-4689-A773-73EC49C95A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1688" y="3074238"/>
            <a:ext cx="3282112" cy="3282112"/>
          </a:xfrm>
          <a:prstGeom prst="rect">
            <a:avLst/>
          </a:prstGeom>
        </p:spPr>
      </p:pic>
    </p:spTree>
    <p:extLst>
      <p:ext uri="{BB962C8B-B14F-4D97-AF65-F5344CB8AC3E}">
        <p14:creationId xmlns:p14="http://schemas.microsoft.com/office/powerpoint/2010/main" val="1279316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77775-5CC0-815E-DFA9-B361C4DF01B3}"/>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20514BC7-9BF8-AE91-59D8-3FB878EF68DB}"/>
              </a:ext>
            </a:extLst>
          </p:cNvPr>
          <p:cNvSpPr/>
          <p:nvPr/>
        </p:nvSpPr>
        <p:spPr>
          <a:xfrm>
            <a:off x="545432" y="346139"/>
            <a:ext cx="11454063"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044BCB-1C5F-B953-9F56-289AA570CF76}"/>
              </a:ext>
            </a:extLst>
          </p:cNvPr>
          <p:cNvSpPr>
            <a:spLocks noGrp="1"/>
          </p:cNvSpPr>
          <p:nvPr>
            <p:ph type="title"/>
          </p:nvPr>
        </p:nvSpPr>
        <p:spPr/>
        <p:txBody>
          <a:bodyPr/>
          <a:lstStyle/>
          <a:p>
            <a:r>
              <a:rPr lang="en-US" dirty="0">
                <a:solidFill>
                  <a:schemeClr val="bg1"/>
                </a:solidFill>
              </a:rPr>
              <a:t>Interventions focused on the </a:t>
            </a:r>
            <a:r>
              <a:rPr lang="en-US" b="1" dirty="0">
                <a:solidFill>
                  <a:schemeClr val="bg1"/>
                </a:solidFill>
              </a:rPr>
              <a:t>social environment</a:t>
            </a:r>
            <a:endParaRPr lang="en-US" dirty="0">
              <a:solidFill>
                <a:schemeClr val="bg1"/>
              </a:solidFill>
            </a:endParaRPr>
          </a:p>
        </p:txBody>
      </p:sp>
      <p:sp>
        <p:nvSpPr>
          <p:cNvPr id="4" name="Slide Number Placeholder 3">
            <a:extLst>
              <a:ext uri="{FF2B5EF4-FFF2-40B4-BE49-F238E27FC236}">
                <a16:creationId xmlns:a16="http://schemas.microsoft.com/office/drawing/2014/main" id="{BF8AE88A-5E36-B420-3328-49484878BE17}"/>
              </a:ext>
            </a:extLst>
          </p:cNvPr>
          <p:cNvSpPr>
            <a:spLocks noGrp="1"/>
          </p:cNvSpPr>
          <p:nvPr>
            <p:ph type="sldNum" sz="quarter" idx="12"/>
          </p:nvPr>
        </p:nvSpPr>
        <p:spPr/>
        <p:txBody>
          <a:bodyPr/>
          <a:lstStyle/>
          <a:p>
            <a:fld id="{445C5F5D-E483-4023-AD6E-A5D0EB681C58}" type="slidenum">
              <a:rPr lang="en-US" smtClean="0"/>
              <a:t>22</a:t>
            </a:fld>
            <a:endParaRPr lang="en-US"/>
          </a:p>
        </p:txBody>
      </p:sp>
      <p:sp>
        <p:nvSpPr>
          <p:cNvPr id="7" name="Content Placeholder 6">
            <a:extLst>
              <a:ext uri="{FF2B5EF4-FFF2-40B4-BE49-F238E27FC236}">
                <a16:creationId xmlns:a16="http://schemas.microsoft.com/office/drawing/2014/main" id="{1C244291-1785-A735-7E03-E578C59B0D37}"/>
              </a:ext>
            </a:extLst>
          </p:cNvPr>
          <p:cNvSpPr>
            <a:spLocks noGrp="1"/>
          </p:cNvSpPr>
          <p:nvPr>
            <p:ph idx="1"/>
          </p:nvPr>
        </p:nvSpPr>
        <p:spPr/>
        <p:txBody>
          <a:bodyPr>
            <a:normAutofit lnSpcReduction="10000"/>
          </a:bodyPr>
          <a:lstStyle/>
          <a:p>
            <a:pPr marL="0" indent="0">
              <a:buNone/>
            </a:pPr>
            <a:r>
              <a:rPr lang="en-US" dirty="0"/>
              <a:t>Call to prioritize and strengthen support programs for children and their families</a:t>
            </a:r>
            <a:r>
              <a:rPr lang="en-US" baseline="30000" dirty="0"/>
              <a:t>16-21</a:t>
            </a:r>
            <a:r>
              <a:rPr lang="en-US" dirty="0"/>
              <a:t>:</a:t>
            </a:r>
            <a:endParaRPr lang="en-US" sz="2400" dirty="0"/>
          </a:p>
          <a:p>
            <a:r>
              <a:rPr lang="en-US" kern="100" dirty="0">
                <a:ea typeface="Aptos" panose="020B0004020202020204" pitchFamily="34" charset="0"/>
                <a:cs typeface="Times New Roman" panose="02020603050405020304" pitchFamily="18" charset="0"/>
              </a:rPr>
              <a:t>S</a:t>
            </a:r>
            <a:r>
              <a:rPr lang="en-US" sz="2800" kern="100" dirty="0">
                <a:effectLst/>
                <a:ea typeface="Aptos" panose="020B0004020202020204" pitchFamily="34" charset="0"/>
                <a:cs typeface="Times New Roman" panose="02020603050405020304" pitchFamily="18" charset="0"/>
              </a:rPr>
              <a:t>tandardizing a living wage</a:t>
            </a:r>
          </a:p>
          <a:p>
            <a:r>
              <a:rPr lang="en-US" sz="2800" kern="100" dirty="0">
                <a:effectLst/>
                <a:ea typeface="Aptos" panose="020B0004020202020204" pitchFamily="34" charset="0"/>
                <a:cs typeface="Times New Roman" panose="02020603050405020304" pitchFamily="18" charset="0"/>
              </a:rPr>
              <a:t>Child Tax Credit</a:t>
            </a:r>
            <a:endParaRPr lang="en-US" kern="100" dirty="0">
              <a:ea typeface="Aptos" panose="020B0004020202020204" pitchFamily="34" charset="0"/>
              <a:cs typeface="Times New Roman" panose="02020603050405020304" pitchFamily="18" charset="0"/>
            </a:endParaRPr>
          </a:p>
          <a:p>
            <a:r>
              <a:rPr lang="en-US" sz="2800" kern="100" dirty="0">
                <a:effectLst/>
                <a:ea typeface="Aptos" panose="020B0004020202020204" pitchFamily="34" charset="0"/>
                <a:cs typeface="Times New Roman" panose="02020603050405020304" pitchFamily="18" charset="0"/>
              </a:rPr>
              <a:t>Earned Income Tax Credit</a:t>
            </a:r>
          </a:p>
          <a:p>
            <a:r>
              <a:rPr lang="en-US" sz="2800" kern="100" dirty="0">
                <a:effectLst/>
                <a:ea typeface="Aptos" panose="020B0004020202020204" pitchFamily="34" charset="0"/>
                <a:cs typeface="Times New Roman" panose="02020603050405020304" pitchFamily="18" charset="0"/>
              </a:rPr>
              <a:t>Temporary Assistance for Needy Families (TANF)</a:t>
            </a:r>
            <a:endParaRPr lang="en-US" kern="100" dirty="0">
              <a:ea typeface="Aptos" panose="020B0004020202020204" pitchFamily="34" charset="0"/>
              <a:cs typeface="Times New Roman" panose="02020603050405020304" pitchFamily="18" charset="0"/>
            </a:endParaRPr>
          </a:p>
          <a:p>
            <a:r>
              <a:rPr lang="en-US" sz="2800" kern="100" dirty="0">
                <a:effectLst/>
                <a:ea typeface="Aptos" panose="020B0004020202020204" pitchFamily="34" charset="0"/>
                <a:cs typeface="Times New Roman" panose="02020603050405020304" pitchFamily="18" charset="0"/>
              </a:rPr>
              <a:t>HeadStart</a:t>
            </a:r>
            <a:endParaRPr lang="en-US" kern="100" dirty="0">
              <a:ea typeface="Aptos" panose="020B0004020202020204" pitchFamily="34" charset="0"/>
              <a:cs typeface="Times New Roman" panose="02020603050405020304" pitchFamily="18" charset="0"/>
            </a:endParaRPr>
          </a:p>
          <a:p>
            <a:r>
              <a:rPr lang="en-US" sz="2800" kern="100" dirty="0">
                <a:effectLst/>
                <a:ea typeface="Aptos" panose="020B0004020202020204" pitchFamily="34" charset="0"/>
                <a:cs typeface="Times New Roman" panose="02020603050405020304" pitchFamily="18" charset="0"/>
              </a:rPr>
              <a:t>SNAP/WIC</a:t>
            </a:r>
          </a:p>
          <a:p>
            <a:r>
              <a:rPr lang="en-US" sz="2800" kern="100" dirty="0">
                <a:effectLst/>
                <a:ea typeface="Aptos" panose="020B0004020202020204" pitchFamily="34" charset="0"/>
                <a:cs typeface="Times New Roman" panose="02020603050405020304" pitchFamily="18" charset="0"/>
              </a:rPr>
              <a:t>Children’s Health Insurance Program</a:t>
            </a:r>
          </a:p>
          <a:p>
            <a:pPr marL="0" indent="0">
              <a:buNone/>
            </a:pPr>
            <a:endParaRPr lang="en-US" dirty="0"/>
          </a:p>
          <a:p>
            <a:pPr marL="0" indent="0">
              <a:buNone/>
            </a:pPr>
            <a:endParaRPr lang="en-US" dirty="0"/>
          </a:p>
        </p:txBody>
      </p:sp>
      <p:sp>
        <p:nvSpPr>
          <p:cNvPr id="8" name="Rectangle: Rounded Corners 7">
            <a:extLst>
              <a:ext uri="{FF2B5EF4-FFF2-40B4-BE49-F238E27FC236}">
                <a16:creationId xmlns:a16="http://schemas.microsoft.com/office/drawing/2014/main" id="{28411913-68FB-A35E-DE63-CBFF75E4559C}"/>
              </a:ext>
            </a:extLst>
          </p:cNvPr>
          <p:cNvSpPr/>
          <p:nvPr/>
        </p:nvSpPr>
        <p:spPr>
          <a:xfrm>
            <a:off x="0" y="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6D2275F0-17C6-8760-B913-9ACFD4522C02}"/>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21FBA93C-B520-08FB-E70B-309BB91E6F59}"/>
              </a:ext>
            </a:extLst>
          </p:cNvPr>
          <p:cNvSpPr/>
          <p:nvPr/>
        </p:nvSpPr>
        <p:spPr>
          <a:xfrm>
            <a:off x="-2" y="457200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ECC2360B-1BE7-3EF7-8855-B5BD41884F01}"/>
              </a:ext>
            </a:extLst>
          </p:cNvPr>
          <p:cNvSpPr txBox="1"/>
          <p:nvPr/>
        </p:nvSpPr>
        <p:spPr>
          <a:xfrm>
            <a:off x="390524" y="6492875"/>
            <a:ext cx="9033242" cy="253916"/>
          </a:xfrm>
          <a:prstGeom prst="rect">
            <a:avLst/>
          </a:prstGeom>
          <a:noFill/>
        </p:spPr>
        <p:txBody>
          <a:bodyPr wrap="none" rtlCol="0">
            <a:spAutoFit/>
          </a:bodyPr>
          <a:lstStyle/>
          <a:p>
            <a:r>
              <a:rPr lang="en-US" sz="1050" dirty="0"/>
              <a:t>16. Barrett et al., 2022</a:t>
            </a:r>
            <a:r>
              <a:rPr lang="en-US" sz="1050" i="1" dirty="0"/>
              <a:t>; </a:t>
            </a:r>
            <a:r>
              <a:rPr lang="en-US" sz="1050" dirty="0"/>
              <a:t>17. </a:t>
            </a:r>
            <a:r>
              <a:rPr lang="en-US" sz="1050" dirty="0" err="1"/>
              <a:t>Kovski</a:t>
            </a:r>
            <a:r>
              <a:rPr lang="en-US" sz="1050" dirty="0"/>
              <a:t> et al., 2022; 18. </a:t>
            </a:r>
            <a:r>
              <a:rPr lang="en-US" sz="1050" dirty="0" err="1"/>
              <a:t>Raissian</a:t>
            </a:r>
            <a:r>
              <a:rPr lang="en-US" sz="1050" dirty="0"/>
              <a:t> &amp; Bullinger, 2017; 19. McGinty et al., 2022; 20. Austin et al., 2023; 21. Spencer et al., 2021 </a:t>
            </a:r>
            <a:endParaRPr lang="en-US" sz="1050" i="1" dirty="0"/>
          </a:p>
        </p:txBody>
      </p:sp>
    </p:spTree>
    <p:extLst>
      <p:ext uri="{BB962C8B-B14F-4D97-AF65-F5344CB8AC3E}">
        <p14:creationId xmlns:p14="http://schemas.microsoft.com/office/powerpoint/2010/main" val="2592088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E8F46-5D29-84E9-5DC6-80BA8E84F8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60D5AC-6133-D039-B5FB-971F21CD8111}"/>
              </a:ext>
            </a:extLst>
          </p:cNvPr>
          <p:cNvSpPr>
            <a:spLocks noGrp="1"/>
          </p:cNvSpPr>
          <p:nvPr>
            <p:ph type="title"/>
          </p:nvPr>
        </p:nvSpPr>
        <p:spPr>
          <a:xfrm>
            <a:off x="838200" y="2383506"/>
            <a:ext cx="10515600" cy="2852737"/>
          </a:xfrm>
        </p:spPr>
        <p:txBody>
          <a:bodyPr>
            <a:normAutofit fontScale="90000"/>
          </a:bodyPr>
          <a:lstStyle/>
          <a:p>
            <a:r>
              <a:rPr lang="en-US" dirty="0"/>
              <a:t>The problem of firearm injuries among youth is big, but our collective effort to address it can be </a:t>
            </a:r>
            <a:br>
              <a:rPr lang="en-US" dirty="0"/>
            </a:br>
            <a:r>
              <a:rPr lang="en-US" sz="10700" b="1" dirty="0">
                <a:solidFill>
                  <a:srgbClr val="00705B"/>
                </a:solidFill>
              </a:rPr>
              <a:t>BIGGER</a:t>
            </a:r>
            <a:endParaRPr lang="en-US" b="1" dirty="0">
              <a:solidFill>
                <a:srgbClr val="00705B"/>
              </a:solidFill>
            </a:endParaRPr>
          </a:p>
        </p:txBody>
      </p:sp>
      <p:sp>
        <p:nvSpPr>
          <p:cNvPr id="4" name="Slide Number Placeholder 3">
            <a:extLst>
              <a:ext uri="{FF2B5EF4-FFF2-40B4-BE49-F238E27FC236}">
                <a16:creationId xmlns:a16="http://schemas.microsoft.com/office/drawing/2014/main" id="{159D747C-2525-7F7B-8F42-EDE1B1C34A93}"/>
              </a:ext>
            </a:extLst>
          </p:cNvPr>
          <p:cNvSpPr>
            <a:spLocks noGrp="1"/>
          </p:cNvSpPr>
          <p:nvPr>
            <p:ph type="sldNum" sz="quarter" idx="12"/>
          </p:nvPr>
        </p:nvSpPr>
        <p:spPr/>
        <p:txBody>
          <a:bodyPr/>
          <a:lstStyle/>
          <a:p>
            <a:fld id="{445C5F5D-E483-4023-AD6E-A5D0EB681C58}" type="slidenum">
              <a:rPr lang="en-US" smtClean="0"/>
              <a:t>23</a:t>
            </a:fld>
            <a:endParaRPr lang="en-US"/>
          </a:p>
        </p:txBody>
      </p:sp>
    </p:spTree>
    <p:extLst>
      <p:ext uri="{BB962C8B-B14F-4D97-AF65-F5344CB8AC3E}">
        <p14:creationId xmlns:p14="http://schemas.microsoft.com/office/powerpoint/2010/main" val="2186891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9CC5-9150-4890-2608-0FAAC70FF6D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CBAA29F-1696-4EC7-EA58-A2CA46BAC547}"/>
              </a:ext>
            </a:extLst>
          </p:cNvPr>
          <p:cNvSpPr>
            <a:spLocks noGrp="1"/>
          </p:cNvSpPr>
          <p:nvPr>
            <p:ph idx="1"/>
          </p:nvPr>
        </p:nvSpPr>
        <p:spPr>
          <a:xfrm>
            <a:off x="838200" y="1339403"/>
            <a:ext cx="10515600" cy="5153472"/>
          </a:xfrm>
        </p:spPr>
        <p:txBody>
          <a:bodyPr>
            <a:normAutofit fontScale="40000" lnSpcReduction="20000"/>
          </a:bodyPr>
          <a:lstStyle/>
          <a:p>
            <a:pPr marL="342900" indent="-342900">
              <a:buFont typeface="+mj-lt"/>
              <a:buAutoNum type="arabicPeriod"/>
            </a:pPr>
            <a:r>
              <a:rPr lang="en-US" sz="1800" dirty="0"/>
              <a:t>Sokol RL, Victor BG, </a:t>
            </a:r>
            <a:r>
              <a:rPr lang="en-US" sz="1800" dirty="0" err="1"/>
              <a:t>Piellusch</a:t>
            </a:r>
            <a:r>
              <a:rPr lang="en-US" sz="1800" dirty="0"/>
              <a:t> EK, Nielsen SB, Ryan JP, Perron BE. Prevalence and context of firearms-related problems in child protective service investigations. </a:t>
            </a:r>
            <a:r>
              <a:rPr lang="en-US" sz="1800" i="1" dirty="0"/>
              <a:t>Child Abuse </a:t>
            </a:r>
            <a:r>
              <a:rPr lang="en-US" sz="1800" i="1" dirty="0" err="1"/>
              <a:t>Negl</a:t>
            </a:r>
            <a:r>
              <a:rPr lang="en-US" sz="1800" dirty="0"/>
              <a:t>. 2020 Sep;107:104572. </a:t>
            </a:r>
            <a:r>
              <a:rPr lang="en-US" sz="1800" dirty="0" err="1"/>
              <a:t>doi</a:t>
            </a:r>
            <a:r>
              <a:rPr lang="en-US" sz="1800" dirty="0"/>
              <a:t>: 10.1016/j.chiabu.2020.104572. </a:t>
            </a:r>
            <a:r>
              <a:rPr lang="en-US" sz="1800" dirty="0" err="1"/>
              <a:t>Epub</a:t>
            </a:r>
            <a:r>
              <a:rPr lang="en-US" sz="1800" dirty="0"/>
              <a:t> 2020 Jun 5. PMID: 32512264; PMCID: PMC7494624.</a:t>
            </a:r>
          </a:p>
          <a:p>
            <a:pPr marL="342900" indent="-342900">
              <a:buFont typeface="+mj-lt"/>
              <a:buAutoNum type="arabicPeriod"/>
            </a:pPr>
            <a:r>
              <a:rPr lang="en-US" sz="1800" dirty="0" err="1"/>
              <a:t>Trigylidas</a:t>
            </a:r>
            <a:r>
              <a:rPr lang="en-US" sz="1800" dirty="0"/>
              <a:t> TE, Schnitzer PG, Dykstra HK, Badolato GM, McCarter R Jr, Goyal MK, </a:t>
            </a:r>
            <a:r>
              <a:rPr lang="en-US" sz="1800" dirty="0" err="1"/>
              <a:t>Lichenstein</a:t>
            </a:r>
            <a:r>
              <a:rPr lang="en-US" sz="1800" dirty="0"/>
              <a:t> R. Firearm Deaths among Youth in the United States, 2007-2016. Children (Basel). 2023 Aug 8;10(8):1359. </a:t>
            </a:r>
            <a:r>
              <a:rPr lang="en-US" sz="1800" dirty="0" err="1"/>
              <a:t>doi</a:t>
            </a:r>
            <a:r>
              <a:rPr lang="en-US" sz="1800" dirty="0"/>
              <a:t>: 10.3390/children10081359. PMID: 37628358; PMCID: PMC10453890.</a:t>
            </a:r>
          </a:p>
          <a:p>
            <a:pPr marL="342900" indent="-342900">
              <a:buFont typeface="+mj-lt"/>
              <a:buAutoNum type="arabicPeriod"/>
            </a:pPr>
            <a:r>
              <a:rPr lang="en-US" sz="1800" dirty="0"/>
              <a:t>Wilson RF, Mintz S, Blair JM, Betz CJ, Collier A, Fowler KA. Unintentional Firearm Injury Deaths Among Children and Adolescents Aged 0–17 Years — National Violent Death Reporting System, United States, 2003–2021. MMWR </a:t>
            </a:r>
            <a:r>
              <a:rPr lang="en-US" sz="1800" dirty="0" err="1"/>
              <a:t>Morb</a:t>
            </a:r>
            <a:r>
              <a:rPr lang="en-US" sz="1800" dirty="0"/>
              <a:t> Mortal </a:t>
            </a:r>
            <a:r>
              <a:rPr lang="en-US" sz="1800" dirty="0" err="1"/>
              <a:t>Wkly</a:t>
            </a:r>
            <a:r>
              <a:rPr lang="en-US" sz="1800" dirty="0"/>
              <a:t> Rep 2023;72:1338–1345. DOI: </a:t>
            </a:r>
            <a:r>
              <a:rPr lang="en-US" sz="1800" dirty="0">
                <a:hlinkClick r:id="rId3"/>
              </a:rPr>
              <a:t>http://dx.doi.org/10.15585/mmwr.mm7250a1</a:t>
            </a:r>
            <a:endParaRPr lang="en-US" sz="1800" dirty="0"/>
          </a:p>
          <a:p>
            <a:pPr marL="342900" indent="-342900">
              <a:buFont typeface="+mj-lt"/>
              <a:buAutoNum type="arabicPeriod"/>
            </a:pPr>
            <a:r>
              <a:rPr lang="en-US" sz="1800" dirty="0"/>
              <a:t>Choi, N. G., </a:t>
            </a:r>
            <a:r>
              <a:rPr lang="en-US" sz="1800" dirty="0" err="1"/>
              <a:t>DiNitto</a:t>
            </a:r>
            <a:r>
              <a:rPr lang="en-US" sz="1800" dirty="0"/>
              <a:t>, D. M., &amp; Marti, C. N. (2017). Youth firearm suicide: Precipitating/risk factors and gun access. Children and youth services review, 83, 9-16.</a:t>
            </a:r>
          </a:p>
          <a:p>
            <a:pPr marL="342900" indent="-342900">
              <a:buFont typeface="+mj-lt"/>
              <a:buAutoNum type="arabicPeriod"/>
            </a:pPr>
            <a:r>
              <a:rPr lang="en-US" sz="1800" dirty="0"/>
              <a:t>Fowler, K. A., Dahlberg, L. L., </a:t>
            </a:r>
            <a:r>
              <a:rPr lang="en-US" sz="1800" dirty="0" err="1"/>
              <a:t>Haileyesus</a:t>
            </a:r>
            <a:r>
              <a:rPr lang="en-US" sz="1800" dirty="0"/>
              <a:t>, T., Gutierrez, C., &amp; Bacon, S. (2017). Childhood firearm injuries in the United States. Pediatrics, 140(1).</a:t>
            </a:r>
          </a:p>
          <a:p>
            <a:pPr marL="342900" indent="-342900">
              <a:buFont typeface="+mj-lt"/>
              <a:buAutoNum type="arabicPeriod"/>
            </a:pPr>
            <a:r>
              <a:rPr lang="en-US" sz="1800" dirty="0"/>
              <a:t>Wilson, R. F., Xu, L., Betz, C. J., Sheats, K. J., Blair, J. M., Yue, X., ... &amp; Fowler, K. A. (2023). Firearm homicides of US children precipitated by intimate partner violence: 2003–2020. </a:t>
            </a:r>
            <a:r>
              <a:rPr lang="en-US" sz="1800" i="1" dirty="0"/>
              <a:t>Pediatrics</a:t>
            </a:r>
            <a:r>
              <a:rPr lang="en-US" sz="1800" dirty="0"/>
              <a:t>, 152(6), e2023063004.</a:t>
            </a:r>
          </a:p>
          <a:p>
            <a:pPr marL="342900" indent="-342900">
              <a:buFont typeface="+mj-lt"/>
              <a:buAutoNum type="arabicPeriod"/>
            </a:pPr>
            <a:r>
              <a:rPr lang="en-US" sz="1800" dirty="0"/>
              <a:t>Schmidt, C. J., Rupp, L., Pizarro, J. M., Lee, D. B., </a:t>
            </a:r>
            <a:r>
              <a:rPr lang="en-US" sz="1800" dirty="0" err="1"/>
              <a:t>Branas</a:t>
            </a:r>
            <a:r>
              <a:rPr lang="en-US" sz="1800" dirty="0"/>
              <a:t>, C. C., &amp; Zimmerman, M. A. (2019). Risk and protective factors related to youth firearm violence: a scoping review and directions for future research. Journal of behavioral medicine, 42, 706-723.</a:t>
            </a:r>
          </a:p>
          <a:p>
            <a:pPr marL="342900" indent="-342900">
              <a:buFont typeface="+mj-lt"/>
              <a:buAutoNum type="arabicPeriod"/>
            </a:pPr>
            <a:r>
              <a:rPr lang="en-US" sz="1800" dirty="0"/>
              <a:t>Lee, Lois K., Eric W. </a:t>
            </a:r>
            <a:r>
              <a:rPr lang="en-US" sz="1800" dirty="0" err="1"/>
              <a:t>Fleegler</a:t>
            </a:r>
            <a:r>
              <a:rPr lang="en-US" sz="1800" dirty="0"/>
              <a:t>, Monika K. Goyal, Kiesha Fraser Doh, Danielle Laraque-Arena, Benjamin D. Hoffman, and COUNCIL ON INJURY, VIOLENCE, AND POISON PREVENTION. "Firearm-related injuries and deaths in children and youth: injury prevention and harm reduction." Pediatrics 150, no. 6 (2022): e2022060070.</a:t>
            </a:r>
          </a:p>
          <a:p>
            <a:pPr marL="342900" indent="-342900">
              <a:buFont typeface="+mj-lt"/>
              <a:buAutoNum type="arabicPeriod"/>
            </a:pPr>
            <a:r>
              <a:rPr lang="en-US" sz="1800" dirty="0"/>
              <a:t>Grossman, D. C., Mueller, B. A., Riedy, C., Dowd, M. D., </a:t>
            </a:r>
            <a:r>
              <a:rPr lang="en-US" sz="1800" dirty="0" err="1"/>
              <a:t>Villaveces</a:t>
            </a:r>
            <a:r>
              <a:rPr lang="en-US" sz="1800" dirty="0"/>
              <a:t>, A., </a:t>
            </a:r>
            <a:r>
              <a:rPr lang="en-US" sz="1800" dirty="0" err="1"/>
              <a:t>Prodzinski</a:t>
            </a:r>
            <a:r>
              <a:rPr lang="en-US" sz="1800" dirty="0"/>
              <a:t>, J., ... &amp; </a:t>
            </a:r>
            <a:r>
              <a:rPr lang="en-US" sz="1800" dirty="0" err="1"/>
              <a:t>Harruff</a:t>
            </a:r>
            <a:r>
              <a:rPr lang="en-US" sz="1800" dirty="0"/>
              <a:t>, R. (2005). Gun storage practices and risk of youth suicide and unintentional firearm injuries. Jama, 293(6), 707-714.</a:t>
            </a:r>
          </a:p>
          <a:p>
            <a:pPr marL="342900" indent="-342900">
              <a:buFont typeface="+mj-lt"/>
              <a:buAutoNum type="arabicPeriod"/>
            </a:pPr>
            <a:r>
              <a:rPr lang="en-US" sz="1800" dirty="0" err="1"/>
              <a:t>Monuteaux</a:t>
            </a:r>
            <a:r>
              <a:rPr lang="en-US" sz="1800" dirty="0"/>
              <a:t>, M. C., Azrael, D., &amp; Miller, M. (2019). Association of increased safe household firearm storage with firearm suicide and unintentional death among US youths. JAMA pediatrics, 173(7), 657-662.</a:t>
            </a:r>
          </a:p>
          <a:p>
            <a:pPr marL="342900" indent="-342900">
              <a:buFont typeface="+mj-lt"/>
              <a:buAutoNum type="arabicPeriod"/>
            </a:pPr>
            <a:r>
              <a:rPr lang="en-US" sz="1800" dirty="0"/>
              <a:t>RAND Gun Policy in America. The Effects of Child-Access Prevention Laws. </a:t>
            </a:r>
            <a:r>
              <a:rPr lang="en-US" sz="1800" dirty="0">
                <a:hlinkClick r:id="rId4"/>
              </a:rPr>
              <a:t>https://www.rand.org/research/gun-policy/analysis/child-access-prevention.html</a:t>
            </a:r>
            <a:endParaRPr lang="en-US" sz="1800" dirty="0"/>
          </a:p>
          <a:p>
            <a:pPr marL="342900" indent="-342900">
              <a:buFont typeface="+mj-lt"/>
              <a:buAutoNum type="arabicPeriod"/>
            </a:pPr>
            <a:r>
              <a:rPr lang="en-US" sz="1800" dirty="0"/>
              <a:t>Azad, H. A., </a:t>
            </a:r>
            <a:r>
              <a:rPr lang="en-US" sz="1800" dirty="0" err="1"/>
              <a:t>Monuteaux</a:t>
            </a:r>
            <a:r>
              <a:rPr lang="en-US" sz="1800" dirty="0"/>
              <a:t>, M. C., Rees, C. A., Siegel, M., Mannix, R., Lee, L. K., ... &amp; </a:t>
            </a:r>
            <a:r>
              <a:rPr lang="en-US" sz="1800" dirty="0" err="1"/>
              <a:t>Fleegler</a:t>
            </a:r>
            <a:r>
              <a:rPr lang="en-US" sz="1800" dirty="0"/>
              <a:t>, E. W. (2020). Child access prevention firearm laws and firearm fatalities among children aged 0 to 14 years, 1991-2016. JAMA pediatrics, 174(5), 463-469.</a:t>
            </a:r>
          </a:p>
          <a:p>
            <a:pPr marL="342900" indent="-342900">
              <a:buFont typeface="+mj-lt"/>
              <a:buAutoNum type="arabicPeriod"/>
            </a:pPr>
            <a:r>
              <a:rPr lang="en-US" sz="1800" dirty="0"/>
              <a:t>Hastings K, Carter PM, Zimmerman M, &amp; Sokol R (2025). Parental firearm storage and their teens’ perceived firearm access in the United States. JAMA Network Open.</a:t>
            </a:r>
          </a:p>
          <a:p>
            <a:pPr marL="342900" indent="-342900">
              <a:buFont typeface="+mj-lt"/>
              <a:buAutoNum type="arabicPeriod"/>
            </a:pPr>
            <a:r>
              <a:rPr lang="en-US" sz="1800" dirty="0"/>
              <a:t>RAND Gun Policy in America. The Effects of Extreme-Risk Protection Orders. </a:t>
            </a:r>
            <a:r>
              <a:rPr lang="en-US" sz="1800" dirty="0">
                <a:hlinkClick r:id="rId5"/>
              </a:rPr>
              <a:t>https://www.rand.org/research/gun-policy/analysis/extreme-risk-protection-orders.html</a:t>
            </a:r>
            <a:r>
              <a:rPr lang="en-US" sz="1800" dirty="0"/>
              <a:t> </a:t>
            </a:r>
          </a:p>
          <a:p>
            <a:pPr marL="342900" indent="-342900">
              <a:buFont typeface="+mj-lt"/>
              <a:buAutoNum type="arabicPeriod"/>
            </a:pPr>
            <a:r>
              <a:rPr lang="en-US" sz="1800" dirty="0"/>
              <a:t>Zeoli, April M., Shannon </a:t>
            </a:r>
            <a:r>
              <a:rPr lang="en-US" sz="1800" dirty="0" err="1"/>
              <a:t>Frattaroli</a:t>
            </a:r>
            <a:r>
              <a:rPr lang="en-US" sz="1800" dirty="0"/>
              <a:t>, Leslie Barnard, Andrew Bowen, Annette Christy, Michele Easter, Reena Kapoor, Christopher </a:t>
            </a:r>
            <a:r>
              <a:rPr lang="en-US" sz="1800" dirty="0" err="1"/>
              <a:t>Knoepke</a:t>
            </a:r>
            <a:r>
              <a:rPr lang="en-US" sz="1800" dirty="0"/>
              <a:t>, </a:t>
            </a:r>
            <a:r>
              <a:rPr lang="en-US" sz="1800" dirty="0" err="1"/>
              <a:t>Wenjuan</a:t>
            </a:r>
            <a:r>
              <a:rPr lang="en-US" sz="1800" dirty="0"/>
              <a:t> Ma, Amy </a:t>
            </a:r>
            <a:r>
              <a:rPr lang="en-US" sz="1800" dirty="0" err="1"/>
              <a:t>Molocznik</a:t>
            </a:r>
            <a:r>
              <a:rPr lang="en-US" sz="1800" dirty="0"/>
              <a:t>, Michael </a:t>
            </a:r>
            <a:r>
              <a:rPr lang="en-US" sz="1800" dirty="0" err="1"/>
              <a:t>Norko</a:t>
            </a:r>
            <a:r>
              <a:rPr lang="en-US" sz="1800" dirty="0"/>
              <a:t>, Elise </a:t>
            </a:r>
            <a:r>
              <a:rPr lang="en-US" sz="1800" dirty="0" err="1"/>
              <a:t>Omaki</a:t>
            </a:r>
            <a:r>
              <a:rPr lang="en-US" sz="1800" dirty="0"/>
              <a:t>, Jennifer K. </a:t>
            </a:r>
            <a:r>
              <a:rPr lang="en-US" sz="1800" dirty="0" err="1"/>
              <a:t>Paruk</a:t>
            </a:r>
            <a:r>
              <a:rPr lang="en-US" sz="1800" dirty="0"/>
              <a:t>, Veronica A. Pear, Ali Rowhani-Rahbar, Julia P. </a:t>
            </a:r>
            <a:r>
              <a:rPr lang="en-US" sz="1800" dirty="0" err="1"/>
              <a:t>Schleimer</a:t>
            </a:r>
            <a:r>
              <a:rPr lang="en-US" sz="1800" dirty="0"/>
              <a:t>, Jeffrey W. Swanson, and Garen J. Wintemute, “Extreme Risk Protection Orders in Response to Threats of Multiple Victim/Mass Shooting in Six U.S. States: A Descriptive Study,” Preventive Medicine, Vol. 165, Pt. A, December 2022.</a:t>
            </a:r>
          </a:p>
          <a:p>
            <a:pPr marL="342900" indent="-342900">
              <a:buFont typeface="+mj-lt"/>
              <a:buAutoNum type="arabicPeriod"/>
            </a:pPr>
            <a:r>
              <a:rPr lang="en-US" sz="1800" dirty="0"/>
              <a:t>Barrett, J. T., Lee, L. K., </a:t>
            </a:r>
            <a:r>
              <a:rPr lang="en-US" sz="1800" dirty="0" err="1"/>
              <a:t>Monuteaux</a:t>
            </a:r>
            <a:r>
              <a:rPr lang="en-US" sz="1800" dirty="0"/>
              <a:t>, M. C., Farrell, C. A., Hoffmann, J. A., &amp; </a:t>
            </a:r>
            <a:r>
              <a:rPr lang="en-US" sz="1800" dirty="0" err="1"/>
              <a:t>Fleegler</a:t>
            </a:r>
            <a:r>
              <a:rPr lang="en-US" sz="1800" dirty="0"/>
              <a:t>, E. W. (2022). Association of county-level poverty and inequities with firearm-related mortality in US youth. JAMA pediatrics, 176(2), e214822-e214822.</a:t>
            </a:r>
          </a:p>
          <a:p>
            <a:pPr marL="342900" indent="-342900">
              <a:buFont typeface="+mj-lt"/>
              <a:buAutoNum type="arabicPeriod"/>
            </a:pPr>
            <a:r>
              <a:rPr lang="en-US" sz="1800" dirty="0" err="1"/>
              <a:t>Kovski</a:t>
            </a:r>
            <a:r>
              <a:rPr lang="en-US" sz="1800" dirty="0"/>
              <a:t> NL, Hill HD, Mooney SJ, Rivara FP, Rowhani-Rahbar A. Short-Term Effects of Tax Credits on Rates of Child Maltreatment Reports in the United States. Pediatrics. 2022 Jul 1;150(1):e2021054939. </a:t>
            </a:r>
            <a:r>
              <a:rPr lang="en-US" sz="1800" dirty="0" err="1"/>
              <a:t>doi</a:t>
            </a:r>
            <a:r>
              <a:rPr lang="en-US" sz="1800" dirty="0"/>
              <a:t>: 10.1542/peds.2021-054939. PMID: 35662354; PMCID: PMC11456322.</a:t>
            </a:r>
          </a:p>
          <a:p>
            <a:pPr marL="342900" indent="-342900">
              <a:buFont typeface="+mj-lt"/>
              <a:buAutoNum type="arabicPeriod"/>
            </a:pPr>
            <a:r>
              <a:rPr lang="en-US" sz="1800" dirty="0" err="1"/>
              <a:t>Raissian</a:t>
            </a:r>
            <a:r>
              <a:rPr lang="en-US" sz="1800" dirty="0"/>
              <a:t>, K. M., &amp; Bullinger, L. R. (2017). Money matters: Does the minimum wage affect child maltreatment rates?. Children and youth services review, 72, 60-70.</a:t>
            </a:r>
          </a:p>
          <a:p>
            <a:pPr marL="342900" indent="-342900">
              <a:buFont typeface="+mj-lt"/>
              <a:buAutoNum type="arabicPeriod"/>
            </a:pPr>
            <a:r>
              <a:rPr lang="en-US" sz="1800" dirty="0"/>
              <a:t>McGinty EE, Nair R, Assini-</a:t>
            </a:r>
            <a:r>
              <a:rPr lang="en-US" sz="1800" dirty="0" err="1"/>
              <a:t>Meytin</a:t>
            </a:r>
            <a:r>
              <a:rPr lang="en-US" sz="1800" dirty="0"/>
              <a:t> LC, Stuart EA, Letourneau EJ. Impact of Medicaid Expansion on Reported Incidents of Child Neglect and Physical Abuse. Am J Prev Med. 2022 Jan;62(1):e11-e20. </a:t>
            </a:r>
            <a:r>
              <a:rPr lang="en-US" sz="1800" dirty="0" err="1"/>
              <a:t>doi</a:t>
            </a:r>
            <a:r>
              <a:rPr lang="en-US" sz="1800" dirty="0"/>
              <a:t>: 10.1016/j.amepre.2021.06.010. </a:t>
            </a:r>
            <a:r>
              <a:rPr lang="en-US" sz="1800" dirty="0" err="1"/>
              <a:t>Epub</a:t>
            </a:r>
            <a:r>
              <a:rPr lang="en-US" sz="1800" dirty="0"/>
              <a:t> 2021 Sep 21. PMID: 34561125.</a:t>
            </a:r>
          </a:p>
          <a:p>
            <a:pPr marL="342900" indent="-342900">
              <a:buFont typeface="+mj-lt"/>
              <a:buAutoNum type="arabicPeriod"/>
            </a:pPr>
            <a:r>
              <a:rPr lang="en-US" sz="1800" dirty="0"/>
              <a:t>Austin AE, Shanahan ME, Frank M, Naumann RB, McNaughton Reyes HL, </a:t>
            </a:r>
            <a:r>
              <a:rPr lang="en-US" sz="1800" dirty="0" err="1"/>
              <a:t>Corbie</a:t>
            </a:r>
            <a:r>
              <a:rPr lang="en-US" sz="1800" dirty="0"/>
              <a:t> G, Ammerman AS. Association of State Expansion of Supplemental Nutrition Assistance Program Eligibility With Rates of Child Protective Services-Investigated Reports. JAMA </a:t>
            </a:r>
            <a:r>
              <a:rPr lang="en-US" sz="1800" dirty="0" err="1"/>
              <a:t>Pediatr</a:t>
            </a:r>
            <a:r>
              <a:rPr lang="en-US" sz="1800" dirty="0"/>
              <a:t>. 2023 Mar 1;177(3):294-302. </a:t>
            </a:r>
            <a:r>
              <a:rPr lang="en-US" sz="1800" dirty="0" err="1"/>
              <a:t>doi</a:t>
            </a:r>
            <a:r>
              <a:rPr lang="en-US" sz="1800" dirty="0"/>
              <a:t>: 10.1001/jamapediatrics.2022.5348. PMID: 36689239; PMCID: PMC9871943.</a:t>
            </a:r>
          </a:p>
          <a:p>
            <a:pPr marL="342900" indent="-342900">
              <a:buFont typeface="+mj-lt"/>
              <a:buAutoNum type="arabicPeriod"/>
            </a:pPr>
            <a:r>
              <a:rPr lang="en-US" sz="1800" dirty="0"/>
              <a:t>Spencer, R. A., Livingston, M. D., </a:t>
            </a:r>
            <a:r>
              <a:rPr lang="en-US" sz="1800" dirty="0" err="1"/>
              <a:t>Komro</a:t>
            </a:r>
            <a:r>
              <a:rPr lang="en-US" sz="1800" dirty="0"/>
              <a:t>, K. A., </a:t>
            </a:r>
            <a:r>
              <a:rPr lang="en-US" sz="1800" dirty="0" err="1"/>
              <a:t>Sroczynski</a:t>
            </a:r>
            <a:r>
              <a:rPr lang="en-US" sz="1800" dirty="0"/>
              <a:t>, N., </a:t>
            </a:r>
            <a:r>
              <a:rPr lang="en-US" sz="1800" dirty="0" err="1"/>
              <a:t>Rentmeester</a:t>
            </a:r>
            <a:r>
              <a:rPr lang="en-US" sz="1800" dirty="0"/>
              <a:t>, S. T., &amp; Woods-Jaeger, B. (2021). Association between Temporary Assistance for Needy Families (TANF) and child maltreatment among a cohort of fragile families. Child Abuse &amp; Neglect, 120, 105186.</a:t>
            </a:r>
          </a:p>
          <a:p>
            <a:pPr marL="0" indent="0">
              <a:buNone/>
            </a:pPr>
            <a:endParaRPr lang="en-US" sz="1800" dirty="0"/>
          </a:p>
        </p:txBody>
      </p:sp>
      <p:sp>
        <p:nvSpPr>
          <p:cNvPr id="4" name="Slide Number Placeholder 3">
            <a:extLst>
              <a:ext uri="{FF2B5EF4-FFF2-40B4-BE49-F238E27FC236}">
                <a16:creationId xmlns:a16="http://schemas.microsoft.com/office/drawing/2014/main" id="{C80C0EAD-2475-3E01-A2DC-475C991FDBC8}"/>
              </a:ext>
            </a:extLst>
          </p:cNvPr>
          <p:cNvSpPr>
            <a:spLocks noGrp="1"/>
          </p:cNvSpPr>
          <p:nvPr>
            <p:ph type="sldNum" sz="quarter" idx="12"/>
          </p:nvPr>
        </p:nvSpPr>
        <p:spPr/>
        <p:txBody>
          <a:bodyPr/>
          <a:lstStyle/>
          <a:p>
            <a:fld id="{445C5F5D-E483-4023-AD6E-A5D0EB681C58}" type="slidenum">
              <a:rPr lang="en-US" smtClean="0"/>
              <a:t>24</a:t>
            </a:fld>
            <a:endParaRPr lang="en-US"/>
          </a:p>
        </p:txBody>
      </p:sp>
    </p:spTree>
    <p:extLst>
      <p:ext uri="{BB962C8B-B14F-4D97-AF65-F5344CB8AC3E}">
        <p14:creationId xmlns:p14="http://schemas.microsoft.com/office/powerpoint/2010/main" val="837991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E2FC-0DDB-CEAE-4AE3-82798128A325}"/>
              </a:ext>
            </a:extLst>
          </p:cNvPr>
          <p:cNvSpPr>
            <a:spLocks noGrp="1"/>
          </p:cNvSpPr>
          <p:nvPr>
            <p:ph type="title"/>
          </p:nvPr>
        </p:nvSpPr>
        <p:spPr/>
        <p:txBody>
          <a:bodyPr/>
          <a:lstStyle/>
          <a:p>
            <a:r>
              <a:rPr lang="en-US" b="1" dirty="0"/>
              <a:t>Thank you!</a:t>
            </a:r>
          </a:p>
        </p:txBody>
      </p:sp>
      <p:sp>
        <p:nvSpPr>
          <p:cNvPr id="3" name="Content Placeholder 2">
            <a:extLst>
              <a:ext uri="{FF2B5EF4-FFF2-40B4-BE49-F238E27FC236}">
                <a16:creationId xmlns:a16="http://schemas.microsoft.com/office/drawing/2014/main" id="{63E634B8-9457-4D49-245A-480EC237282D}"/>
              </a:ext>
            </a:extLst>
          </p:cNvPr>
          <p:cNvSpPr>
            <a:spLocks noGrp="1"/>
          </p:cNvSpPr>
          <p:nvPr>
            <p:ph idx="1"/>
          </p:nvPr>
        </p:nvSpPr>
        <p:spPr/>
        <p:txBody>
          <a:bodyPr/>
          <a:lstStyle/>
          <a:p>
            <a:pPr marL="0" indent="0">
              <a:buNone/>
            </a:pPr>
            <a:r>
              <a:rPr lang="en-US" b="1" dirty="0"/>
              <a:t>Additional resources</a:t>
            </a:r>
          </a:p>
          <a:p>
            <a:pPr marL="0" indent="0">
              <a:buNone/>
            </a:pPr>
            <a:r>
              <a:rPr lang="en-US" dirty="0">
                <a:hlinkClick r:id="rId3"/>
              </a:rPr>
              <a:t>RAND Gun Policy in America</a:t>
            </a:r>
            <a:endParaRPr lang="en-US" dirty="0"/>
          </a:p>
          <a:p>
            <a:pPr marL="0" indent="0">
              <a:buNone/>
            </a:pPr>
            <a:r>
              <a:rPr lang="en-US" dirty="0"/>
              <a:t>Institute for Firearm Injury Prevention</a:t>
            </a:r>
          </a:p>
        </p:txBody>
      </p:sp>
      <p:sp>
        <p:nvSpPr>
          <p:cNvPr id="4" name="Text Placeholder 3">
            <a:extLst>
              <a:ext uri="{FF2B5EF4-FFF2-40B4-BE49-F238E27FC236}">
                <a16:creationId xmlns:a16="http://schemas.microsoft.com/office/drawing/2014/main" id="{E1D64565-B694-EA01-ECB3-4176782CAC99}"/>
              </a:ext>
            </a:extLst>
          </p:cNvPr>
          <p:cNvSpPr>
            <a:spLocks noGrp="1"/>
          </p:cNvSpPr>
          <p:nvPr>
            <p:ph type="body" sz="half" idx="2"/>
          </p:nvPr>
        </p:nvSpPr>
        <p:spPr/>
        <p:txBody>
          <a:bodyPr/>
          <a:lstStyle/>
          <a:p>
            <a:r>
              <a:rPr lang="en-US" dirty="0"/>
              <a:t>Rebeccah Sokol, MSPH, PhD</a:t>
            </a:r>
          </a:p>
          <a:p>
            <a:r>
              <a:rPr lang="en-US" dirty="0"/>
              <a:t>University of Michigan, School of Social Work</a:t>
            </a:r>
          </a:p>
          <a:p>
            <a:r>
              <a:rPr lang="en-US" dirty="0"/>
              <a:t>University of Michigan, Institute for Firearm Injury Prevention</a:t>
            </a:r>
          </a:p>
          <a:p>
            <a:r>
              <a:rPr lang="en-US" dirty="0"/>
              <a:t>rlsokol@umich.edu</a:t>
            </a:r>
          </a:p>
        </p:txBody>
      </p:sp>
      <p:sp>
        <p:nvSpPr>
          <p:cNvPr id="5" name="Slide Number Placeholder 4">
            <a:extLst>
              <a:ext uri="{FF2B5EF4-FFF2-40B4-BE49-F238E27FC236}">
                <a16:creationId xmlns:a16="http://schemas.microsoft.com/office/drawing/2014/main" id="{0741C7FA-4C66-18D2-4EF1-EA8CF6786E8B}"/>
              </a:ext>
            </a:extLst>
          </p:cNvPr>
          <p:cNvSpPr>
            <a:spLocks noGrp="1"/>
          </p:cNvSpPr>
          <p:nvPr>
            <p:ph type="sldNum" sz="quarter" idx="12"/>
          </p:nvPr>
        </p:nvSpPr>
        <p:spPr/>
        <p:txBody>
          <a:bodyPr/>
          <a:lstStyle/>
          <a:p>
            <a:fld id="{445C5F5D-E483-4023-AD6E-A5D0EB681C58}" type="slidenum">
              <a:rPr lang="en-US" smtClean="0"/>
              <a:t>25</a:t>
            </a:fld>
            <a:endParaRPr lang="en-US"/>
          </a:p>
        </p:txBody>
      </p:sp>
      <p:pic>
        <p:nvPicPr>
          <p:cNvPr id="7" name="Picture 6" descr="A qr code with a letter m&#10;&#10;AI-generated content may be incorrect.">
            <a:extLst>
              <a:ext uri="{FF2B5EF4-FFF2-40B4-BE49-F238E27FC236}">
                <a16:creationId xmlns:a16="http://schemas.microsoft.com/office/drawing/2014/main" id="{6563756B-7A8D-0682-4867-600F306D5C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1812" y="2660650"/>
            <a:ext cx="3200400" cy="3200400"/>
          </a:xfrm>
          <a:prstGeom prst="rect">
            <a:avLst/>
          </a:prstGeom>
        </p:spPr>
      </p:pic>
    </p:spTree>
    <p:extLst>
      <p:ext uri="{BB962C8B-B14F-4D97-AF65-F5344CB8AC3E}">
        <p14:creationId xmlns:p14="http://schemas.microsoft.com/office/powerpoint/2010/main" val="853771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7363F-9ECC-D954-8714-4D2A0FD5E6A1}"/>
            </a:ext>
          </a:extLst>
        </p:cNvPr>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9DF15BE2-3A14-AB84-2B51-AED1EB5A2644}"/>
              </a:ext>
            </a:extLst>
          </p:cNvPr>
          <p:cNvSpPr/>
          <p:nvPr/>
        </p:nvSpPr>
        <p:spPr>
          <a:xfrm>
            <a:off x="112294" y="586456"/>
            <a:ext cx="11951369" cy="8829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594BC2-96C6-7AE7-5A5E-FBE2487D9392}"/>
              </a:ext>
            </a:extLst>
          </p:cNvPr>
          <p:cNvSpPr>
            <a:spLocks noGrp="1"/>
          </p:cNvSpPr>
          <p:nvPr>
            <p:ph type="title"/>
          </p:nvPr>
        </p:nvSpPr>
        <p:spPr/>
        <p:txBody>
          <a:bodyPr/>
          <a:lstStyle/>
          <a:p>
            <a:r>
              <a:rPr lang="en-US" dirty="0">
                <a:solidFill>
                  <a:schemeClr val="bg1"/>
                </a:solidFill>
              </a:rPr>
              <a:t>Overview</a:t>
            </a:r>
          </a:p>
        </p:txBody>
      </p:sp>
      <p:sp>
        <p:nvSpPr>
          <p:cNvPr id="29" name="TextBox 28">
            <a:extLst>
              <a:ext uri="{FF2B5EF4-FFF2-40B4-BE49-F238E27FC236}">
                <a16:creationId xmlns:a16="http://schemas.microsoft.com/office/drawing/2014/main" id="{71898A7F-F6E1-D0B9-31B6-7B6FD76CB31B}"/>
              </a:ext>
            </a:extLst>
          </p:cNvPr>
          <p:cNvSpPr txBox="1"/>
          <p:nvPr/>
        </p:nvSpPr>
        <p:spPr>
          <a:xfrm>
            <a:off x="875533" y="2261788"/>
            <a:ext cx="2686051" cy="646331"/>
          </a:xfrm>
          <a:prstGeom prst="rect">
            <a:avLst/>
          </a:prstGeom>
          <a:noFill/>
          <a:ln>
            <a:noFill/>
          </a:ln>
        </p:spPr>
        <p:txBody>
          <a:bodyPr wrap="square" rtlCol="0">
            <a:spAutoFit/>
          </a:bodyPr>
          <a:lstStyle/>
          <a:p>
            <a:pPr algn="ctr"/>
            <a:r>
              <a:rPr lang="en-US" dirty="0"/>
              <a:t>Topic 1: Firearms and the child welfare system</a:t>
            </a:r>
          </a:p>
        </p:txBody>
      </p:sp>
      <p:sp>
        <p:nvSpPr>
          <p:cNvPr id="31" name="TextBox 30">
            <a:extLst>
              <a:ext uri="{FF2B5EF4-FFF2-40B4-BE49-F238E27FC236}">
                <a16:creationId xmlns:a16="http://schemas.microsoft.com/office/drawing/2014/main" id="{9CFC3D79-7FD0-6B76-2139-E375AA1DD141}"/>
              </a:ext>
            </a:extLst>
          </p:cNvPr>
          <p:cNvSpPr txBox="1"/>
          <p:nvPr/>
        </p:nvSpPr>
        <p:spPr>
          <a:xfrm>
            <a:off x="4460218" y="2123289"/>
            <a:ext cx="3271563" cy="923330"/>
          </a:xfrm>
          <a:prstGeom prst="rect">
            <a:avLst/>
          </a:prstGeom>
          <a:noFill/>
          <a:ln>
            <a:noFill/>
          </a:ln>
        </p:spPr>
        <p:txBody>
          <a:bodyPr wrap="square" rtlCol="0">
            <a:spAutoFit/>
          </a:bodyPr>
          <a:lstStyle/>
          <a:p>
            <a:pPr algn="ctr"/>
            <a:r>
              <a:rPr lang="en-US" sz="1800" dirty="0">
                <a:effectLst/>
                <a:ea typeface="Aptos" panose="020B0004020202020204" pitchFamily="34" charset="0"/>
              </a:rPr>
              <a:t>Topic 2: Understanding firearm involved deaths </a:t>
            </a:r>
            <a:r>
              <a:rPr lang="en-US" dirty="0"/>
              <a:t>among children and youth</a:t>
            </a:r>
          </a:p>
        </p:txBody>
      </p:sp>
      <p:sp>
        <p:nvSpPr>
          <p:cNvPr id="33" name="TextBox 32">
            <a:extLst>
              <a:ext uri="{FF2B5EF4-FFF2-40B4-BE49-F238E27FC236}">
                <a16:creationId xmlns:a16="http://schemas.microsoft.com/office/drawing/2014/main" id="{5F45BF61-A74B-0CB9-42EB-15D828B47A64}"/>
              </a:ext>
            </a:extLst>
          </p:cNvPr>
          <p:cNvSpPr txBox="1"/>
          <p:nvPr/>
        </p:nvSpPr>
        <p:spPr>
          <a:xfrm>
            <a:off x="8539180" y="2099307"/>
            <a:ext cx="2868524" cy="971292"/>
          </a:xfrm>
          <a:prstGeom prst="rect">
            <a:avLst/>
          </a:prstGeom>
          <a:noFill/>
          <a:ln>
            <a:noFill/>
          </a:ln>
        </p:spPr>
        <p:txBody>
          <a:bodyPr wrap="square" rtlCol="0">
            <a:spAutoFit/>
          </a:bodyPr>
          <a:lstStyle/>
          <a:p>
            <a:pPr marR="0" lvl="0" algn="ctr">
              <a:lnSpc>
                <a:spcPct val="107000"/>
              </a:lnSpc>
              <a:spcAft>
                <a:spcPts val="800"/>
              </a:spcAft>
            </a:pPr>
            <a:r>
              <a:rPr lang="en-US" sz="1800" kern="100" dirty="0">
                <a:effectLst/>
                <a:ea typeface="Aptos" panose="020B0004020202020204" pitchFamily="34" charset="0"/>
                <a:cs typeface="Times New Roman" panose="02020603050405020304" pitchFamily="18" charset="0"/>
              </a:rPr>
              <a:t>Topic 3: Opportunities to improve safety among children and youth</a:t>
            </a:r>
          </a:p>
        </p:txBody>
      </p:sp>
      <p:sp>
        <p:nvSpPr>
          <p:cNvPr id="35" name="Slide Number Placeholder 34">
            <a:extLst>
              <a:ext uri="{FF2B5EF4-FFF2-40B4-BE49-F238E27FC236}">
                <a16:creationId xmlns:a16="http://schemas.microsoft.com/office/drawing/2014/main" id="{798092DD-9588-4CEA-A321-4F5BBA172560}"/>
              </a:ext>
            </a:extLst>
          </p:cNvPr>
          <p:cNvSpPr>
            <a:spLocks noGrp="1"/>
          </p:cNvSpPr>
          <p:nvPr>
            <p:ph type="sldNum" sz="quarter" idx="12"/>
          </p:nvPr>
        </p:nvSpPr>
        <p:spPr/>
        <p:txBody>
          <a:bodyPr/>
          <a:lstStyle/>
          <a:p>
            <a:fld id="{445C5F5D-E483-4023-AD6E-A5D0EB681C58}" type="slidenum">
              <a:rPr lang="en-US" smtClean="0"/>
              <a:t>3</a:t>
            </a:fld>
            <a:endParaRPr lang="en-US"/>
          </a:p>
        </p:txBody>
      </p:sp>
      <p:grpSp>
        <p:nvGrpSpPr>
          <p:cNvPr id="5" name="Group 4">
            <a:extLst>
              <a:ext uri="{FF2B5EF4-FFF2-40B4-BE49-F238E27FC236}">
                <a16:creationId xmlns:a16="http://schemas.microsoft.com/office/drawing/2014/main" id="{837627FE-700A-0DA3-E8D6-A0C247C9A25A}"/>
              </a:ext>
            </a:extLst>
          </p:cNvPr>
          <p:cNvGrpSpPr/>
          <p:nvPr/>
        </p:nvGrpSpPr>
        <p:grpSpPr>
          <a:xfrm>
            <a:off x="5039867" y="3230958"/>
            <a:ext cx="2112264" cy="1828800"/>
            <a:chOff x="4966334" y="3050233"/>
            <a:chExt cx="1371600" cy="1371600"/>
          </a:xfrm>
          <a:solidFill>
            <a:srgbClr val="009076"/>
          </a:solidFill>
        </p:grpSpPr>
        <p:sp>
          <p:nvSpPr>
            <p:cNvPr id="3" name="Oval 2">
              <a:extLst>
                <a:ext uri="{FF2B5EF4-FFF2-40B4-BE49-F238E27FC236}">
                  <a16:creationId xmlns:a16="http://schemas.microsoft.com/office/drawing/2014/main" id="{DF14FA42-4366-9B55-5F28-41499B95BEB5}"/>
                </a:ext>
              </a:extLst>
            </p:cNvPr>
            <p:cNvSpPr/>
            <p:nvPr/>
          </p:nvSpPr>
          <p:spPr>
            <a:xfrm>
              <a:off x="4966334" y="3050233"/>
              <a:ext cx="1371600" cy="1371600"/>
            </a:xfrm>
            <a:prstGeom prst="hexagon">
              <a:avLst/>
            </a:prstGeom>
            <a:grp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91E7BE85-2718-F3EF-3B3B-93701A93E4FD}"/>
                </a:ext>
              </a:extLst>
            </p:cNvPr>
            <p:cNvSpPr/>
            <p:nvPr/>
          </p:nvSpPr>
          <p:spPr>
            <a:xfrm>
              <a:off x="5652134" y="3171812"/>
              <a:ext cx="409699" cy="411480"/>
            </a:xfrm>
            <a:prstGeom prst="hexagon">
              <a:avLst/>
            </a:prstGeom>
            <a:solidFill>
              <a:srgbClr val="00DCA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Arrow: Chevron 8">
            <a:extLst>
              <a:ext uri="{FF2B5EF4-FFF2-40B4-BE49-F238E27FC236}">
                <a16:creationId xmlns:a16="http://schemas.microsoft.com/office/drawing/2014/main" id="{6D62A8E3-6A70-5DBE-5E7C-C9AE1B04648A}"/>
              </a:ext>
            </a:extLst>
          </p:cNvPr>
          <p:cNvSpPr/>
          <p:nvPr/>
        </p:nvSpPr>
        <p:spPr>
          <a:xfrm>
            <a:off x="3513393" y="3568488"/>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82352655-ABD5-61F5-DA1A-6ADEF3D1D742}"/>
              </a:ext>
            </a:extLst>
          </p:cNvPr>
          <p:cNvSpPr/>
          <p:nvPr/>
        </p:nvSpPr>
        <p:spPr>
          <a:xfrm>
            <a:off x="7828032" y="3568488"/>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Rounded Corners 3">
            <a:extLst>
              <a:ext uri="{FF2B5EF4-FFF2-40B4-BE49-F238E27FC236}">
                <a16:creationId xmlns:a16="http://schemas.microsoft.com/office/drawing/2014/main" id="{F859A336-3BD7-8AAB-BB78-997998B0AEC7}"/>
              </a:ext>
            </a:extLst>
          </p:cNvPr>
          <p:cNvSpPr/>
          <p:nvPr/>
        </p:nvSpPr>
        <p:spPr>
          <a:xfrm>
            <a:off x="1903090" y="3868066"/>
            <a:ext cx="630936" cy="54864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3">
            <a:extLst>
              <a:ext uri="{FF2B5EF4-FFF2-40B4-BE49-F238E27FC236}">
                <a16:creationId xmlns:a16="http://schemas.microsoft.com/office/drawing/2014/main" id="{44F6229A-A126-F54A-F439-60B4B9B6944B}"/>
              </a:ext>
            </a:extLst>
          </p:cNvPr>
          <p:cNvSpPr/>
          <p:nvPr/>
        </p:nvSpPr>
        <p:spPr>
          <a:xfrm>
            <a:off x="9657974" y="3842477"/>
            <a:ext cx="630936" cy="548640"/>
          </a:xfrm>
          <a:prstGeom prst="hexagon">
            <a:avLst/>
          </a:prstGeom>
          <a:solidFill>
            <a:srgbClr val="00907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3">
            <a:extLst>
              <a:ext uri="{FF2B5EF4-FFF2-40B4-BE49-F238E27FC236}">
                <a16:creationId xmlns:a16="http://schemas.microsoft.com/office/drawing/2014/main" id="{096D93BF-6901-659F-E656-135E4165BF70}"/>
              </a:ext>
            </a:extLst>
          </p:cNvPr>
          <p:cNvSpPr/>
          <p:nvPr/>
        </p:nvSpPr>
        <p:spPr>
          <a:xfrm>
            <a:off x="9992492" y="3909764"/>
            <a:ext cx="155448" cy="13716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85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3" grpId="0"/>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88D2FB7-3ABC-AD7C-C66E-680B90D49B77}"/>
              </a:ext>
            </a:extLst>
          </p:cNvPr>
          <p:cNvSpPr/>
          <p:nvPr/>
        </p:nvSpPr>
        <p:spPr>
          <a:xfrm>
            <a:off x="128336" y="586456"/>
            <a:ext cx="11935327" cy="8829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C8E63D-58CC-C671-CAB3-AFC09BC2EB07}"/>
              </a:ext>
            </a:extLst>
          </p:cNvPr>
          <p:cNvSpPr>
            <a:spLocks noGrp="1"/>
          </p:cNvSpPr>
          <p:nvPr>
            <p:ph type="title"/>
          </p:nvPr>
        </p:nvSpPr>
        <p:spPr/>
        <p:txBody>
          <a:bodyPr/>
          <a:lstStyle/>
          <a:p>
            <a:r>
              <a:rPr lang="en-US" dirty="0">
                <a:solidFill>
                  <a:schemeClr val="bg1"/>
                </a:solidFill>
              </a:rPr>
              <a:t>Professional background</a:t>
            </a:r>
          </a:p>
        </p:txBody>
      </p:sp>
      <p:sp>
        <p:nvSpPr>
          <p:cNvPr id="3" name="Content Placeholder 2">
            <a:extLst>
              <a:ext uri="{FF2B5EF4-FFF2-40B4-BE49-F238E27FC236}">
                <a16:creationId xmlns:a16="http://schemas.microsoft.com/office/drawing/2014/main" id="{CC92E37C-3203-0E4E-BB0A-5288F007F0DA}"/>
              </a:ext>
            </a:extLst>
          </p:cNvPr>
          <p:cNvSpPr>
            <a:spLocks noGrp="1"/>
          </p:cNvSpPr>
          <p:nvPr>
            <p:ph idx="1"/>
          </p:nvPr>
        </p:nvSpPr>
        <p:spPr/>
        <p:txBody>
          <a:bodyPr/>
          <a:lstStyle/>
          <a:p>
            <a:pPr marL="0" indent="0">
              <a:buNone/>
            </a:pPr>
            <a:r>
              <a:rPr lang="en-US" dirty="0"/>
              <a:t>Assistant Professor at the University of Michigan School of Social Work</a:t>
            </a:r>
          </a:p>
          <a:p>
            <a:pPr marL="0" indent="0">
              <a:buNone/>
            </a:pPr>
            <a:r>
              <a:rPr lang="en-US" dirty="0"/>
              <a:t>Co-Director of Training and Education at the University of Michigan Institute for Firearm Injury Prevention</a:t>
            </a:r>
          </a:p>
          <a:p>
            <a:pPr marL="0" indent="0">
              <a:buNone/>
            </a:pPr>
            <a:r>
              <a:rPr lang="en-US" dirty="0"/>
              <a:t>Affiliate with the Child and Adolescent Data Lab</a:t>
            </a:r>
          </a:p>
        </p:txBody>
      </p:sp>
      <p:pic>
        <p:nvPicPr>
          <p:cNvPr id="6" name="Picture 5">
            <a:extLst>
              <a:ext uri="{FF2B5EF4-FFF2-40B4-BE49-F238E27FC236}">
                <a16:creationId xmlns:a16="http://schemas.microsoft.com/office/drawing/2014/main" id="{9A7BD83F-CCC2-DAEB-AA5C-5717C4B84A21}"/>
              </a:ext>
            </a:extLst>
          </p:cNvPr>
          <p:cNvPicPr>
            <a:picLocks noChangeAspect="1"/>
          </p:cNvPicPr>
          <p:nvPr/>
        </p:nvPicPr>
        <p:blipFill>
          <a:blip r:embed="rId3"/>
          <a:stretch>
            <a:fillRect/>
          </a:stretch>
        </p:blipFill>
        <p:spPr>
          <a:xfrm>
            <a:off x="9075175" y="4739148"/>
            <a:ext cx="1900911" cy="1638585"/>
          </a:xfrm>
          <a:prstGeom prst="rect">
            <a:avLst/>
          </a:prstGeom>
        </p:spPr>
      </p:pic>
      <p:pic>
        <p:nvPicPr>
          <p:cNvPr id="1026" name="Picture 2" descr="Gender and Firearm Injury Prevention Research | The Institute for Research  on Women and Gender">
            <a:extLst>
              <a:ext uri="{FF2B5EF4-FFF2-40B4-BE49-F238E27FC236}">
                <a16:creationId xmlns:a16="http://schemas.microsoft.com/office/drawing/2014/main" id="{86543DCD-C62E-4869-A818-5F47C1B968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5805" y="4739148"/>
            <a:ext cx="2533895" cy="1638585"/>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2C2DAE06-AB18-863D-674C-4D6A3BE2143F}"/>
              </a:ext>
            </a:extLst>
          </p:cNvPr>
          <p:cNvSpPr>
            <a:spLocks noGrp="1"/>
          </p:cNvSpPr>
          <p:nvPr>
            <p:ph type="sldNum" sz="quarter" idx="12"/>
          </p:nvPr>
        </p:nvSpPr>
        <p:spPr/>
        <p:txBody>
          <a:bodyPr/>
          <a:lstStyle/>
          <a:p>
            <a:fld id="{445C5F5D-E483-4023-AD6E-A5D0EB681C58}" type="slidenum">
              <a:rPr lang="en-US" smtClean="0"/>
              <a:t>4</a:t>
            </a:fld>
            <a:endParaRPr lang="en-US"/>
          </a:p>
        </p:txBody>
      </p:sp>
      <p:pic>
        <p:nvPicPr>
          <p:cNvPr id="4" name="Picture 3">
            <a:extLst>
              <a:ext uri="{FF2B5EF4-FFF2-40B4-BE49-F238E27FC236}">
                <a16:creationId xmlns:a16="http://schemas.microsoft.com/office/drawing/2014/main" id="{332BE506-F0D7-DA82-3D99-994BCB2522AA}"/>
              </a:ext>
            </a:extLst>
          </p:cNvPr>
          <p:cNvPicPr>
            <a:picLocks noChangeAspect="1"/>
          </p:cNvPicPr>
          <p:nvPr/>
        </p:nvPicPr>
        <p:blipFill>
          <a:blip r:embed="rId5"/>
          <a:srcRect l="26827" t="38592" r="25035" b="37470"/>
          <a:stretch/>
        </p:blipFill>
        <p:spPr>
          <a:xfrm>
            <a:off x="4706690" y="4863785"/>
            <a:ext cx="2778619" cy="1389309"/>
          </a:xfrm>
          <a:prstGeom prst="rect">
            <a:avLst/>
          </a:prstGeom>
        </p:spPr>
      </p:pic>
    </p:spTree>
    <p:extLst>
      <p:ext uri="{BB962C8B-B14F-4D97-AF65-F5344CB8AC3E}">
        <p14:creationId xmlns:p14="http://schemas.microsoft.com/office/powerpoint/2010/main" val="96480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4B3042F-037F-788D-614F-23453B275325}"/>
              </a:ext>
            </a:extLst>
          </p:cNvPr>
          <p:cNvSpPr/>
          <p:nvPr/>
        </p:nvSpPr>
        <p:spPr>
          <a:xfrm>
            <a:off x="144378" y="2501985"/>
            <a:ext cx="11887201" cy="2387600"/>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FDE222-F023-0856-F752-BEAD33068301}"/>
              </a:ext>
            </a:extLst>
          </p:cNvPr>
          <p:cNvSpPr>
            <a:spLocks noGrp="1"/>
          </p:cNvSpPr>
          <p:nvPr>
            <p:ph type="title"/>
          </p:nvPr>
        </p:nvSpPr>
        <p:spPr/>
        <p:txBody>
          <a:bodyPr/>
          <a:lstStyle/>
          <a:p>
            <a:r>
              <a:rPr lang="en-US" dirty="0">
                <a:solidFill>
                  <a:schemeClr val="bg1"/>
                </a:solidFill>
              </a:rPr>
              <a:t>Firearms and the child welfare system</a:t>
            </a:r>
          </a:p>
        </p:txBody>
      </p:sp>
      <p:sp>
        <p:nvSpPr>
          <p:cNvPr id="4" name="Slide Number Placeholder 3">
            <a:extLst>
              <a:ext uri="{FF2B5EF4-FFF2-40B4-BE49-F238E27FC236}">
                <a16:creationId xmlns:a16="http://schemas.microsoft.com/office/drawing/2014/main" id="{C843D8C7-FE31-47E5-5B27-0D63A7AEC460}"/>
              </a:ext>
            </a:extLst>
          </p:cNvPr>
          <p:cNvSpPr>
            <a:spLocks noGrp="1"/>
          </p:cNvSpPr>
          <p:nvPr>
            <p:ph type="sldNum" sz="quarter" idx="12"/>
          </p:nvPr>
        </p:nvSpPr>
        <p:spPr/>
        <p:txBody>
          <a:bodyPr/>
          <a:lstStyle/>
          <a:p>
            <a:fld id="{445C5F5D-E483-4023-AD6E-A5D0EB681C58}" type="slidenum">
              <a:rPr lang="en-US" smtClean="0"/>
              <a:t>5</a:t>
            </a:fld>
            <a:endParaRPr lang="en-US" dirty="0"/>
          </a:p>
        </p:txBody>
      </p:sp>
      <p:grpSp>
        <p:nvGrpSpPr>
          <p:cNvPr id="9" name="Group 8">
            <a:extLst>
              <a:ext uri="{FF2B5EF4-FFF2-40B4-BE49-F238E27FC236}">
                <a16:creationId xmlns:a16="http://schemas.microsoft.com/office/drawing/2014/main" id="{ED4F20E2-921B-3DF3-0849-16ED6FEB6AB5}"/>
              </a:ext>
            </a:extLst>
          </p:cNvPr>
          <p:cNvGrpSpPr/>
          <p:nvPr/>
        </p:nvGrpSpPr>
        <p:grpSpPr>
          <a:xfrm>
            <a:off x="5039868" y="323182"/>
            <a:ext cx="2112264" cy="1828800"/>
            <a:chOff x="4966334" y="3050233"/>
            <a:chExt cx="1371600" cy="1371600"/>
          </a:xfrm>
          <a:solidFill>
            <a:srgbClr val="009076"/>
          </a:solidFill>
        </p:grpSpPr>
        <p:sp>
          <p:nvSpPr>
            <p:cNvPr id="10" name="Oval 2">
              <a:extLst>
                <a:ext uri="{FF2B5EF4-FFF2-40B4-BE49-F238E27FC236}">
                  <a16:creationId xmlns:a16="http://schemas.microsoft.com/office/drawing/2014/main" id="{5E1C29BB-C49F-8458-0A64-8B7D36BD666F}"/>
                </a:ext>
              </a:extLst>
            </p:cNvPr>
            <p:cNvSpPr/>
            <p:nvPr/>
          </p:nvSpPr>
          <p:spPr>
            <a:xfrm>
              <a:off x="4966334" y="3050233"/>
              <a:ext cx="1371600" cy="1371600"/>
            </a:xfrm>
            <a:prstGeom prst="hexagon">
              <a:avLst/>
            </a:prstGeom>
            <a:grp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3">
              <a:extLst>
                <a:ext uri="{FF2B5EF4-FFF2-40B4-BE49-F238E27FC236}">
                  <a16:creationId xmlns:a16="http://schemas.microsoft.com/office/drawing/2014/main" id="{4283AB8C-D255-72F5-755C-F04DA8B93D1B}"/>
                </a:ext>
              </a:extLst>
            </p:cNvPr>
            <p:cNvSpPr/>
            <p:nvPr/>
          </p:nvSpPr>
          <p:spPr>
            <a:xfrm>
              <a:off x="5652134" y="3171812"/>
              <a:ext cx="409699" cy="411480"/>
            </a:xfrm>
            <a:prstGeom prst="hexagon">
              <a:avLst/>
            </a:prstGeom>
            <a:solidFill>
              <a:srgbClr val="00DCA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Arrow: Chevron 11">
            <a:extLst>
              <a:ext uri="{FF2B5EF4-FFF2-40B4-BE49-F238E27FC236}">
                <a16:creationId xmlns:a16="http://schemas.microsoft.com/office/drawing/2014/main" id="{C10F8025-B230-0D54-A18A-5CB2D81C5516}"/>
              </a:ext>
            </a:extLst>
          </p:cNvPr>
          <p:cNvSpPr/>
          <p:nvPr/>
        </p:nvSpPr>
        <p:spPr>
          <a:xfrm>
            <a:off x="3513394" y="660712"/>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hevron 12">
            <a:extLst>
              <a:ext uri="{FF2B5EF4-FFF2-40B4-BE49-F238E27FC236}">
                <a16:creationId xmlns:a16="http://schemas.microsoft.com/office/drawing/2014/main" id="{528788F6-4C5F-66E2-5665-CD7C686E6A0F}"/>
              </a:ext>
            </a:extLst>
          </p:cNvPr>
          <p:cNvSpPr/>
          <p:nvPr/>
        </p:nvSpPr>
        <p:spPr>
          <a:xfrm>
            <a:off x="7828033" y="660712"/>
            <a:ext cx="850573" cy="1167908"/>
          </a:xfrm>
          <a:prstGeom prst="chevron">
            <a:avLst/>
          </a:prstGeom>
          <a:solidFill>
            <a:srgbClr val="FFE59C"/>
          </a:solidFill>
          <a:ln>
            <a:solidFill>
              <a:srgbClr val="FFCA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Rounded Corners 3">
            <a:extLst>
              <a:ext uri="{FF2B5EF4-FFF2-40B4-BE49-F238E27FC236}">
                <a16:creationId xmlns:a16="http://schemas.microsoft.com/office/drawing/2014/main" id="{755B1DA5-758E-DE60-8918-DE5F3339D09B}"/>
              </a:ext>
            </a:extLst>
          </p:cNvPr>
          <p:cNvSpPr/>
          <p:nvPr/>
        </p:nvSpPr>
        <p:spPr>
          <a:xfrm>
            <a:off x="1903091" y="960290"/>
            <a:ext cx="630936" cy="54864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3">
            <a:extLst>
              <a:ext uri="{FF2B5EF4-FFF2-40B4-BE49-F238E27FC236}">
                <a16:creationId xmlns:a16="http://schemas.microsoft.com/office/drawing/2014/main" id="{210433A5-18AE-72ED-9029-3D0931BF491B}"/>
              </a:ext>
            </a:extLst>
          </p:cNvPr>
          <p:cNvSpPr/>
          <p:nvPr/>
        </p:nvSpPr>
        <p:spPr>
          <a:xfrm>
            <a:off x="9657975" y="934701"/>
            <a:ext cx="630936" cy="548640"/>
          </a:xfrm>
          <a:prstGeom prst="hexagon">
            <a:avLst/>
          </a:prstGeom>
          <a:solidFill>
            <a:srgbClr val="009076"/>
          </a:solidFill>
          <a:ln>
            <a:solidFill>
              <a:srgbClr val="0070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3">
            <a:extLst>
              <a:ext uri="{FF2B5EF4-FFF2-40B4-BE49-F238E27FC236}">
                <a16:creationId xmlns:a16="http://schemas.microsoft.com/office/drawing/2014/main" id="{7CA6A8C0-2405-0591-5E82-E433D05AD570}"/>
              </a:ext>
            </a:extLst>
          </p:cNvPr>
          <p:cNvSpPr/>
          <p:nvPr/>
        </p:nvSpPr>
        <p:spPr>
          <a:xfrm>
            <a:off x="9992493" y="1001988"/>
            <a:ext cx="155448" cy="137160"/>
          </a:xfrm>
          <a:prstGeom prst="hexagon">
            <a:avLst/>
          </a:prstGeom>
          <a:solidFill>
            <a:srgbClr val="00DCA6"/>
          </a:solidFill>
          <a:ln>
            <a:solidFill>
              <a:srgbClr val="00A27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8006D81-DFE6-D4B0-EACA-E1967191DA01}"/>
              </a:ext>
            </a:extLst>
          </p:cNvPr>
          <p:cNvSpPr/>
          <p:nvPr/>
        </p:nvSpPr>
        <p:spPr>
          <a:xfrm>
            <a:off x="3101500" y="136525"/>
            <a:ext cx="8101263" cy="2173538"/>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098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08382A1-5395-7517-63D3-9F05331C4D71}"/>
              </a:ext>
            </a:extLst>
          </p:cNvPr>
          <p:cNvSpPr/>
          <p:nvPr/>
        </p:nvSpPr>
        <p:spPr>
          <a:xfrm>
            <a:off x="529388" y="346139"/>
            <a:ext cx="11518233"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08ACA6-2855-F197-ED1C-0CAEEC8FD8CB}"/>
              </a:ext>
            </a:extLst>
          </p:cNvPr>
          <p:cNvSpPr>
            <a:spLocks noGrp="1"/>
          </p:cNvSpPr>
          <p:nvPr>
            <p:ph type="title"/>
          </p:nvPr>
        </p:nvSpPr>
        <p:spPr/>
        <p:txBody>
          <a:bodyPr/>
          <a:lstStyle/>
          <a:p>
            <a:r>
              <a:rPr lang="en-US" dirty="0">
                <a:solidFill>
                  <a:schemeClr val="bg1"/>
                </a:solidFill>
              </a:rPr>
              <a:t>Presence of firearms during child maltreatment investigations</a:t>
            </a:r>
          </a:p>
        </p:txBody>
      </p:sp>
      <p:sp>
        <p:nvSpPr>
          <p:cNvPr id="4" name="Slide Number Placeholder 3">
            <a:extLst>
              <a:ext uri="{FF2B5EF4-FFF2-40B4-BE49-F238E27FC236}">
                <a16:creationId xmlns:a16="http://schemas.microsoft.com/office/drawing/2014/main" id="{BB12996B-808D-0445-35A0-FA9E91BB3C9B}"/>
              </a:ext>
            </a:extLst>
          </p:cNvPr>
          <p:cNvSpPr>
            <a:spLocks noGrp="1"/>
          </p:cNvSpPr>
          <p:nvPr>
            <p:ph type="sldNum" sz="quarter" idx="12"/>
          </p:nvPr>
        </p:nvSpPr>
        <p:spPr/>
        <p:txBody>
          <a:bodyPr/>
          <a:lstStyle/>
          <a:p>
            <a:fld id="{445C5F5D-E483-4023-AD6E-A5D0EB681C58}" type="slidenum">
              <a:rPr lang="en-US" smtClean="0"/>
              <a:t>6</a:t>
            </a:fld>
            <a:endParaRPr lang="en-US"/>
          </a:p>
        </p:txBody>
      </p:sp>
      <p:sp>
        <p:nvSpPr>
          <p:cNvPr id="7" name="Content Placeholder 6">
            <a:extLst>
              <a:ext uri="{FF2B5EF4-FFF2-40B4-BE49-F238E27FC236}">
                <a16:creationId xmlns:a16="http://schemas.microsoft.com/office/drawing/2014/main" id="{16C22B18-FEEB-53DD-DA65-15ED66BE1B93}"/>
              </a:ext>
            </a:extLst>
          </p:cNvPr>
          <p:cNvSpPr>
            <a:spLocks noGrp="1"/>
          </p:cNvSpPr>
          <p:nvPr>
            <p:ph idx="1"/>
          </p:nvPr>
        </p:nvSpPr>
        <p:spPr>
          <a:xfrm>
            <a:off x="838200" y="1825625"/>
            <a:ext cx="10515600" cy="1085248"/>
          </a:xfrm>
        </p:spPr>
        <p:txBody>
          <a:bodyPr>
            <a:normAutofit/>
          </a:bodyPr>
          <a:lstStyle/>
          <a:p>
            <a:pPr marL="0" indent="0">
              <a:buNone/>
            </a:pPr>
            <a:r>
              <a:rPr lang="en-US" sz="3000" dirty="0"/>
              <a:t>~2.4% of substantiated cases of child maltreatment in Michigan involve a firearm-related risk</a:t>
            </a:r>
            <a:r>
              <a:rPr lang="en-US" sz="3000" baseline="30000" dirty="0"/>
              <a:t>1</a:t>
            </a:r>
            <a:endParaRPr lang="en-US" sz="3000" b="1" baseline="30000" dirty="0">
              <a:solidFill>
                <a:srgbClr val="FFFFFF"/>
              </a:solidFill>
              <a:latin typeface="Aptos" panose="020B0004020202020204" pitchFamily="34" charset="0"/>
            </a:endParaRPr>
          </a:p>
          <a:p>
            <a:pPr marL="0" indent="0">
              <a:buNone/>
            </a:pPr>
            <a:endParaRPr lang="en-US" dirty="0"/>
          </a:p>
        </p:txBody>
      </p:sp>
      <p:sp>
        <p:nvSpPr>
          <p:cNvPr id="8" name="Rectangle: Rounded Corners 7">
            <a:extLst>
              <a:ext uri="{FF2B5EF4-FFF2-40B4-BE49-F238E27FC236}">
                <a16:creationId xmlns:a16="http://schemas.microsoft.com/office/drawing/2014/main" id="{45CACE6F-45A3-6458-0572-56D0A2A93849}"/>
              </a:ext>
            </a:extLst>
          </p:cNvPr>
          <p:cNvSpPr/>
          <p:nvPr/>
        </p:nvSpPr>
        <p:spPr>
          <a:xfrm>
            <a:off x="0" y="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B926376D-8D43-48FF-047B-937D26C27C45}"/>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EE7BFB34-C8CA-56AC-2F66-FF7EF4D986E4}"/>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3" name="TextBox 2">
            <a:extLst>
              <a:ext uri="{FF2B5EF4-FFF2-40B4-BE49-F238E27FC236}">
                <a16:creationId xmlns:a16="http://schemas.microsoft.com/office/drawing/2014/main" id="{67C68ACD-CF01-CDE2-64DF-3A2531FA6D90}"/>
              </a:ext>
            </a:extLst>
          </p:cNvPr>
          <p:cNvSpPr txBox="1"/>
          <p:nvPr/>
        </p:nvSpPr>
        <p:spPr>
          <a:xfrm>
            <a:off x="390524" y="6492875"/>
            <a:ext cx="2682145" cy="253916"/>
          </a:xfrm>
          <a:prstGeom prst="rect">
            <a:avLst/>
          </a:prstGeom>
          <a:noFill/>
        </p:spPr>
        <p:txBody>
          <a:bodyPr wrap="none" rtlCol="0">
            <a:spAutoFit/>
          </a:bodyPr>
          <a:lstStyle/>
          <a:p>
            <a:r>
              <a:rPr lang="en-US" sz="1050" dirty="0"/>
              <a:t>1. Sokol et al., 2020, </a:t>
            </a:r>
            <a:r>
              <a:rPr lang="en-US" sz="1050" i="1" dirty="0"/>
              <a:t>Child Abuse &amp; Neglect</a:t>
            </a:r>
            <a:endParaRPr lang="en-US" sz="1050" dirty="0"/>
          </a:p>
        </p:txBody>
      </p:sp>
      <p:sp>
        <p:nvSpPr>
          <p:cNvPr id="13" name="TextBox 12">
            <a:extLst>
              <a:ext uri="{FF2B5EF4-FFF2-40B4-BE49-F238E27FC236}">
                <a16:creationId xmlns:a16="http://schemas.microsoft.com/office/drawing/2014/main" id="{41709DE2-7F98-A0B8-CCB8-18B433D277C5}"/>
              </a:ext>
            </a:extLst>
          </p:cNvPr>
          <p:cNvSpPr txBox="1"/>
          <p:nvPr/>
        </p:nvSpPr>
        <p:spPr>
          <a:xfrm>
            <a:off x="1318161" y="2850575"/>
            <a:ext cx="9072748" cy="2246769"/>
          </a:xfrm>
          <a:prstGeom prst="rect">
            <a:avLst/>
          </a:prstGeom>
          <a:noFill/>
        </p:spPr>
        <p:txBody>
          <a:bodyPr wrap="square" numCol="2">
            <a:spAutoFit/>
          </a:bodyPr>
          <a:lstStyle/>
          <a:p>
            <a:pPr marL="342900" indent="-342900">
              <a:buFont typeface="Arial" panose="020B0604020202020204" pitchFamily="34" charset="0"/>
              <a:buChar char="•"/>
            </a:pPr>
            <a:r>
              <a:rPr lang="en-US" sz="2000" dirty="0">
                <a:solidFill>
                  <a:schemeClr val="bg2">
                    <a:lumMod val="50000"/>
                  </a:schemeClr>
                </a:solidFill>
              </a:rPr>
              <a:t>Unsecure firearm storage</a:t>
            </a:r>
          </a:p>
          <a:p>
            <a:pPr marL="342900" indent="-342900">
              <a:buFont typeface="Arial" panose="020B0604020202020204" pitchFamily="34" charset="0"/>
              <a:buChar char="•"/>
            </a:pPr>
            <a:r>
              <a:rPr lang="en-US" sz="2000" dirty="0">
                <a:solidFill>
                  <a:schemeClr val="bg2">
                    <a:lumMod val="50000"/>
                  </a:schemeClr>
                </a:solidFill>
              </a:rPr>
              <a:t>Minor’s unsupervised firearm access </a:t>
            </a:r>
          </a:p>
          <a:p>
            <a:pPr marL="342900" indent="-342900">
              <a:buFont typeface="Arial" panose="020B0604020202020204" pitchFamily="34" charset="0"/>
              <a:buChar char="•"/>
            </a:pPr>
            <a:r>
              <a:rPr lang="en-US" sz="2000" dirty="0">
                <a:solidFill>
                  <a:schemeClr val="bg2">
                    <a:lumMod val="50000"/>
                  </a:schemeClr>
                </a:solidFill>
              </a:rPr>
              <a:t>Carrying a firearm for malicious intent</a:t>
            </a:r>
          </a:p>
          <a:p>
            <a:pPr marL="342900" indent="-342900">
              <a:buFont typeface="Arial" panose="020B0604020202020204" pitchFamily="34" charset="0"/>
              <a:buChar char="•"/>
            </a:pPr>
            <a:r>
              <a:rPr lang="en-US" sz="2000" dirty="0">
                <a:solidFill>
                  <a:schemeClr val="bg2">
                    <a:lumMod val="50000"/>
                  </a:schemeClr>
                </a:solidFill>
              </a:rPr>
              <a:t>Negligent or concerning access/use of the firearm</a:t>
            </a:r>
          </a:p>
          <a:p>
            <a:pPr marL="342900" indent="-342900">
              <a:buFont typeface="Arial" panose="020B0604020202020204" pitchFamily="34" charset="0"/>
              <a:buChar char="•"/>
            </a:pPr>
            <a:r>
              <a:rPr lang="en-US" sz="2000" dirty="0">
                <a:solidFill>
                  <a:schemeClr val="bg2">
                    <a:lumMod val="50000"/>
                  </a:schemeClr>
                </a:solidFill>
              </a:rPr>
              <a:t>Presence of an illegal firearm</a:t>
            </a:r>
          </a:p>
          <a:p>
            <a:pPr marL="342900" indent="-342900">
              <a:buFont typeface="Arial" panose="020B0604020202020204" pitchFamily="34" charset="0"/>
              <a:buChar char="•"/>
            </a:pPr>
            <a:r>
              <a:rPr lang="en-US" sz="2000" dirty="0">
                <a:solidFill>
                  <a:schemeClr val="bg2">
                    <a:lumMod val="50000"/>
                  </a:schemeClr>
                </a:solidFill>
              </a:rPr>
              <a:t>Presence of a firearm in a home with high potential for violence</a:t>
            </a:r>
          </a:p>
          <a:p>
            <a:pPr marL="342900" indent="-342900">
              <a:buFont typeface="Arial" panose="020B0604020202020204" pitchFamily="34" charset="0"/>
              <a:buChar char="•"/>
            </a:pPr>
            <a:r>
              <a:rPr lang="en-US" sz="2000" dirty="0">
                <a:solidFill>
                  <a:schemeClr val="bg2">
                    <a:lumMod val="50000"/>
                  </a:schemeClr>
                </a:solidFill>
              </a:rPr>
              <a:t>Child’s exposure to gun violence </a:t>
            </a:r>
          </a:p>
          <a:p>
            <a:pPr marL="342900" indent="-342900">
              <a:buFont typeface="Arial" panose="020B0604020202020204" pitchFamily="34" charset="0"/>
              <a:buChar char="•"/>
            </a:pPr>
            <a:r>
              <a:rPr lang="en-US" sz="2000" dirty="0">
                <a:solidFill>
                  <a:schemeClr val="bg2">
                    <a:lumMod val="50000"/>
                  </a:schemeClr>
                </a:solidFill>
              </a:rPr>
              <a:t>Past firearm incident with no evidence that the threat has been mitigated</a:t>
            </a:r>
          </a:p>
        </p:txBody>
      </p:sp>
    </p:spTree>
    <p:extLst>
      <p:ext uri="{BB962C8B-B14F-4D97-AF65-F5344CB8AC3E}">
        <p14:creationId xmlns:p14="http://schemas.microsoft.com/office/powerpoint/2010/main" val="291524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C23EE2-45A3-7875-DC4B-22D9A9721AA4}"/>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23B05D3C-6F4D-E685-1A6D-10B87122E1E9}"/>
              </a:ext>
            </a:extLst>
          </p:cNvPr>
          <p:cNvSpPr/>
          <p:nvPr/>
        </p:nvSpPr>
        <p:spPr>
          <a:xfrm>
            <a:off x="513346" y="346139"/>
            <a:ext cx="11534275"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9A543-3CEB-16DE-2876-4283600BB58F}"/>
              </a:ext>
            </a:extLst>
          </p:cNvPr>
          <p:cNvSpPr>
            <a:spLocks noGrp="1"/>
          </p:cNvSpPr>
          <p:nvPr>
            <p:ph type="title"/>
          </p:nvPr>
        </p:nvSpPr>
        <p:spPr/>
        <p:txBody>
          <a:bodyPr/>
          <a:lstStyle/>
          <a:p>
            <a:r>
              <a:rPr lang="en-US" dirty="0">
                <a:solidFill>
                  <a:schemeClr val="bg1"/>
                </a:solidFill>
              </a:rPr>
              <a:t>Prior and current contact with child protective services</a:t>
            </a:r>
          </a:p>
        </p:txBody>
      </p:sp>
      <p:sp>
        <p:nvSpPr>
          <p:cNvPr id="4" name="Slide Number Placeholder 3">
            <a:extLst>
              <a:ext uri="{FF2B5EF4-FFF2-40B4-BE49-F238E27FC236}">
                <a16:creationId xmlns:a16="http://schemas.microsoft.com/office/drawing/2014/main" id="{C10E619E-30BD-D8BA-EC95-D7DDD2560C67}"/>
              </a:ext>
            </a:extLst>
          </p:cNvPr>
          <p:cNvSpPr>
            <a:spLocks noGrp="1"/>
          </p:cNvSpPr>
          <p:nvPr>
            <p:ph type="sldNum" sz="quarter" idx="12"/>
          </p:nvPr>
        </p:nvSpPr>
        <p:spPr/>
        <p:txBody>
          <a:bodyPr/>
          <a:lstStyle/>
          <a:p>
            <a:fld id="{445C5F5D-E483-4023-AD6E-A5D0EB681C58}" type="slidenum">
              <a:rPr lang="en-US" smtClean="0"/>
              <a:t>7</a:t>
            </a:fld>
            <a:endParaRPr lang="en-US"/>
          </a:p>
        </p:txBody>
      </p:sp>
      <p:sp>
        <p:nvSpPr>
          <p:cNvPr id="8" name="Rectangle: Rounded Corners 7">
            <a:extLst>
              <a:ext uri="{FF2B5EF4-FFF2-40B4-BE49-F238E27FC236}">
                <a16:creationId xmlns:a16="http://schemas.microsoft.com/office/drawing/2014/main" id="{F1F3C9B7-EEF4-DA63-20BE-8469FB7AD5ED}"/>
              </a:ext>
            </a:extLst>
          </p:cNvPr>
          <p:cNvSpPr/>
          <p:nvPr/>
        </p:nvSpPr>
        <p:spPr>
          <a:xfrm>
            <a:off x="0" y="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BDE7706F-965C-BF37-8FF6-1B7934D2A133}"/>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F82031A0-F317-10AD-E829-78F24FB20CF8}"/>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
        <p:nvSpPr>
          <p:cNvPr id="5" name="TextBox 4">
            <a:extLst>
              <a:ext uri="{FF2B5EF4-FFF2-40B4-BE49-F238E27FC236}">
                <a16:creationId xmlns:a16="http://schemas.microsoft.com/office/drawing/2014/main" id="{AF78E329-D688-6AC1-89FD-0EE4F9158622}"/>
              </a:ext>
            </a:extLst>
          </p:cNvPr>
          <p:cNvSpPr txBox="1"/>
          <p:nvPr/>
        </p:nvSpPr>
        <p:spPr>
          <a:xfrm>
            <a:off x="2629822" y="5187986"/>
            <a:ext cx="3466178" cy="461665"/>
          </a:xfrm>
          <a:prstGeom prst="rect">
            <a:avLst/>
          </a:prstGeom>
          <a:noFill/>
        </p:spPr>
        <p:txBody>
          <a:bodyPr wrap="square" rtlCol="0">
            <a:spAutoFit/>
          </a:bodyPr>
          <a:lstStyle/>
          <a:p>
            <a:pPr algn="ctr"/>
            <a:r>
              <a:rPr lang="en-US" sz="2400" dirty="0">
                <a:solidFill>
                  <a:srgbClr val="2D2B19"/>
                </a:solidFill>
              </a:rPr>
              <a:t>History of maltreatment</a:t>
            </a:r>
            <a:endParaRPr lang="en-US" sz="2400" dirty="0"/>
          </a:p>
        </p:txBody>
      </p:sp>
      <p:sp>
        <p:nvSpPr>
          <p:cNvPr id="7" name="Rectangle 6">
            <a:extLst>
              <a:ext uri="{FF2B5EF4-FFF2-40B4-BE49-F238E27FC236}">
                <a16:creationId xmlns:a16="http://schemas.microsoft.com/office/drawing/2014/main" id="{88AFCE4E-5F09-6A78-3C52-68E8FE6198EB}"/>
              </a:ext>
            </a:extLst>
          </p:cNvPr>
          <p:cNvSpPr/>
          <p:nvPr/>
        </p:nvSpPr>
        <p:spPr>
          <a:xfrm>
            <a:off x="2870214" y="3396331"/>
            <a:ext cx="2985394" cy="1862048"/>
          </a:xfrm>
          <a:prstGeom prst="rect">
            <a:avLst/>
          </a:prstGeom>
          <a:noFill/>
        </p:spPr>
        <p:txBody>
          <a:bodyPr wrap="square" lIns="91440" tIns="45720" rIns="91440" bIns="45720">
            <a:spAutoFit/>
          </a:bodyPr>
          <a:lstStyle/>
          <a:p>
            <a:pPr algn="ctr"/>
            <a:r>
              <a:rPr lang="en-US" sz="11500" b="1" cap="none" spc="0" dirty="0">
                <a:ln w="0"/>
                <a:solidFill>
                  <a:srgbClr val="C00000"/>
                </a:solidFill>
                <a:effectLst>
                  <a:outerShdw blurRad="38100" dist="19050" dir="2700000" algn="tl" rotWithShape="0">
                    <a:schemeClr val="dk1">
                      <a:alpha val="40000"/>
                    </a:schemeClr>
                  </a:outerShdw>
                </a:effectLst>
              </a:rPr>
              <a:t>20%</a:t>
            </a:r>
          </a:p>
        </p:txBody>
      </p:sp>
      <p:sp>
        <p:nvSpPr>
          <p:cNvPr id="11" name="TextBox 10">
            <a:extLst>
              <a:ext uri="{FF2B5EF4-FFF2-40B4-BE49-F238E27FC236}">
                <a16:creationId xmlns:a16="http://schemas.microsoft.com/office/drawing/2014/main" id="{4B4528DE-E3D8-DAE9-6604-6E54D5AE2479}"/>
              </a:ext>
            </a:extLst>
          </p:cNvPr>
          <p:cNvSpPr txBox="1"/>
          <p:nvPr/>
        </p:nvSpPr>
        <p:spPr>
          <a:xfrm>
            <a:off x="6877511" y="5187986"/>
            <a:ext cx="3466178" cy="830997"/>
          </a:xfrm>
          <a:prstGeom prst="rect">
            <a:avLst/>
          </a:prstGeom>
          <a:noFill/>
        </p:spPr>
        <p:txBody>
          <a:bodyPr wrap="square" rtlCol="0">
            <a:spAutoFit/>
          </a:bodyPr>
          <a:lstStyle/>
          <a:p>
            <a:pPr algn="ctr"/>
            <a:r>
              <a:rPr lang="en-US" sz="2400" b="0" i="0" dirty="0">
                <a:solidFill>
                  <a:srgbClr val="2D2B19"/>
                </a:solidFill>
                <a:effectLst/>
              </a:rPr>
              <a:t>Open case at time of death</a:t>
            </a:r>
            <a:endParaRPr lang="en-US" sz="2400" dirty="0"/>
          </a:p>
        </p:txBody>
      </p:sp>
      <p:sp>
        <p:nvSpPr>
          <p:cNvPr id="12" name="Rectangle 11">
            <a:extLst>
              <a:ext uri="{FF2B5EF4-FFF2-40B4-BE49-F238E27FC236}">
                <a16:creationId xmlns:a16="http://schemas.microsoft.com/office/drawing/2014/main" id="{C9A05770-7E0E-33F8-DD2A-16F1D12D71A0}"/>
              </a:ext>
            </a:extLst>
          </p:cNvPr>
          <p:cNvSpPr/>
          <p:nvPr/>
        </p:nvSpPr>
        <p:spPr>
          <a:xfrm>
            <a:off x="7117903" y="3396331"/>
            <a:ext cx="2985394" cy="1862048"/>
          </a:xfrm>
          <a:prstGeom prst="rect">
            <a:avLst/>
          </a:prstGeom>
          <a:noFill/>
        </p:spPr>
        <p:txBody>
          <a:bodyPr wrap="square" lIns="91440" tIns="45720" rIns="91440" bIns="45720">
            <a:spAutoFit/>
          </a:bodyPr>
          <a:lstStyle/>
          <a:p>
            <a:pPr algn="ctr"/>
            <a:r>
              <a:rPr lang="en-US" sz="11500" b="1" cap="none" spc="0" dirty="0">
                <a:ln w="0"/>
                <a:solidFill>
                  <a:srgbClr val="C00000"/>
                </a:solidFill>
                <a:effectLst>
                  <a:outerShdw blurRad="38100" dist="19050" dir="2700000" algn="tl" rotWithShape="0">
                    <a:schemeClr val="dk1">
                      <a:alpha val="40000"/>
                    </a:schemeClr>
                  </a:outerShdw>
                </a:effectLst>
              </a:rPr>
              <a:t>4%</a:t>
            </a:r>
          </a:p>
        </p:txBody>
      </p:sp>
      <p:sp>
        <p:nvSpPr>
          <p:cNvPr id="13" name="TextBox 12">
            <a:extLst>
              <a:ext uri="{FF2B5EF4-FFF2-40B4-BE49-F238E27FC236}">
                <a16:creationId xmlns:a16="http://schemas.microsoft.com/office/drawing/2014/main" id="{64113FF7-B967-E33B-C7A9-F5F457F7CB79}"/>
              </a:ext>
            </a:extLst>
          </p:cNvPr>
          <p:cNvSpPr txBox="1"/>
          <p:nvPr/>
        </p:nvSpPr>
        <p:spPr>
          <a:xfrm>
            <a:off x="2245804" y="2202593"/>
            <a:ext cx="7700392" cy="1200329"/>
          </a:xfrm>
          <a:prstGeom prst="rect">
            <a:avLst/>
          </a:prstGeom>
          <a:noFill/>
        </p:spPr>
        <p:txBody>
          <a:bodyPr wrap="square" rtlCol="0">
            <a:spAutoFit/>
          </a:bodyPr>
          <a:lstStyle/>
          <a:p>
            <a:pPr algn="ctr"/>
            <a:r>
              <a:rPr lang="en-US" sz="3600" b="0" i="0" dirty="0">
                <a:solidFill>
                  <a:srgbClr val="2D2B19"/>
                </a:solidFill>
                <a:effectLst/>
              </a:rPr>
              <a:t>Among children (0-18 years) who died by firearm from 2007-2016 :</a:t>
            </a:r>
            <a:endParaRPr lang="en-US" sz="3600" dirty="0"/>
          </a:p>
        </p:txBody>
      </p:sp>
      <p:sp>
        <p:nvSpPr>
          <p:cNvPr id="14" name="TextBox 13">
            <a:extLst>
              <a:ext uri="{FF2B5EF4-FFF2-40B4-BE49-F238E27FC236}">
                <a16:creationId xmlns:a16="http://schemas.microsoft.com/office/drawing/2014/main" id="{859032B9-3064-6FC4-FB47-9A4046350DC4}"/>
              </a:ext>
            </a:extLst>
          </p:cNvPr>
          <p:cNvSpPr txBox="1"/>
          <p:nvPr/>
        </p:nvSpPr>
        <p:spPr>
          <a:xfrm>
            <a:off x="390524" y="6492875"/>
            <a:ext cx="1539204" cy="253916"/>
          </a:xfrm>
          <a:prstGeom prst="rect">
            <a:avLst/>
          </a:prstGeom>
          <a:noFill/>
        </p:spPr>
        <p:txBody>
          <a:bodyPr wrap="none" rtlCol="0">
            <a:spAutoFit/>
          </a:bodyPr>
          <a:lstStyle/>
          <a:p>
            <a:r>
              <a:rPr lang="en-US" sz="1050" dirty="0"/>
              <a:t>2. </a:t>
            </a:r>
            <a:r>
              <a:rPr lang="en-US" sz="1050" dirty="0" err="1"/>
              <a:t>Trigylidas</a:t>
            </a:r>
            <a:r>
              <a:rPr lang="en-US" sz="1050" dirty="0"/>
              <a:t> et al., 2023</a:t>
            </a:r>
            <a:endParaRPr lang="en-US" sz="1050" i="1" dirty="0"/>
          </a:p>
        </p:txBody>
      </p:sp>
    </p:spTree>
    <p:extLst>
      <p:ext uri="{BB962C8B-B14F-4D97-AF65-F5344CB8AC3E}">
        <p14:creationId xmlns:p14="http://schemas.microsoft.com/office/powerpoint/2010/main" val="425843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8E6A10-2C7B-6900-B530-4479683EEE43}"/>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C2B3C310-2C26-20D1-100D-1BAD6240378E}"/>
              </a:ext>
            </a:extLst>
          </p:cNvPr>
          <p:cNvSpPr/>
          <p:nvPr/>
        </p:nvSpPr>
        <p:spPr>
          <a:xfrm>
            <a:off x="513346" y="346139"/>
            <a:ext cx="11550317"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1B214A-959C-D87C-6685-8282AA6F8622}"/>
              </a:ext>
            </a:extLst>
          </p:cNvPr>
          <p:cNvSpPr>
            <a:spLocks noGrp="1"/>
          </p:cNvSpPr>
          <p:nvPr>
            <p:ph type="title"/>
          </p:nvPr>
        </p:nvSpPr>
        <p:spPr/>
        <p:txBody>
          <a:bodyPr/>
          <a:lstStyle/>
          <a:p>
            <a:r>
              <a:rPr lang="en-US" dirty="0">
                <a:solidFill>
                  <a:schemeClr val="bg1"/>
                </a:solidFill>
              </a:rPr>
              <a:t>How does the child welfare system detect and respond to firearm-related risks?</a:t>
            </a:r>
          </a:p>
        </p:txBody>
      </p:sp>
      <p:sp>
        <p:nvSpPr>
          <p:cNvPr id="6" name="Content Placeholder 5">
            <a:extLst>
              <a:ext uri="{FF2B5EF4-FFF2-40B4-BE49-F238E27FC236}">
                <a16:creationId xmlns:a16="http://schemas.microsoft.com/office/drawing/2014/main" id="{F26762DA-4342-7ED7-4883-E4B7C11E8400}"/>
              </a:ext>
            </a:extLst>
          </p:cNvPr>
          <p:cNvSpPr>
            <a:spLocks noGrp="1"/>
          </p:cNvSpPr>
          <p:nvPr>
            <p:ph idx="1"/>
          </p:nvPr>
        </p:nvSpPr>
        <p:spPr/>
        <p:txBody>
          <a:bodyPr anchor="ctr">
            <a:normAutofit/>
          </a:bodyPr>
          <a:lstStyle/>
          <a:p>
            <a:pPr marL="0" indent="0" algn="ctr">
              <a:buNone/>
            </a:pPr>
            <a:r>
              <a:rPr lang="en-US" sz="4800" dirty="0"/>
              <a:t>….it depends</a:t>
            </a:r>
          </a:p>
        </p:txBody>
      </p:sp>
      <p:sp>
        <p:nvSpPr>
          <p:cNvPr id="4" name="Slide Number Placeholder 3">
            <a:extLst>
              <a:ext uri="{FF2B5EF4-FFF2-40B4-BE49-F238E27FC236}">
                <a16:creationId xmlns:a16="http://schemas.microsoft.com/office/drawing/2014/main" id="{27B09BBA-0BFA-9502-77FF-E9155279983C}"/>
              </a:ext>
            </a:extLst>
          </p:cNvPr>
          <p:cNvSpPr>
            <a:spLocks noGrp="1"/>
          </p:cNvSpPr>
          <p:nvPr>
            <p:ph type="sldNum" sz="quarter" idx="12"/>
          </p:nvPr>
        </p:nvSpPr>
        <p:spPr/>
        <p:txBody>
          <a:bodyPr/>
          <a:lstStyle/>
          <a:p>
            <a:fld id="{445C5F5D-E483-4023-AD6E-A5D0EB681C58}" type="slidenum">
              <a:rPr lang="en-US" smtClean="0"/>
              <a:t>8</a:t>
            </a:fld>
            <a:endParaRPr lang="en-US"/>
          </a:p>
        </p:txBody>
      </p:sp>
      <p:sp>
        <p:nvSpPr>
          <p:cNvPr id="8" name="Rectangle: Rounded Corners 7">
            <a:extLst>
              <a:ext uri="{FF2B5EF4-FFF2-40B4-BE49-F238E27FC236}">
                <a16:creationId xmlns:a16="http://schemas.microsoft.com/office/drawing/2014/main" id="{1E9546DD-5659-82FB-940F-290D49EE156F}"/>
              </a:ext>
            </a:extLst>
          </p:cNvPr>
          <p:cNvSpPr/>
          <p:nvPr/>
        </p:nvSpPr>
        <p:spPr>
          <a:xfrm>
            <a:off x="0" y="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B9083E7F-BD59-3FC2-AB93-4BAC09799282}"/>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24C117B4-605E-C52E-D829-5C13F302C25C}"/>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spTree>
    <p:extLst>
      <p:ext uri="{BB962C8B-B14F-4D97-AF65-F5344CB8AC3E}">
        <p14:creationId xmlns:p14="http://schemas.microsoft.com/office/powerpoint/2010/main" val="49361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97427F-CDF3-6C9C-CFF5-87ECA0745665}"/>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0602DF78-2DF8-A4E8-3643-A5DCB70DC4B3}"/>
              </a:ext>
            </a:extLst>
          </p:cNvPr>
          <p:cNvSpPr/>
          <p:nvPr/>
        </p:nvSpPr>
        <p:spPr>
          <a:xfrm>
            <a:off x="529388" y="346139"/>
            <a:ext cx="11502191" cy="1325563"/>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F8A8D-9061-CAFA-A386-44AB80A0BBF9}"/>
              </a:ext>
            </a:extLst>
          </p:cNvPr>
          <p:cNvSpPr>
            <a:spLocks noGrp="1"/>
          </p:cNvSpPr>
          <p:nvPr>
            <p:ph type="title"/>
          </p:nvPr>
        </p:nvSpPr>
        <p:spPr/>
        <p:txBody>
          <a:bodyPr/>
          <a:lstStyle/>
          <a:p>
            <a:r>
              <a:rPr lang="en-US" dirty="0">
                <a:solidFill>
                  <a:schemeClr val="bg1"/>
                </a:solidFill>
              </a:rPr>
              <a:t>How does the child welfare system </a:t>
            </a:r>
            <a:r>
              <a:rPr lang="en-US" b="1" dirty="0">
                <a:solidFill>
                  <a:schemeClr val="bg1"/>
                </a:solidFill>
              </a:rPr>
              <a:t>detect</a:t>
            </a:r>
            <a:r>
              <a:rPr lang="en-US" dirty="0">
                <a:solidFill>
                  <a:schemeClr val="bg1"/>
                </a:solidFill>
              </a:rPr>
              <a:t> firearm-related risks?</a:t>
            </a:r>
          </a:p>
        </p:txBody>
      </p:sp>
      <p:sp>
        <p:nvSpPr>
          <p:cNvPr id="4" name="Slide Number Placeholder 3">
            <a:extLst>
              <a:ext uri="{FF2B5EF4-FFF2-40B4-BE49-F238E27FC236}">
                <a16:creationId xmlns:a16="http://schemas.microsoft.com/office/drawing/2014/main" id="{11A253A4-D7AF-ED6A-C12D-C2A28BFC6855}"/>
              </a:ext>
            </a:extLst>
          </p:cNvPr>
          <p:cNvSpPr>
            <a:spLocks noGrp="1"/>
          </p:cNvSpPr>
          <p:nvPr>
            <p:ph type="sldNum" sz="quarter" idx="12"/>
          </p:nvPr>
        </p:nvSpPr>
        <p:spPr/>
        <p:txBody>
          <a:bodyPr/>
          <a:lstStyle/>
          <a:p>
            <a:fld id="{445C5F5D-E483-4023-AD6E-A5D0EB681C58}" type="slidenum">
              <a:rPr lang="en-US" smtClean="0"/>
              <a:t>9</a:t>
            </a:fld>
            <a:endParaRPr lang="en-US"/>
          </a:p>
        </p:txBody>
      </p:sp>
      <p:sp>
        <p:nvSpPr>
          <p:cNvPr id="8" name="Rectangle: Rounded Corners 7">
            <a:extLst>
              <a:ext uri="{FF2B5EF4-FFF2-40B4-BE49-F238E27FC236}">
                <a16:creationId xmlns:a16="http://schemas.microsoft.com/office/drawing/2014/main" id="{90261F59-21C4-5F85-DC17-CF93736AFAA8}"/>
              </a:ext>
            </a:extLst>
          </p:cNvPr>
          <p:cNvSpPr/>
          <p:nvPr/>
        </p:nvSpPr>
        <p:spPr>
          <a:xfrm>
            <a:off x="0" y="0"/>
            <a:ext cx="390526" cy="2286000"/>
          </a:xfrm>
          <a:prstGeom prst="roundRect">
            <a:avLst/>
          </a:prstGeom>
          <a:solidFill>
            <a:schemeClr val="accent1">
              <a:lumMod val="7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Firearms &amp; the child welfare system</a:t>
            </a:r>
          </a:p>
        </p:txBody>
      </p:sp>
      <p:sp>
        <p:nvSpPr>
          <p:cNvPr id="9" name="Rectangle: Rounded Corners 8">
            <a:extLst>
              <a:ext uri="{FF2B5EF4-FFF2-40B4-BE49-F238E27FC236}">
                <a16:creationId xmlns:a16="http://schemas.microsoft.com/office/drawing/2014/main" id="{0CB72A75-E57E-4508-DC55-4CAB7F977B0A}"/>
              </a:ext>
            </a:extLst>
          </p:cNvPr>
          <p:cNvSpPr/>
          <p:nvPr/>
        </p:nvSpPr>
        <p:spPr>
          <a:xfrm>
            <a:off x="-2" y="2286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Understanding deaths by firearms </a:t>
            </a:r>
          </a:p>
        </p:txBody>
      </p:sp>
      <p:sp>
        <p:nvSpPr>
          <p:cNvPr id="10" name="Rectangle: Rounded Corners 9">
            <a:extLst>
              <a:ext uri="{FF2B5EF4-FFF2-40B4-BE49-F238E27FC236}">
                <a16:creationId xmlns:a16="http://schemas.microsoft.com/office/drawing/2014/main" id="{62032374-3886-5F78-03C8-187AB1AB97A4}"/>
              </a:ext>
            </a:extLst>
          </p:cNvPr>
          <p:cNvSpPr/>
          <p:nvPr/>
        </p:nvSpPr>
        <p:spPr>
          <a:xfrm>
            <a:off x="-2" y="4572000"/>
            <a:ext cx="390526" cy="2286000"/>
          </a:xfrm>
          <a:prstGeom prst="roundRect">
            <a:avLst/>
          </a:prstGeom>
          <a:solidFill>
            <a:schemeClr val="accent1">
              <a:lumMod val="50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100" dirty="0"/>
              <a:t>Opportunities to improve safety </a:t>
            </a:r>
          </a:p>
        </p:txBody>
      </p:sp>
      <p:pic>
        <p:nvPicPr>
          <p:cNvPr id="6" name="Picture 5" descr="A screenshot of a computer&#10;&#10;AI-generated content may be incorrect.">
            <a:extLst>
              <a:ext uri="{FF2B5EF4-FFF2-40B4-BE49-F238E27FC236}">
                <a16:creationId xmlns:a16="http://schemas.microsoft.com/office/drawing/2014/main" id="{63E0DA68-9310-1E86-FE86-5136418419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1534" y="1690688"/>
            <a:ext cx="6888932" cy="4933364"/>
          </a:xfrm>
          <a:prstGeom prst="rect">
            <a:avLst/>
          </a:prstGeom>
        </p:spPr>
      </p:pic>
      <p:sp>
        <p:nvSpPr>
          <p:cNvPr id="7" name="TextBox 6">
            <a:extLst>
              <a:ext uri="{FF2B5EF4-FFF2-40B4-BE49-F238E27FC236}">
                <a16:creationId xmlns:a16="http://schemas.microsoft.com/office/drawing/2014/main" id="{2DB060BD-7263-D3B5-5FBC-0689DC3A3E8C}"/>
              </a:ext>
            </a:extLst>
          </p:cNvPr>
          <p:cNvSpPr txBox="1"/>
          <p:nvPr/>
        </p:nvSpPr>
        <p:spPr>
          <a:xfrm>
            <a:off x="390524" y="6492875"/>
            <a:ext cx="3525324" cy="253916"/>
          </a:xfrm>
          <a:prstGeom prst="rect">
            <a:avLst/>
          </a:prstGeom>
          <a:noFill/>
        </p:spPr>
        <p:txBody>
          <a:bodyPr wrap="none" rtlCol="0">
            <a:spAutoFit/>
          </a:bodyPr>
          <a:lstStyle/>
          <a:p>
            <a:r>
              <a:rPr lang="en-US" sz="1050" dirty="0"/>
              <a:t>Figure reproduced, with permission, from Dr. Vivian Lyons</a:t>
            </a:r>
          </a:p>
        </p:txBody>
      </p:sp>
    </p:spTree>
    <p:extLst>
      <p:ext uri="{BB962C8B-B14F-4D97-AF65-F5344CB8AC3E}">
        <p14:creationId xmlns:p14="http://schemas.microsoft.com/office/powerpoint/2010/main" val="1939455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965</TotalTime>
  <Words>4912</Words>
  <Application>Microsoft Office PowerPoint</Application>
  <PresentationFormat>Widescreen</PresentationFormat>
  <Paragraphs>410</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Aptos Display</vt:lpstr>
      <vt:lpstr>Arial</vt:lpstr>
      <vt:lpstr>Open Sans</vt:lpstr>
      <vt:lpstr>suisse</vt:lpstr>
      <vt:lpstr>Office Theme</vt:lpstr>
      <vt:lpstr>Preventing firearm injuries and deaths among children and youth</vt:lpstr>
      <vt:lpstr>Acknowledgements</vt:lpstr>
      <vt:lpstr>Overview</vt:lpstr>
      <vt:lpstr>Professional background</vt:lpstr>
      <vt:lpstr>Firearms and the child welfare system</vt:lpstr>
      <vt:lpstr>Presence of firearms during child maltreatment investigations</vt:lpstr>
      <vt:lpstr>Prior and current contact with child protective services</vt:lpstr>
      <vt:lpstr>How does the child welfare system detect and respond to firearm-related risks?</vt:lpstr>
      <vt:lpstr>How does the child welfare system detect firearm-related risks?</vt:lpstr>
      <vt:lpstr>How does the child welfare system respond to firearm-related risks?</vt:lpstr>
      <vt:lpstr>Understanding firearm involved deaths among children and youth</vt:lpstr>
      <vt:lpstr>Epidemiology of firearm deaths among children and youth</vt:lpstr>
      <vt:lpstr>Circumstances surrounding firearm deaths among children and youth</vt:lpstr>
      <vt:lpstr>Risk factors for firearm deaths among children and youth</vt:lpstr>
      <vt:lpstr>Opportunities to improve safety among children and youth</vt:lpstr>
      <vt:lpstr>Interventions focused on the gun: Encourage locked and unloaded storage</vt:lpstr>
      <vt:lpstr>Interventions focused on the gun: Encourage locked and unloaded storage9,10</vt:lpstr>
      <vt:lpstr>Interventions focused on the gun: Child Access Prevention Laws11</vt:lpstr>
      <vt:lpstr>Interventions focused on the gun: Child Access Prevention Laws11</vt:lpstr>
      <vt:lpstr>A word of caution</vt:lpstr>
      <vt:lpstr>Interventions focused on the gun: Extreme Risk Protection Orders (ERPOs)14</vt:lpstr>
      <vt:lpstr>Interventions focused on the social environment</vt:lpstr>
      <vt:lpstr>The problem of firearm injuries among youth is big, but our collective effort to address it can be  BIGGER</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Sokol, Rebeccah</dc:creator>
  <cp:lastModifiedBy>Sokol, Rebeccah</cp:lastModifiedBy>
  <cp:revision>97</cp:revision>
  <dcterms:created xsi:type="dcterms:W3CDTF">2025-03-17T18:34:17Z</dcterms:created>
  <dcterms:modified xsi:type="dcterms:W3CDTF">2025-04-23T20:02:46Z</dcterms:modified>
</cp:coreProperties>
</file>