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577" r:id="rId4"/>
    <p:sldId id="559" r:id="rId5"/>
    <p:sldId id="560" r:id="rId6"/>
    <p:sldId id="568" r:id="rId7"/>
    <p:sldId id="569" r:id="rId8"/>
    <p:sldId id="562" r:id="rId9"/>
    <p:sldId id="563" r:id="rId10"/>
    <p:sldId id="549" r:id="rId11"/>
    <p:sldId id="564" r:id="rId12"/>
    <p:sldId id="551" r:id="rId13"/>
    <p:sldId id="552" r:id="rId14"/>
    <p:sldId id="573" r:id="rId15"/>
    <p:sldId id="574" r:id="rId16"/>
    <p:sldId id="576" r:id="rId17"/>
    <p:sldId id="575" r:id="rId18"/>
    <p:sldId id="566" r:id="rId19"/>
    <p:sldId id="567" r:id="rId20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986" autoAdjust="0"/>
    <p:restoredTop sz="93155" autoAdjust="0"/>
  </p:normalViewPr>
  <p:slideViewPr>
    <p:cSldViewPr snapToGrid="0">
      <p:cViewPr varScale="1">
        <p:scale>
          <a:sx n="56" d="100"/>
          <a:sy n="56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420" y="-34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215AE-EC1E-4CD1-BE4C-357A4B7D517E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3A426-FCDF-4CB5-99F8-441C9BE82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16163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6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4200" y="1149350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30361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3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6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20645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7"/>
            <a:ext cx="5486400" cy="34000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7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5B182-E3A7-6534-C7FA-A9DEF3517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D139C-1496-2D92-7986-2E025B477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FE329-6348-137F-F338-4DEACFEA8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82298"/>
            <a:ext cx="5486400" cy="36679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341C2-68FB-BC32-2E77-67438F0F2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3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46175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20798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44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4"/>
            <a:ext cx="5486400" cy="45228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24671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66394"/>
            <a:ext cx="5486400" cy="1990066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3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2D2D1-B8FE-965B-35AB-7B8B3A1BC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583C1-0849-40FE-855B-EC84BE5B92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24B40-D1D5-7EFB-3013-FADC96FE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82295"/>
            <a:ext cx="5486400" cy="3061505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30A9E-C8D4-A1B8-E396-DE6401D31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7"/>
            <a:ext cx="5486400" cy="3067854"/>
          </a:xfrm>
        </p:spPr>
        <p:txBody>
          <a:bodyPr/>
          <a:lstStyle/>
          <a:p>
            <a:pPr lvl="0" eaLnBrk="0" fontAlgn="base" hangingPunct="0">
              <a:lnSpc>
                <a:spcPct val="107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en-US" sz="1100" kern="1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5"/>
            <a:ext cx="5486400" cy="4637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0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2109004"/>
          </a:xfrm>
        </p:spPr>
        <p:txBody>
          <a:bodyPr/>
          <a:lstStyle/>
          <a:p>
            <a:pPr marR="0" lvl="1" algn="l" defTabSz="914400" rtl="0" eaLnBrk="0" fontAlgn="base" latinLnBrk="0" hangingPunct="0">
              <a:lnSpc>
                <a:spcPct val="107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2296"/>
            <a:ext cx="5486400" cy="21411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3A426-FCDF-4CB5-99F8-441C9BE820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5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ED30-F5FE-4DED-3BF4-6AB597841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317A8-7C36-87F9-67E8-9A6C98E59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BF29E-F043-5D63-D7B3-1BFE8AF2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392F-6C60-49A6-AD80-F12CF1567F23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5383-B786-4864-ECC2-5B921D7F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15DB-303E-AAB2-A726-96399B4C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8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A494-7001-8147-CB20-E360D164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03A09-69B2-378E-F8A6-3D6597CE8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02DB-2196-1E60-DD00-E91EF596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3E58-D9AD-4116-ACD0-2C7F0E486CCA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F3BA-EE00-5EF8-E653-57FF76B3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9195C-CA2B-E30C-0E0C-85364E46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D740F-AE48-1AEA-A5D8-8B38BE80B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34FEE-C46F-9E41-43CF-0A23BA6C5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B18A9-FE68-2343-6A05-CEBCC36F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21B5-249A-4EF1-B583-0DC7FF5F6E5D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62F60-1A79-13E6-87C9-D24B57E0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B32C-B2E7-F927-42B6-3746A28D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4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7077-6C92-0CEE-97C0-FCE4C774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5AB8-3CAD-9F3A-D883-53CA6DCD1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9E0AE-8328-2B0B-DB4B-A3C57543C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878-A3EA-4A1B-AB1D-E634199712F1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695C7-AD56-6949-1D83-211BE0F4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F0AD2-B28D-B7C1-BC83-4349C54E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0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804A6-E901-C77B-4250-381C2317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1C90D-81FD-32F1-6553-C22C80899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077D3-8303-A604-7065-C923B321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1615-928A-4CC0-B537-E9B8E7BF57AA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1CC5-9398-02E6-8E8B-00DEAA6A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C7C75-2A2B-7056-1BF3-104DE3D1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0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A7E4-5C63-AB9A-59F1-73D80170A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CD3CC-F47B-1D8F-3CF6-3AFCCDF8D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877A4-059A-F5F3-64E8-1A041270A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60CEA-7874-63C4-3E3A-20EF5F26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E9EDB-10B7-4C00-82CD-D0DF5F83A3A0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949A9-E6E9-FAA3-15B4-0021F86A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3B988-2190-C731-FE2C-A2D16665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6649-5356-171A-E40A-DF3BF965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F43F8-9624-CA3B-6FFD-CB9A83C15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A8465-7D1F-65BB-99C3-F6252F5A5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45E98-7735-92B6-2D1F-8B4934D5F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69066-3F21-F4D3-B717-935E6233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E7974-DBA9-D2B4-AF9D-CBE5A7C0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A947-B1C4-445F-9F6B-05DF689ED7A6}" type="datetime1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D0C51-AA96-2DE4-BC2F-AF2782B4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F513F-6EA5-B184-6D95-C3DD3C86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AB1B-DD5E-4169-6616-64D56BD1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CF017C-B108-0916-88BA-3F36F412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7BD3-09CF-42EF-8096-56C559A43A49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E8D4-A841-E198-D307-789042187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62C33-550B-91C2-19AF-26043B24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63F2F-FEAC-C02C-67A8-EB27D57A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38EE-40E7-46E9-B189-28BA15D38FEC}" type="datetime1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ABC9A-97D4-B0CF-E954-E9D30E0F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8E7E5-1DFC-F215-9AA7-230DF2A9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4256-2E3A-AB06-0614-3324A9A8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BE2D7-2FE3-0219-B6C5-020F047D0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018E7-2863-D27A-FE8B-93BF95AB6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AFE61-D5E4-435E-42F6-A364426F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763B-E2BA-4283-8350-C66BCE401895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A7A25-FA3C-4BE3-1ADC-E08B775F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B6509-1DA0-866A-48BC-01D59C90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2A2A3-C24E-D15D-BA1C-7A67FC60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BA36D1-34FB-73AF-4882-D5E70CD23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148A1-3BC5-89CC-D669-181081A00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43D52-F47A-5789-0A85-57703E4A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2EAD-3430-42E3-B40C-8EFFB4A325C7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ADA0B-D007-47A4-EEE2-0CCF23F1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509FB-42B4-8812-E6FB-B9CDFDD4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1B44B-1E13-0657-3BEE-EEC1C8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0F49E-B56D-C8E2-FC5A-68477F2A1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879DA-5D1B-4DD7-8F5F-BDE79F808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37E82-1120-4C52-88B4-E81B59DFCF52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E6EC-C2F5-D798-7134-C2C15DB1C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12FD3-C096-6ABC-4E5E-58FDFE60C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3C3EF3-4775-4107-8B32-1A1DA85B6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E51624-AE29-298B-7A2F-78AD6F1BAB36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97E3C5-912B-9D58-7A2F-4FF7A479A0E8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0A7D921-30DE-777A-42AB-DE50B0FA1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6743"/>
            <a:ext cx="9144000" cy="2387600"/>
          </a:xfrm>
        </p:spPr>
        <p:txBody>
          <a:bodyPr/>
          <a:lstStyle/>
          <a:p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/>
              </a:rPr>
              <a:t>Child Welfare Advocacy with Citizens, Media and Elected Officials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9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D95E9-0132-F856-BDAB-B6F518CBB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A7874-AE6D-0AAC-9AC2-CD732C1D4C0F}"/>
              </a:ext>
            </a:extLst>
          </p:cNvPr>
          <p:cNvSpPr/>
          <p:nvPr/>
        </p:nvSpPr>
        <p:spPr>
          <a:xfrm>
            <a:off x="0" y="1"/>
            <a:ext cx="12192000" cy="2456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6995A-8D71-5897-6987-392C728DABD9}"/>
              </a:ext>
            </a:extLst>
          </p:cNvPr>
          <p:cNvSpPr/>
          <p:nvPr/>
        </p:nvSpPr>
        <p:spPr>
          <a:xfrm>
            <a:off x="0" y="6619163"/>
            <a:ext cx="12192000" cy="2456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C250-5411-C7CD-84C5-0CEAF978D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95" y="2088593"/>
            <a:ext cx="11336409" cy="375578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US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3545-F3A0-8233-1C58-4561DB16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20F352-2E23-15B9-00FB-4A2C0BCA9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76274"/>
            <a:ext cx="9690100" cy="55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CE1A8-0247-1FFD-012A-9960FF76C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52B036-8531-0D26-A4F3-3381D0155C27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6E90A-4D07-9D3F-27E2-E3DBF62B9192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B15D82E2-4D7D-63C1-A7DF-EE92CCF133A5}"/>
              </a:ext>
            </a:extLst>
          </p:cNvPr>
          <p:cNvSpPr txBox="1">
            <a:spLocks/>
          </p:cNvSpPr>
          <p:nvPr/>
        </p:nvSpPr>
        <p:spPr>
          <a:xfrm>
            <a:off x="918210" y="739138"/>
            <a:ext cx="1074742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rPr>
              <a:t>Governor’s Task Force Changes in Law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88472-EC86-2B86-1BB6-474D19487233}"/>
              </a:ext>
            </a:extLst>
          </p:cNvPr>
          <p:cNvSpPr txBox="1">
            <a:spLocks/>
          </p:cNvSpPr>
          <p:nvPr/>
        </p:nvSpPr>
        <p:spPr bwMode="auto">
          <a:xfrm>
            <a:off x="1181395" y="2026816"/>
            <a:ext cx="10747420" cy="601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Priority is child safety not family preservation</a:t>
            </a:r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24/7 statewide coverage</a:t>
            </a:r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Uniform screening standards led to &gt;10,000 more children getting help per year</a:t>
            </a:r>
            <a:br>
              <a:rPr lang="en-US" sz="3600" b="1" dirty="0"/>
            </a:br>
            <a:r>
              <a:rPr lang="en-US" sz="3600" b="1" dirty="0"/>
              <a:t>	</a:t>
            </a:r>
            <a:br>
              <a:rPr lang="en-US" sz="3600" b="1" dirty="0"/>
            </a:br>
            <a:r>
              <a:rPr lang="en-US" sz="3600" b="1" dirty="0"/>
              <a:t>	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1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9BD0D-DEB2-3D3F-A7C6-B3E9D83F5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82ECA0-6DD4-33D8-6D16-D9C91078FB21}"/>
              </a:ext>
            </a:extLst>
          </p:cNvPr>
          <p:cNvSpPr/>
          <p:nvPr/>
        </p:nvSpPr>
        <p:spPr>
          <a:xfrm>
            <a:off x="0" y="1"/>
            <a:ext cx="12192000" cy="2456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AF094E-1E44-C226-92EE-7BEB83B39070}"/>
              </a:ext>
            </a:extLst>
          </p:cNvPr>
          <p:cNvSpPr/>
          <p:nvPr/>
        </p:nvSpPr>
        <p:spPr>
          <a:xfrm>
            <a:off x="0" y="6619163"/>
            <a:ext cx="12192000" cy="2456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063E-802C-7D6C-E3DB-DF5CDD7E3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95" y="2088593"/>
            <a:ext cx="11336409" cy="375578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US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EC9FD-569D-A838-19F0-602316A2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DC543E-636C-9952-7593-6FE13D539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904" y="702201"/>
            <a:ext cx="8464296" cy="58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9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64753-95D0-7432-6FD5-051D7A2E1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C4E62F-FD41-CC94-FA94-F3AD6E35605A}"/>
              </a:ext>
            </a:extLst>
          </p:cNvPr>
          <p:cNvSpPr/>
          <p:nvPr/>
        </p:nvSpPr>
        <p:spPr>
          <a:xfrm>
            <a:off x="0" y="1"/>
            <a:ext cx="12192000" cy="2456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B9202-846C-12D5-65C7-70CCE47E0F03}"/>
              </a:ext>
            </a:extLst>
          </p:cNvPr>
          <p:cNvSpPr/>
          <p:nvPr/>
        </p:nvSpPr>
        <p:spPr>
          <a:xfrm>
            <a:off x="0" y="6619163"/>
            <a:ext cx="12192000" cy="245660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31DEB-DB18-AD89-7D10-EEB76E6D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95" y="2088593"/>
            <a:ext cx="11336409" cy="375578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US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180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CBF93-68EF-6698-6276-F83FD8C1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C3EF3-4775-4107-8B32-1A1DA85B6ABB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63A96-52FD-5253-34BA-C81B56CF7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104" y="525869"/>
            <a:ext cx="8299792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6626-2B76-F5AE-35E0-25C1CA08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E36BE5-D081-7890-EED7-529E432C6DBE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3C63-5B24-0A0B-14DC-77168600EF22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9D4B5A-D389-78F3-5930-39CED00650E9}"/>
              </a:ext>
            </a:extLst>
          </p:cNvPr>
          <p:cNvSpPr txBox="1">
            <a:spLocks/>
          </p:cNvSpPr>
          <p:nvPr/>
        </p:nvSpPr>
        <p:spPr bwMode="auto">
          <a:xfrm>
            <a:off x="388620" y="1291807"/>
            <a:ext cx="10681025" cy="44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/>
              <a:t>Recommendations not followed</a:t>
            </a:r>
          </a:p>
          <a:p>
            <a:pPr marL="571500" marR="0" lvl="0" indent="-5715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/>
              <a:t>Reduced use of Alternative Response</a:t>
            </a:r>
          </a:p>
          <a:p>
            <a:pPr marR="0" lv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b="1" dirty="0"/>
          </a:p>
          <a:p>
            <a:pPr marL="571500" marR="0" lvl="0" indent="-5715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/>
              <a:t>Move to a single response system</a:t>
            </a:r>
          </a:p>
          <a:p>
            <a:pPr marR="0" lv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b="1" dirty="0"/>
          </a:p>
          <a:p>
            <a:pPr marL="571500" marR="0" lvl="0" indent="-5715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/>
              <a:t>Stop interviewing children in presence adults</a:t>
            </a:r>
          </a:p>
          <a:p>
            <a:pPr marR="0" lv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b="1" dirty="0"/>
          </a:p>
          <a:p>
            <a:pPr marL="571500" marR="0" lvl="0" indent="-5715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/>
              <a:t>No advance notice of initial visit</a:t>
            </a:r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lvl="1">
              <a:lnSpc>
                <a:spcPct val="107000"/>
              </a:lnSpc>
              <a:defRPr/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4527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90DFB-B7F3-1A1F-2C95-995BF71D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8E595CC-26D3-EC09-AA69-C2416F12A536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3442D7-E4DC-6C28-D76F-419B417CEEF3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A0BDD-3279-2217-C70A-96D601576F17}"/>
              </a:ext>
            </a:extLst>
          </p:cNvPr>
          <p:cNvSpPr txBox="1">
            <a:spLocks/>
          </p:cNvSpPr>
          <p:nvPr/>
        </p:nvSpPr>
        <p:spPr bwMode="auto">
          <a:xfrm>
            <a:off x="848832" y="1291807"/>
            <a:ext cx="10252710" cy="44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dirty="0"/>
          </a:p>
          <a:p>
            <a:pPr marR="0" lvl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/>
              <a:t>Safe Passage research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Report on fatalities 2014 - 2022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Statistics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Case studies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Patterns of practice</a:t>
            </a:r>
          </a:p>
          <a:p>
            <a:pPr marL="571500" marR="0" lvl="0" indent="-5715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lvl="1">
              <a:lnSpc>
                <a:spcPct val="107000"/>
              </a:lnSpc>
              <a:defRPr/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10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4EEC-17C6-0545-464B-5B38E0B6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10A684-09EF-D937-2714-1AFAE2B7CDF5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701E4-C869-C795-67F9-B3EC5949BFEA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A9BEAE-9946-0DDC-82EF-E3D8F0917C95}"/>
              </a:ext>
            </a:extLst>
          </p:cNvPr>
          <p:cNvSpPr txBox="1">
            <a:spLocks/>
          </p:cNvSpPr>
          <p:nvPr/>
        </p:nvSpPr>
        <p:spPr bwMode="auto">
          <a:xfrm>
            <a:off x="969645" y="1743740"/>
            <a:ext cx="10252710" cy="36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/>
              <a:t>Fatality Report Findings</a:t>
            </a:r>
          </a:p>
          <a:p>
            <a:pPr marL="571500" marR="0" lvl="0" indent="-5715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Many deaths preventable</a:t>
            </a:r>
          </a:p>
          <a:p>
            <a:pPr marL="571500" marR="0" lvl="0" indent="-5715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Professionals knew but didn’t act</a:t>
            </a:r>
          </a:p>
          <a:p>
            <a:pPr marL="571500" marR="0" lvl="0" indent="-5715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Priority to parents’ rights and interests</a:t>
            </a:r>
          </a:p>
          <a:p>
            <a:pPr lvl="1">
              <a:lnSpc>
                <a:spcPct val="107000"/>
              </a:lnSpc>
              <a:defRPr/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6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2DD73-7C1C-5325-94D8-4F00A28C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9B35FA-BE7C-BF87-9E07-E1DF6440B556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E9B5E-1C1D-9544-3174-9A719BA522A6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52EA76-3B1D-9B46-E44F-3107B276C4DC}"/>
              </a:ext>
            </a:extLst>
          </p:cNvPr>
          <p:cNvSpPr txBox="1">
            <a:spLocks/>
          </p:cNvSpPr>
          <p:nvPr/>
        </p:nvSpPr>
        <p:spPr bwMode="auto">
          <a:xfrm>
            <a:off x="848832" y="1291807"/>
            <a:ext cx="10252710" cy="44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4000" b="1" dirty="0"/>
          </a:p>
          <a:p>
            <a:pPr marR="0" lvl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/>
              <a:t>Second investigative reporting series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Up to 2024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Led to Legislative Task Force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Delegated work to state Supreme Court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Recommendations due end of 2025</a:t>
            </a:r>
          </a:p>
          <a:p>
            <a:pPr marL="571500" marR="0" lvl="0" indent="-5715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lvl="1">
              <a:lnSpc>
                <a:spcPct val="107000"/>
              </a:lnSpc>
              <a:defRPr/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1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72D9E-2B30-A89E-8591-6CAC73CAD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71F26C-3AD4-4397-975E-2F1D11BF2D2B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3307F3-DD12-5C3A-4317-BE8C9ED7669A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3F14BE-A29E-87A8-3E02-B3D6257CB6CF}"/>
              </a:ext>
            </a:extLst>
          </p:cNvPr>
          <p:cNvSpPr txBox="1">
            <a:spLocks/>
          </p:cNvSpPr>
          <p:nvPr/>
        </p:nvSpPr>
        <p:spPr bwMode="auto">
          <a:xfrm>
            <a:off x="1650263" y="1403411"/>
            <a:ext cx="9989820" cy="380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R="0" lvl="0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br>
              <a:rPr lang="en-US" sz="3600" b="1" dirty="0"/>
            </a:br>
            <a:endParaRPr lang="en-US" sz="3600" b="1" dirty="0"/>
          </a:p>
          <a:p>
            <a:pPr marR="0" lvl="0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R="0" lvl="0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/>
              <a:t>Where are we now?</a:t>
            </a:r>
          </a:p>
          <a:p>
            <a:pPr marL="571500" marR="0" lvl="0" indent="-571500" defTabSz="457200" rtl="0" eaLnBrk="0" fontAlgn="base" latinLnBrk="0" hangingPunct="0">
              <a:lnSpc>
                <a:spcPct val="107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Lost ground child safety and well-being</a:t>
            </a:r>
          </a:p>
          <a:p>
            <a:pPr lvl="0">
              <a:lnSpc>
                <a:spcPct val="107000"/>
              </a:lnSpc>
              <a:defRPr/>
            </a:pPr>
            <a:endParaRPr lang="en-US" sz="3600" b="1" dirty="0"/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Still a vibrant advocacy community in MN</a:t>
            </a:r>
          </a:p>
          <a:p>
            <a:pPr lvl="0">
              <a:lnSpc>
                <a:spcPct val="107000"/>
              </a:lnSpc>
              <a:defRPr/>
            </a:pPr>
            <a:endParaRPr lang="en-US" sz="3600" b="1" dirty="0"/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Advocates are needed everywhere!</a:t>
            </a:r>
          </a:p>
          <a:p>
            <a:pPr lvl="0">
              <a:lnSpc>
                <a:spcPct val="107000"/>
              </a:lnSpc>
              <a:defRPr/>
            </a:pP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67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6CB94-B98A-4F1A-FCD1-31364D2F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D80553-FE35-6267-90CA-D518A61F1A54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DE338-8891-E2C3-41D3-CFFB86BE68B2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FF734A-7292-F1D5-4B0D-570C53789330}"/>
              </a:ext>
            </a:extLst>
          </p:cNvPr>
          <p:cNvSpPr txBox="1">
            <a:spLocks/>
          </p:cNvSpPr>
          <p:nvPr/>
        </p:nvSpPr>
        <p:spPr bwMode="auto">
          <a:xfrm>
            <a:off x="1278919" y="1377607"/>
            <a:ext cx="9162253" cy="37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>
              <a:lnSpc>
                <a:spcPct val="107000"/>
              </a:lnSpc>
              <a:defRPr/>
            </a:pPr>
            <a:r>
              <a:rPr lang="en-US" sz="3600" b="1" dirty="0"/>
              <a:t>Finally…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Let’s plan for success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58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DDF74-0E4C-10F2-C42A-CA9D33AF2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4EF086-DF56-FBE5-6F89-078CA7304971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D2470-CE70-D6D9-2C01-5CEFB2C8DF68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13BD6-864E-01B5-61B4-2211BC25B9BC}"/>
              </a:ext>
            </a:extLst>
          </p:cNvPr>
          <p:cNvSpPr txBox="1"/>
          <p:nvPr/>
        </p:nvSpPr>
        <p:spPr>
          <a:xfrm>
            <a:off x="792231" y="1596805"/>
            <a:ext cx="10315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 Restore child safety and well-being as central mission of child welfare in Minnesota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ED28ED-43B0-4E69-3C2C-826D02CB0C3C}"/>
              </a:ext>
            </a:extLst>
          </p:cNvPr>
          <p:cNvSpPr txBox="1"/>
          <p:nvPr/>
        </p:nvSpPr>
        <p:spPr>
          <a:xfrm>
            <a:off x="574158" y="3001226"/>
            <a:ext cx="11164186" cy="16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 of what children’s lives are like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3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child welfare an important public policy issue</a:t>
            </a:r>
            <a:endParaRPr lang="en-US" sz="3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4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8FA2E-478A-8834-2A6E-BF2C9DB34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01E284-FC44-90C8-9AAA-D4548E2E6E42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DC84A3-98F1-A527-68DF-7FC82668782B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C7FD4D-0597-B236-3640-D193A9F6D84E}"/>
              </a:ext>
            </a:extLst>
          </p:cNvPr>
          <p:cNvSpPr txBox="1"/>
          <p:nvPr/>
        </p:nvSpPr>
        <p:spPr>
          <a:xfrm>
            <a:off x="792231" y="1596805"/>
            <a:ext cx="10315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this needed?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FBCAF-A2A3-F542-0846-6502B3A0F7C3}"/>
              </a:ext>
            </a:extLst>
          </p:cNvPr>
          <p:cNvSpPr txBox="1"/>
          <p:nvPr/>
        </p:nvSpPr>
        <p:spPr>
          <a:xfrm>
            <a:off x="513907" y="2548134"/>
            <a:ext cx="11164186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Policies and practices have increasingly given parents’ rights and political agendas priority</a:t>
            </a:r>
          </a:p>
          <a:p>
            <a:pPr lvl="1">
              <a:lnSpc>
                <a:spcPct val="107000"/>
              </a:lnSpc>
            </a:pPr>
            <a:endParaRPr lang="en-US" sz="3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have no voice without advocates</a:t>
            </a:r>
            <a:endParaRPr lang="en-US" sz="32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3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C17F9-43EF-10F4-55EE-F0313EA52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67941B-C248-943A-72AA-6B263D24ADB9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CB036A-E268-203B-9DAA-FD014DA2A8FF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DCA904-55B5-9B7D-84BB-477D1B76EE26}"/>
              </a:ext>
            </a:extLst>
          </p:cNvPr>
          <p:cNvSpPr txBox="1"/>
          <p:nvPr/>
        </p:nvSpPr>
        <p:spPr>
          <a:xfrm>
            <a:off x="1353875" y="1922401"/>
            <a:ext cx="6673706" cy="301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citizens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36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media</a:t>
            </a:r>
          </a:p>
          <a:p>
            <a:pPr marL="342900" marR="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36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b="1" kern="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and do r</a:t>
            </a:r>
            <a:r>
              <a:rPr lang="en-US" sz="36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esearch</a:t>
            </a:r>
            <a:endParaRPr lang="en-US" sz="3600" kern="1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CBE8B-8E9E-5D0E-E1F1-74F7F0A8F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85B6EA-538F-17ED-E833-5153D6652E50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6202A-B0A5-5CD8-C85C-B067F355133B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B0E4DD06-A6AE-F70D-C5DC-24C07D85675C}"/>
              </a:ext>
            </a:extLst>
          </p:cNvPr>
          <p:cNvSpPr txBox="1">
            <a:spLocks/>
          </p:cNvSpPr>
          <p:nvPr/>
        </p:nvSpPr>
        <p:spPr>
          <a:xfrm>
            <a:off x="963134" y="1291808"/>
            <a:ext cx="9690100" cy="1004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00" dirty="0">
                <a:solidFill>
                  <a:srgbClr val="00568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 Engagement</a:t>
            </a: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350324-FE49-2C4F-CC05-107AC1948494}"/>
              </a:ext>
            </a:extLst>
          </p:cNvPr>
          <p:cNvSpPr txBox="1">
            <a:spLocks/>
          </p:cNvSpPr>
          <p:nvPr/>
        </p:nvSpPr>
        <p:spPr bwMode="auto">
          <a:xfrm>
            <a:off x="1249679" y="2402958"/>
            <a:ext cx="9989820" cy="32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005687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 up frustration about child welfare that was looking for an outlet</a:t>
            </a:r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1" i="0" u="none" strike="noStrike" kern="1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a legislative impact is a positive experience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099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9CF7E-F2FB-2DED-45D7-3B95042D3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A96F98-2223-5B35-F32D-9C90D28AACF1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F81BF8-9373-6E43-9D1F-59CF31100D44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322C7F68-B76E-A51B-0EE3-6FA813E1C159}"/>
              </a:ext>
            </a:extLst>
          </p:cNvPr>
          <p:cNvSpPr txBox="1">
            <a:spLocks/>
          </p:cNvSpPr>
          <p:nvPr/>
        </p:nvSpPr>
        <p:spPr>
          <a:xfrm>
            <a:off x="963134" y="1291808"/>
            <a:ext cx="9690100" cy="1004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00" dirty="0">
                <a:solidFill>
                  <a:srgbClr val="00568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Engagement</a:t>
            </a: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AFDE4E-92E8-5274-CFD9-4CC01D977EF9}"/>
              </a:ext>
            </a:extLst>
          </p:cNvPr>
          <p:cNvSpPr txBox="1">
            <a:spLocks/>
          </p:cNvSpPr>
          <p:nvPr/>
        </p:nvSpPr>
        <p:spPr bwMode="auto">
          <a:xfrm>
            <a:off x="1249679" y="2402958"/>
            <a:ext cx="9989820" cy="32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Can you trust journalists?</a:t>
            </a:r>
          </a:p>
          <a:p>
            <a:pPr lvl="0">
              <a:lnSpc>
                <a:spcPct val="107000"/>
              </a:lnSpc>
            </a:pPr>
            <a:endParaRPr lang="en-US" sz="3600" b="1" dirty="0"/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Benefits</a:t>
            </a:r>
            <a:br>
              <a:rPr lang="en-US" sz="3600" b="1" dirty="0"/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32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BA73C-556A-5C7C-A77B-D5D42637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1FDB47-8A3E-933A-747D-FC6975BBA683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F8621D-D829-0458-8BED-E37E01EED388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FAB38CD1-59F0-E9DB-394A-FA2BFB982869}"/>
              </a:ext>
            </a:extLst>
          </p:cNvPr>
          <p:cNvSpPr txBox="1">
            <a:spLocks/>
          </p:cNvSpPr>
          <p:nvPr/>
        </p:nvSpPr>
        <p:spPr>
          <a:xfrm>
            <a:off x="963134" y="1291808"/>
            <a:ext cx="9690100" cy="10048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00" dirty="0">
                <a:solidFill>
                  <a:srgbClr val="00568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Research?</a:t>
            </a:r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C2BD6-D08C-4A26-27AF-9876D3D58EE9}"/>
              </a:ext>
            </a:extLst>
          </p:cNvPr>
          <p:cNvSpPr txBox="1">
            <a:spLocks/>
          </p:cNvSpPr>
          <p:nvPr/>
        </p:nvSpPr>
        <p:spPr bwMode="auto">
          <a:xfrm>
            <a:off x="1249679" y="2402958"/>
            <a:ext cx="9989820" cy="32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Know what you are doing</a:t>
            </a:r>
          </a:p>
          <a:p>
            <a:pPr lvl="0">
              <a:lnSpc>
                <a:spcPct val="107000"/>
              </a:lnSpc>
            </a:pPr>
            <a:endParaRPr lang="en-US" sz="3600" b="1" dirty="0"/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Build credibility</a:t>
            </a:r>
            <a:br>
              <a:rPr lang="en-US" sz="3600" b="1" dirty="0"/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63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42A3F-956A-8D40-B01A-4E0A22A20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9174D9-C281-675A-841A-BA8FA95A866A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43CFD3-DC3C-BC41-C6A8-BEFD93D33E16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7625CE0D-EFDC-A5BB-29B7-0E315F83EB2E}"/>
              </a:ext>
            </a:extLst>
          </p:cNvPr>
          <p:cNvSpPr txBox="1">
            <a:spLocks/>
          </p:cNvSpPr>
          <p:nvPr/>
        </p:nvSpPr>
        <p:spPr>
          <a:xfrm>
            <a:off x="838200" y="9898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</a:rPr>
              <a:t>Early Days – Volunteers and Electeds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590560-D1CD-1C0D-62DA-72CD53E39688}"/>
              </a:ext>
            </a:extLst>
          </p:cNvPr>
          <p:cNvSpPr txBox="1">
            <a:spLocks/>
          </p:cNvSpPr>
          <p:nvPr/>
        </p:nvSpPr>
        <p:spPr bwMode="auto">
          <a:xfrm>
            <a:off x="838200" y="2659119"/>
            <a:ext cx="10252710" cy="245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b="1" dirty="0"/>
          </a:p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b="1" dirty="0"/>
          </a:p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b="1" dirty="0"/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Proof of 	Concept - Legislative Auditor </a:t>
            </a:r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Q: Who knows this stuff?  A: Safe Passage</a:t>
            </a:r>
          </a:p>
          <a:p>
            <a:pPr lvl="1">
              <a:lnSpc>
                <a:spcPct val="107000"/>
              </a:lnSpc>
              <a:defRPr/>
            </a:pPr>
            <a:br>
              <a:rPr lang="en-US" sz="3600" b="1" dirty="0"/>
            </a:b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31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FFA3E-3A76-1E94-2BF1-433A79B18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EEDA24-5CF3-8B15-256D-5E90078A8C96}"/>
              </a:ext>
            </a:extLst>
          </p:cNvPr>
          <p:cNvSpPr/>
          <p:nvPr/>
        </p:nvSpPr>
        <p:spPr>
          <a:xfrm>
            <a:off x="0" y="0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1B6AE4-55CC-5322-8340-1D7D43EA4449}"/>
              </a:ext>
            </a:extLst>
          </p:cNvPr>
          <p:cNvSpPr/>
          <p:nvPr/>
        </p:nvSpPr>
        <p:spPr>
          <a:xfrm>
            <a:off x="0" y="5566193"/>
            <a:ext cx="12192000" cy="1291807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3F288F5D-CE5A-3A88-68C6-46D48FC7062A}"/>
              </a:ext>
            </a:extLst>
          </p:cNvPr>
          <p:cNvSpPr txBox="1">
            <a:spLocks/>
          </p:cNvSpPr>
          <p:nvPr/>
        </p:nvSpPr>
        <p:spPr>
          <a:xfrm>
            <a:off x="838200" y="1520456"/>
            <a:ext cx="10515600" cy="794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</a:rPr>
              <a:t>First Investigative Report 2006 - 2015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2291C8-67A4-DFCB-ADE5-CBB015A7251B}"/>
              </a:ext>
            </a:extLst>
          </p:cNvPr>
          <p:cNvSpPr txBox="1">
            <a:spLocks/>
          </p:cNvSpPr>
          <p:nvPr/>
        </p:nvSpPr>
        <p:spPr bwMode="auto">
          <a:xfrm>
            <a:off x="1101090" y="2400300"/>
            <a:ext cx="9989820" cy="330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5687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687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600" b="1" dirty="0"/>
          </a:p>
          <a:p>
            <a:pPr marL="571500" marR="0" lvl="0" indent="-57150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/>
              <a:t>83 children killed since 2006</a:t>
            </a:r>
          </a:p>
          <a:p>
            <a:pPr marR="0" lvl="0" algn="l" defTabSz="4572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600" b="1" dirty="0"/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Four long-form articles </a:t>
            </a:r>
          </a:p>
          <a:p>
            <a:pPr>
              <a:lnSpc>
                <a:spcPct val="107000"/>
              </a:lnSpc>
              <a:defRPr/>
            </a:pPr>
            <a:endParaRPr lang="en-US" sz="3600" b="1" dirty="0"/>
          </a:p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4 year-old Eric Dean represented them all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5687"/>
              </a:solidFill>
              <a:effectLst/>
              <a:uLnTx/>
              <a:uFillTx/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89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BF64D7C0DBB489D337D7E9F41D496" ma:contentTypeVersion="14" ma:contentTypeDescription="Create a new document." ma:contentTypeScope="" ma:versionID="b8f02d682ff3ea3e4dc22a5dbf8b7683">
  <xsd:schema xmlns:xsd="http://www.w3.org/2001/XMLSchema" xmlns:xs="http://www.w3.org/2001/XMLSchema" xmlns:p="http://schemas.microsoft.com/office/2006/metadata/properties" xmlns:ns2="aa42b600-087b-480f-a20d-c230729ccaa6" xmlns:ns3="2a1338d8-0193-4803-acce-494317c4aa1e" targetNamespace="http://schemas.microsoft.com/office/2006/metadata/properties" ma:root="true" ma:fieldsID="10a4c5a1224cd77c14810256153a2bed" ns2:_="" ns3:_="">
    <xsd:import namespace="aa42b600-087b-480f-a20d-c230729ccaa6"/>
    <xsd:import namespace="2a1338d8-0193-4803-acce-494317c4aa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2b600-087b-480f-a20d-c230729cc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338d8-0193-4803-acce-494317c4aa1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8f02459-0645-4925-ab43-ac98a58e59dc}" ma:internalName="TaxCatchAll" ma:showField="CatchAllData" ma:web="2a1338d8-0193-4803-acce-494317c4aa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1338d8-0193-4803-acce-494317c4aa1e" xsi:nil="true"/>
    <lcf76f155ced4ddcb4097134ff3c332f xmlns="aa42b600-087b-480f-a20d-c230729cca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7D89F5-18BA-4409-9791-14F2641EDFDF}"/>
</file>

<file path=customXml/itemProps2.xml><?xml version="1.0" encoding="utf-8"?>
<ds:datastoreItem xmlns:ds="http://schemas.openxmlformats.org/officeDocument/2006/customXml" ds:itemID="{58BB0549-D28B-4667-8F99-755193782F44}"/>
</file>

<file path=customXml/itemProps3.xml><?xml version="1.0" encoding="utf-8"?>
<ds:datastoreItem xmlns:ds="http://schemas.openxmlformats.org/officeDocument/2006/customXml" ds:itemID="{00DC46FC-14F7-4927-83A6-E2BC90D8CE81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1992</TotalTime>
  <Words>352</Words>
  <Application>Microsoft Office PowerPoint</Application>
  <PresentationFormat>Widescreen</PresentationFormat>
  <Paragraphs>129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Symbol</vt:lpstr>
      <vt:lpstr>Office Theme</vt:lpstr>
      <vt:lpstr>Child Welfare Advocacy with Citizens, Media and Elected Officials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Vinny Vue</dc:creator>
  <cp:lastModifiedBy>Richard Gehrman</cp:lastModifiedBy>
  <cp:revision>36</cp:revision>
  <cp:lastPrinted>2025-04-21T19:04:08Z</cp:lastPrinted>
  <dcterms:created xsi:type="dcterms:W3CDTF">2025-04-10T18:40:30Z</dcterms:created>
  <dcterms:modified xsi:type="dcterms:W3CDTF">2025-04-24T19:22:26Z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0x010100857BF64D7C0DBB489D337D7E9F41D496</vt:lpwstr>
  </property>
</Properties>
</file>