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3"/>
  </p:notesMasterIdLst>
  <p:sldIdLst>
    <p:sldId id="256" r:id="rId5"/>
    <p:sldId id="2138" r:id="rId6"/>
    <p:sldId id="257" r:id="rId7"/>
    <p:sldId id="605" r:id="rId8"/>
    <p:sldId id="2130" r:id="rId9"/>
    <p:sldId id="259" r:id="rId10"/>
    <p:sldId id="2151" r:id="rId11"/>
    <p:sldId id="264" r:id="rId12"/>
    <p:sldId id="2120" r:id="rId13"/>
    <p:sldId id="2145" r:id="rId14"/>
    <p:sldId id="2146" r:id="rId15"/>
    <p:sldId id="2153" r:id="rId16"/>
    <p:sldId id="2143" r:id="rId17"/>
    <p:sldId id="2148" r:id="rId18"/>
    <p:sldId id="2149" r:id="rId19"/>
    <p:sldId id="2156" r:id="rId20"/>
    <p:sldId id="265" r:id="rId21"/>
    <p:sldId id="2142" r:id="rId22"/>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D"/>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320FC0-2676-4E88-B920-093A9D1E25A6}" v="2" dt="2023-10-04T17:55:49.1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76851" autoAdjust="0"/>
  </p:normalViewPr>
  <p:slideViewPr>
    <p:cSldViewPr>
      <p:cViewPr varScale="1">
        <p:scale>
          <a:sx n="48" d="100"/>
          <a:sy n="48" d="100"/>
        </p:scale>
        <p:origin x="1828"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2B6A67-DD09-48D3-A484-C358A7B2496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FC4F5D1-E59B-47A0-8CD1-4F9508DB4A36}">
      <dgm:prSet custT="1"/>
      <dgm:spPr/>
      <dgm:t>
        <a:bodyPr/>
        <a:lstStyle/>
        <a:p>
          <a:r>
            <a:rPr lang="en-US" sz="1800" dirty="0">
              <a:solidFill>
                <a:srgbClr val="002060"/>
              </a:solidFill>
              <a:latin typeface="Verdana" panose="020B0604030504040204" pitchFamily="34" charset="0"/>
              <a:ea typeface="Verdana" panose="020B0604030504040204" pitchFamily="34" charset="0"/>
            </a:rPr>
            <a:t>Juvenile Court Judges’ Commission</a:t>
          </a:r>
        </a:p>
      </dgm:t>
    </dgm:pt>
    <dgm:pt modelId="{A3B0562B-B5FE-4027-B7A8-FBABCFAF9338}" type="parTrans" cxnId="{1A953080-B619-4158-AB0A-85FEA2089E3E}">
      <dgm:prSet/>
      <dgm:spPr/>
      <dgm:t>
        <a:bodyPr/>
        <a:lstStyle/>
        <a:p>
          <a:endParaRPr lang="en-US"/>
        </a:p>
      </dgm:t>
    </dgm:pt>
    <dgm:pt modelId="{40212E4F-B2DC-4A6C-AC9C-CAB6009D7C49}" type="sibTrans" cxnId="{1A953080-B619-4158-AB0A-85FEA2089E3E}">
      <dgm:prSet/>
      <dgm:spPr/>
      <dgm:t>
        <a:bodyPr/>
        <a:lstStyle/>
        <a:p>
          <a:endParaRPr lang="en-US"/>
        </a:p>
      </dgm:t>
    </dgm:pt>
    <dgm:pt modelId="{C20F038C-EF7D-49FA-BB7C-9A99828656CF}">
      <dgm:prSet custT="1"/>
      <dgm:spPr/>
      <dgm:t>
        <a:bodyPr/>
        <a:lstStyle/>
        <a:p>
          <a:r>
            <a:rPr lang="en-US" sz="1800" dirty="0">
              <a:solidFill>
                <a:srgbClr val="002060"/>
              </a:solidFill>
              <a:latin typeface="Verdana" panose="020B0604030504040204" pitchFamily="34" charset="0"/>
              <a:ea typeface="Verdana" panose="020B0604030504040204" pitchFamily="34" charset="0"/>
            </a:rPr>
            <a:t>Pennsylvania Commission on Crime and Delinquency including their Juvenile Justice and Delinquency Prevention Committee </a:t>
          </a:r>
        </a:p>
      </dgm:t>
    </dgm:pt>
    <dgm:pt modelId="{05362FE9-D5D7-4FE1-A4DB-00E5F25E4E1C}" type="parTrans" cxnId="{5B3778E1-299B-4D86-9C0C-E1ADE553468F}">
      <dgm:prSet/>
      <dgm:spPr/>
      <dgm:t>
        <a:bodyPr/>
        <a:lstStyle/>
        <a:p>
          <a:endParaRPr lang="en-US"/>
        </a:p>
      </dgm:t>
    </dgm:pt>
    <dgm:pt modelId="{A5F92CEE-BE7B-4DD2-849F-5B9E9575B307}" type="sibTrans" cxnId="{5B3778E1-299B-4D86-9C0C-E1ADE553468F}">
      <dgm:prSet/>
      <dgm:spPr/>
      <dgm:t>
        <a:bodyPr/>
        <a:lstStyle/>
        <a:p>
          <a:endParaRPr lang="en-US"/>
        </a:p>
      </dgm:t>
    </dgm:pt>
    <dgm:pt modelId="{8888CAC0-D5F7-4516-A3F5-DEA5DD3CA4F2}">
      <dgm:prSet custT="1"/>
      <dgm:spPr/>
      <dgm:t>
        <a:bodyPr/>
        <a:lstStyle/>
        <a:p>
          <a:r>
            <a:rPr lang="en-US" sz="1800" dirty="0">
              <a:solidFill>
                <a:srgbClr val="002060"/>
              </a:solidFill>
              <a:latin typeface="Verdana" panose="020B0604030504040204" pitchFamily="34" charset="0"/>
              <a:ea typeface="Verdana" panose="020B0604030504040204" pitchFamily="34" charset="0"/>
            </a:rPr>
            <a:t>Department of Human Services - Office of Children, Youth, and Families </a:t>
          </a:r>
        </a:p>
      </dgm:t>
    </dgm:pt>
    <dgm:pt modelId="{1349619F-7A9C-4B9F-B6E6-3CFC1DA47958}" type="parTrans" cxnId="{9D9505FA-5B53-47A5-9FD2-EE6B502F7F33}">
      <dgm:prSet/>
      <dgm:spPr/>
      <dgm:t>
        <a:bodyPr/>
        <a:lstStyle/>
        <a:p>
          <a:endParaRPr lang="en-US"/>
        </a:p>
      </dgm:t>
    </dgm:pt>
    <dgm:pt modelId="{92B1A458-D5EE-4859-A144-5A8E4F6A9E72}" type="sibTrans" cxnId="{9D9505FA-5B53-47A5-9FD2-EE6B502F7F33}">
      <dgm:prSet/>
      <dgm:spPr/>
      <dgm:t>
        <a:bodyPr/>
        <a:lstStyle/>
        <a:p>
          <a:endParaRPr lang="en-US"/>
        </a:p>
      </dgm:t>
    </dgm:pt>
    <dgm:pt modelId="{35F9C7D9-B51F-4B83-9C71-58B815F22D71}">
      <dgm:prSet custT="1"/>
      <dgm:spPr/>
      <dgm:t>
        <a:bodyPr/>
        <a:lstStyle/>
        <a:p>
          <a:r>
            <a:rPr lang="en-US" sz="1800" dirty="0">
              <a:solidFill>
                <a:srgbClr val="002060"/>
              </a:solidFill>
              <a:latin typeface="Verdana" panose="020B0604030504040204" pitchFamily="34" charset="0"/>
              <a:ea typeface="Verdana" panose="020B0604030504040204" pitchFamily="34" charset="0"/>
            </a:rPr>
            <a:t>Administrative Office of Pennsylvania Courts - Office of Children and Families in the Courts.</a:t>
          </a:r>
        </a:p>
      </dgm:t>
    </dgm:pt>
    <dgm:pt modelId="{093BD855-9888-489B-8102-3B78D447FCA0}" type="parTrans" cxnId="{243D6837-7F4D-4470-8590-637F7C3014A0}">
      <dgm:prSet/>
      <dgm:spPr/>
      <dgm:t>
        <a:bodyPr/>
        <a:lstStyle/>
        <a:p>
          <a:endParaRPr lang="en-US"/>
        </a:p>
      </dgm:t>
    </dgm:pt>
    <dgm:pt modelId="{B9DB5FCA-D286-4E37-AD92-5B07D4C5C20A}" type="sibTrans" cxnId="{243D6837-7F4D-4470-8590-637F7C3014A0}">
      <dgm:prSet/>
      <dgm:spPr/>
      <dgm:t>
        <a:bodyPr/>
        <a:lstStyle/>
        <a:p>
          <a:endParaRPr lang="en-US"/>
        </a:p>
      </dgm:t>
    </dgm:pt>
    <dgm:pt modelId="{82C53D8C-EA91-45E3-8514-8664C96951B7}">
      <dgm:prSet custT="1"/>
      <dgm:spPr/>
      <dgm:t>
        <a:bodyPr/>
        <a:lstStyle/>
        <a:p>
          <a:r>
            <a:rPr lang="en-US" sz="1800" dirty="0">
              <a:solidFill>
                <a:srgbClr val="002060"/>
              </a:solidFill>
              <a:latin typeface="Verdana" panose="020B0604030504040204" pitchFamily="34" charset="0"/>
              <a:ea typeface="Verdana" panose="020B0604030504040204" pitchFamily="34" charset="0"/>
            </a:rPr>
            <a:t>Juvenile Court Section of the Pennsylvania Conference of State Trial Judges</a:t>
          </a:r>
        </a:p>
      </dgm:t>
    </dgm:pt>
    <dgm:pt modelId="{FD7A6C32-0597-4BFB-8B59-D0CA43DC1259}" type="parTrans" cxnId="{4B6768C7-3B6C-4F87-BAA5-767242BFAB10}">
      <dgm:prSet/>
      <dgm:spPr/>
      <dgm:t>
        <a:bodyPr/>
        <a:lstStyle/>
        <a:p>
          <a:endParaRPr lang="en-US"/>
        </a:p>
      </dgm:t>
    </dgm:pt>
    <dgm:pt modelId="{68641EE0-F929-4C59-A6E3-FD7116370E82}" type="sibTrans" cxnId="{4B6768C7-3B6C-4F87-BAA5-767242BFAB10}">
      <dgm:prSet/>
      <dgm:spPr/>
      <dgm:t>
        <a:bodyPr/>
        <a:lstStyle/>
        <a:p>
          <a:endParaRPr lang="en-US"/>
        </a:p>
      </dgm:t>
    </dgm:pt>
    <dgm:pt modelId="{6F351B1A-0147-4828-AA60-B57A2196788A}">
      <dgm:prSet custT="1"/>
      <dgm:spPr/>
      <dgm:t>
        <a:bodyPr/>
        <a:lstStyle/>
        <a:p>
          <a:r>
            <a:rPr lang="en-US" sz="1800" dirty="0">
              <a:solidFill>
                <a:srgbClr val="002060"/>
              </a:solidFill>
              <a:latin typeface="Verdana" panose="020B0604030504040204" pitchFamily="34" charset="0"/>
              <a:ea typeface="Verdana" panose="020B0604030504040204" pitchFamily="34" charset="0"/>
            </a:rPr>
            <a:t>Pennsylvania Council of Chief Juvenile Probation Officers</a:t>
          </a:r>
        </a:p>
      </dgm:t>
    </dgm:pt>
    <dgm:pt modelId="{C12FD10A-66BF-4EDE-9842-8F098D438A23}" type="parTrans" cxnId="{23CD8127-37E2-4928-AEA0-F9A6754626F0}">
      <dgm:prSet/>
      <dgm:spPr/>
      <dgm:t>
        <a:bodyPr/>
        <a:lstStyle/>
        <a:p>
          <a:endParaRPr lang="en-US"/>
        </a:p>
      </dgm:t>
    </dgm:pt>
    <dgm:pt modelId="{7D012D88-3EFE-45BC-8E25-5C23A4FD7DD8}" type="sibTrans" cxnId="{23CD8127-37E2-4928-AEA0-F9A6754626F0}">
      <dgm:prSet/>
      <dgm:spPr/>
      <dgm:t>
        <a:bodyPr/>
        <a:lstStyle/>
        <a:p>
          <a:endParaRPr lang="en-US"/>
        </a:p>
      </dgm:t>
    </dgm:pt>
    <dgm:pt modelId="{15A2A7EC-5040-4241-8CF6-81A412DE839D}">
      <dgm:prSet custT="1"/>
      <dgm:spPr/>
      <dgm:t>
        <a:bodyPr/>
        <a:lstStyle/>
        <a:p>
          <a:r>
            <a:rPr lang="en-US" sz="1800" dirty="0">
              <a:solidFill>
                <a:srgbClr val="002060"/>
              </a:solidFill>
              <a:latin typeface="Verdana" panose="020B0604030504040204" pitchFamily="34" charset="0"/>
              <a:ea typeface="Verdana" panose="020B0604030504040204" pitchFamily="34" charset="0"/>
            </a:rPr>
            <a:t>County Juvenile Court and Probation Departments</a:t>
          </a:r>
        </a:p>
      </dgm:t>
    </dgm:pt>
    <dgm:pt modelId="{E0FFBB3B-3E12-4D8D-B314-42453DD6E5DA}" type="parTrans" cxnId="{5CD8741C-E159-4738-AC8B-2869DD69F216}">
      <dgm:prSet/>
      <dgm:spPr/>
      <dgm:t>
        <a:bodyPr/>
        <a:lstStyle/>
        <a:p>
          <a:endParaRPr lang="en-US"/>
        </a:p>
      </dgm:t>
    </dgm:pt>
    <dgm:pt modelId="{6A7907C6-288B-4683-8478-7AAD4AC1DFA0}" type="sibTrans" cxnId="{5CD8741C-E159-4738-AC8B-2869DD69F216}">
      <dgm:prSet/>
      <dgm:spPr/>
      <dgm:t>
        <a:bodyPr/>
        <a:lstStyle/>
        <a:p>
          <a:endParaRPr lang="en-US"/>
        </a:p>
      </dgm:t>
    </dgm:pt>
    <dgm:pt modelId="{86D60619-7BA9-4CFD-AA03-5A8BD35FB04D}">
      <dgm:prSet custT="1"/>
      <dgm:spPr/>
      <dgm:t>
        <a:bodyPr/>
        <a:lstStyle/>
        <a:p>
          <a:r>
            <a:rPr lang="en-US" sz="1800" dirty="0">
              <a:solidFill>
                <a:srgbClr val="002060"/>
              </a:solidFill>
              <a:latin typeface="Verdana" panose="020B0604030504040204" pitchFamily="34" charset="0"/>
              <a:ea typeface="Verdana" panose="020B0604030504040204" pitchFamily="34" charset="0"/>
            </a:rPr>
            <a:t>Service Provider Organizations and Agencies</a:t>
          </a:r>
        </a:p>
      </dgm:t>
    </dgm:pt>
    <dgm:pt modelId="{AF2F38F6-8CFB-4222-AD69-6CBC6A9952E3}" type="parTrans" cxnId="{9EDE54F3-3348-47CD-8637-9F72A603E45A}">
      <dgm:prSet/>
      <dgm:spPr/>
      <dgm:t>
        <a:bodyPr/>
        <a:lstStyle/>
        <a:p>
          <a:endParaRPr lang="en-US"/>
        </a:p>
      </dgm:t>
    </dgm:pt>
    <dgm:pt modelId="{91A74D56-67C8-424E-8084-39893535C2E9}" type="sibTrans" cxnId="{9EDE54F3-3348-47CD-8637-9F72A603E45A}">
      <dgm:prSet/>
      <dgm:spPr/>
      <dgm:t>
        <a:bodyPr/>
        <a:lstStyle/>
        <a:p>
          <a:endParaRPr lang="en-US"/>
        </a:p>
      </dgm:t>
    </dgm:pt>
    <dgm:pt modelId="{21A3D9DF-BB71-48B5-965A-4F3D95124D1C}">
      <dgm:prSet custT="1"/>
      <dgm:spPr/>
      <dgm:t>
        <a:bodyPr/>
        <a:lstStyle/>
        <a:p>
          <a:r>
            <a:rPr lang="en-US" sz="1800" dirty="0">
              <a:solidFill>
                <a:srgbClr val="002060"/>
              </a:solidFill>
              <a:latin typeface="Verdana" panose="020B0604030504040204" pitchFamily="34" charset="0"/>
              <a:ea typeface="Verdana" panose="020B0604030504040204" pitchFamily="34" charset="0"/>
            </a:rPr>
            <a:t>School Districts and Community Organizations</a:t>
          </a:r>
        </a:p>
      </dgm:t>
    </dgm:pt>
    <dgm:pt modelId="{2F197578-2D17-47CE-B43E-3E155D1F79FC}" type="parTrans" cxnId="{55CAABB4-EDFB-4912-AFE0-901304E3F4E3}">
      <dgm:prSet/>
      <dgm:spPr/>
      <dgm:t>
        <a:bodyPr/>
        <a:lstStyle/>
        <a:p>
          <a:endParaRPr lang="en-US"/>
        </a:p>
      </dgm:t>
    </dgm:pt>
    <dgm:pt modelId="{DE6C55E5-FA9F-4781-A202-136D1A50D5C8}" type="sibTrans" cxnId="{55CAABB4-EDFB-4912-AFE0-901304E3F4E3}">
      <dgm:prSet/>
      <dgm:spPr/>
      <dgm:t>
        <a:bodyPr/>
        <a:lstStyle/>
        <a:p>
          <a:endParaRPr lang="en-US"/>
        </a:p>
      </dgm:t>
    </dgm:pt>
    <dgm:pt modelId="{E4F92210-3B43-453C-8BE7-DC53C35B1D1F}" type="pres">
      <dgm:prSet presAssocID="{622B6A67-DD09-48D3-A484-C358A7B2496F}" presName="vert0" presStyleCnt="0">
        <dgm:presLayoutVars>
          <dgm:dir/>
          <dgm:animOne val="branch"/>
          <dgm:animLvl val="lvl"/>
        </dgm:presLayoutVars>
      </dgm:prSet>
      <dgm:spPr/>
    </dgm:pt>
    <dgm:pt modelId="{C5E82DCB-1F4E-44E8-AAE1-2B2761097B9D}" type="pres">
      <dgm:prSet presAssocID="{9FC4F5D1-E59B-47A0-8CD1-4F9508DB4A36}" presName="thickLine" presStyleLbl="alignNode1" presStyleIdx="0" presStyleCnt="9"/>
      <dgm:spPr/>
    </dgm:pt>
    <dgm:pt modelId="{8A7C7669-D78B-4C24-9192-FAB2F8B2491A}" type="pres">
      <dgm:prSet presAssocID="{9FC4F5D1-E59B-47A0-8CD1-4F9508DB4A36}" presName="horz1" presStyleCnt="0"/>
      <dgm:spPr/>
    </dgm:pt>
    <dgm:pt modelId="{5910362A-7831-45AE-BB87-17F67BFB1B0F}" type="pres">
      <dgm:prSet presAssocID="{9FC4F5D1-E59B-47A0-8CD1-4F9508DB4A36}" presName="tx1" presStyleLbl="revTx" presStyleIdx="0" presStyleCnt="9"/>
      <dgm:spPr/>
    </dgm:pt>
    <dgm:pt modelId="{0228E921-BA12-41AF-AFB8-FFF4425AFD12}" type="pres">
      <dgm:prSet presAssocID="{9FC4F5D1-E59B-47A0-8CD1-4F9508DB4A36}" presName="vert1" presStyleCnt="0"/>
      <dgm:spPr/>
    </dgm:pt>
    <dgm:pt modelId="{A69E716D-6495-4BD2-8A70-FF90763B5FE7}" type="pres">
      <dgm:prSet presAssocID="{C20F038C-EF7D-49FA-BB7C-9A99828656CF}" presName="thickLine" presStyleLbl="alignNode1" presStyleIdx="1" presStyleCnt="9"/>
      <dgm:spPr/>
    </dgm:pt>
    <dgm:pt modelId="{ED6454F3-2D86-403F-A984-B6505E4AC203}" type="pres">
      <dgm:prSet presAssocID="{C20F038C-EF7D-49FA-BB7C-9A99828656CF}" presName="horz1" presStyleCnt="0"/>
      <dgm:spPr/>
    </dgm:pt>
    <dgm:pt modelId="{30FCDEFB-B12F-4627-B3DD-EFD652884F6E}" type="pres">
      <dgm:prSet presAssocID="{C20F038C-EF7D-49FA-BB7C-9A99828656CF}" presName="tx1" presStyleLbl="revTx" presStyleIdx="1" presStyleCnt="9" custScaleY="143660"/>
      <dgm:spPr/>
    </dgm:pt>
    <dgm:pt modelId="{4BA8EEC7-2C0D-45AF-A9A6-5B1CB249FEE5}" type="pres">
      <dgm:prSet presAssocID="{C20F038C-EF7D-49FA-BB7C-9A99828656CF}" presName="vert1" presStyleCnt="0"/>
      <dgm:spPr/>
    </dgm:pt>
    <dgm:pt modelId="{2C579C11-4351-4E57-A2AB-8FF3BD17E449}" type="pres">
      <dgm:prSet presAssocID="{8888CAC0-D5F7-4516-A3F5-DEA5DD3CA4F2}" presName="thickLine" presStyleLbl="alignNode1" presStyleIdx="2" presStyleCnt="9"/>
      <dgm:spPr/>
    </dgm:pt>
    <dgm:pt modelId="{2DA7F829-5735-40D2-9A68-A0F949324271}" type="pres">
      <dgm:prSet presAssocID="{8888CAC0-D5F7-4516-A3F5-DEA5DD3CA4F2}" presName="horz1" presStyleCnt="0"/>
      <dgm:spPr/>
    </dgm:pt>
    <dgm:pt modelId="{9963FCDD-672A-4DD7-B8E0-E944FFC08445}" type="pres">
      <dgm:prSet presAssocID="{8888CAC0-D5F7-4516-A3F5-DEA5DD3CA4F2}" presName="tx1" presStyleLbl="revTx" presStyleIdx="2" presStyleCnt="9" custScaleY="93614"/>
      <dgm:spPr/>
    </dgm:pt>
    <dgm:pt modelId="{21E6CD0D-BA69-4077-B7AF-D62DE5CBD405}" type="pres">
      <dgm:prSet presAssocID="{8888CAC0-D5F7-4516-A3F5-DEA5DD3CA4F2}" presName="vert1" presStyleCnt="0"/>
      <dgm:spPr/>
    </dgm:pt>
    <dgm:pt modelId="{7BA6048E-C153-4E2A-9133-FC21323185CC}" type="pres">
      <dgm:prSet presAssocID="{35F9C7D9-B51F-4B83-9C71-58B815F22D71}" presName="thickLine" presStyleLbl="alignNode1" presStyleIdx="3" presStyleCnt="9"/>
      <dgm:spPr/>
    </dgm:pt>
    <dgm:pt modelId="{820853E7-D55B-4CA2-9FF4-44C979C5AFB9}" type="pres">
      <dgm:prSet presAssocID="{35F9C7D9-B51F-4B83-9C71-58B815F22D71}" presName="horz1" presStyleCnt="0"/>
      <dgm:spPr/>
    </dgm:pt>
    <dgm:pt modelId="{3FE53885-465E-4FC0-B46D-8AB62BE6AA1B}" type="pres">
      <dgm:prSet presAssocID="{35F9C7D9-B51F-4B83-9C71-58B815F22D71}" presName="tx1" presStyleLbl="revTx" presStyleIdx="3" presStyleCnt="9" custScaleY="130406"/>
      <dgm:spPr/>
    </dgm:pt>
    <dgm:pt modelId="{D953DE54-0322-46A7-ABF9-B5CDE46C9227}" type="pres">
      <dgm:prSet presAssocID="{35F9C7D9-B51F-4B83-9C71-58B815F22D71}" presName="vert1" presStyleCnt="0"/>
      <dgm:spPr/>
    </dgm:pt>
    <dgm:pt modelId="{73250C30-2D84-4A44-913D-DC7C108B5A13}" type="pres">
      <dgm:prSet presAssocID="{82C53D8C-EA91-45E3-8514-8664C96951B7}" presName="thickLine" presStyleLbl="alignNode1" presStyleIdx="4" presStyleCnt="9"/>
      <dgm:spPr/>
    </dgm:pt>
    <dgm:pt modelId="{B81660D8-5EF2-438C-80E8-B4A745780C16}" type="pres">
      <dgm:prSet presAssocID="{82C53D8C-EA91-45E3-8514-8664C96951B7}" presName="horz1" presStyleCnt="0"/>
      <dgm:spPr/>
    </dgm:pt>
    <dgm:pt modelId="{706F0F66-A38A-4C0C-88FF-F1E893297B78}" type="pres">
      <dgm:prSet presAssocID="{82C53D8C-EA91-45E3-8514-8664C96951B7}" presName="tx1" presStyleLbl="revTx" presStyleIdx="4" presStyleCnt="9" custScaleY="125164"/>
      <dgm:spPr/>
    </dgm:pt>
    <dgm:pt modelId="{7FCBAAFB-D5F3-429F-985A-BC76F7F01134}" type="pres">
      <dgm:prSet presAssocID="{82C53D8C-EA91-45E3-8514-8664C96951B7}" presName="vert1" presStyleCnt="0"/>
      <dgm:spPr/>
    </dgm:pt>
    <dgm:pt modelId="{76D915BB-4495-494F-AB8D-C3676336E6E2}" type="pres">
      <dgm:prSet presAssocID="{6F351B1A-0147-4828-AA60-B57A2196788A}" presName="thickLine" presStyleLbl="alignNode1" presStyleIdx="5" presStyleCnt="9"/>
      <dgm:spPr/>
    </dgm:pt>
    <dgm:pt modelId="{171E5C19-540B-4F6A-808F-B5CE5C4BF3B7}" type="pres">
      <dgm:prSet presAssocID="{6F351B1A-0147-4828-AA60-B57A2196788A}" presName="horz1" presStyleCnt="0"/>
      <dgm:spPr/>
    </dgm:pt>
    <dgm:pt modelId="{132F2521-2286-4356-AE9A-33650DD027EC}" type="pres">
      <dgm:prSet presAssocID="{6F351B1A-0147-4828-AA60-B57A2196788A}" presName="tx1" presStyleLbl="revTx" presStyleIdx="5" presStyleCnt="9"/>
      <dgm:spPr/>
    </dgm:pt>
    <dgm:pt modelId="{BF0C9482-2C71-4D1B-9278-D33DA2753DB4}" type="pres">
      <dgm:prSet presAssocID="{6F351B1A-0147-4828-AA60-B57A2196788A}" presName="vert1" presStyleCnt="0"/>
      <dgm:spPr/>
    </dgm:pt>
    <dgm:pt modelId="{2DCC221E-0D94-4E09-A265-CD8BF31E1A42}" type="pres">
      <dgm:prSet presAssocID="{15A2A7EC-5040-4241-8CF6-81A412DE839D}" presName="thickLine" presStyleLbl="alignNode1" presStyleIdx="6" presStyleCnt="9"/>
      <dgm:spPr/>
    </dgm:pt>
    <dgm:pt modelId="{DE247F52-7785-4F9E-B98A-DCCD7B880EA6}" type="pres">
      <dgm:prSet presAssocID="{15A2A7EC-5040-4241-8CF6-81A412DE839D}" presName="horz1" presStyleCnt="0"/>
      <dgm:spPr/>
    </dgm:pt>
    <dgm:pt modelId="{AC922EAA-6628-401E-A57D-342A5280C355}" type="pres">
      <dgm:prSet presAssocID="{15A2A7EC-5040-4241-8CF6-81A412DE839D}" presName="tx1" presStyleLbl="revTx" presStyleIdx="6" presStyleCnt="9"/>
      <dgm:spPr/>
    </dgm:pt>
    <dgm:pt modelId="{44926075-C617-4970-828B-A2C7D272C81C}" type="pres">
      <dgm:prSet presAssocID="{15A2A7EC-5040-4241-8CF6-81A412DE839D}" presName="vert1" presStyleCnt="0"/>
      <dgm:spPr/>
    </dgm:pt>
    <dgm:pt modelId="{60E73E3B-993D-429F-A79A-E386A43B0095}" type="pres">
      <dgm:prSet presAssocID="{86D60619-7BA9-4CFD-AA03-5A8BD35FB04D}" presName="thickLine" presStyleLbl="alignNode1" presStyleIdx="7" presStyleCnt="9"/>
      <dgm:spPr/>
    </dgm:pt>
    <dgm:pt modelId="{E0FF6E78-06CF-4BAA-A43C-C675F982D301}" type="pres">
      <dgm:prSet presAssocID="{86D60619-7BA9-4CFD-AA03-5A8BD35FB04D}" presName="horz1" presStyleCnt="0"/>
      <dgm:spPr/>
    </dgm:pt>
    <dgm:pt modelId="{184D71D1-BACD-4EE5-B1EA-8CAFC2532414}" type="pres">
      <dgm:prSet presAssocID="{86D60619-7BA9-4CFD-AA03-5A8BD35FB04D}" presName="tx1" presStyleLbl="revTx" presStyleIdx="7" presStyleCnt="9"/>
      <dgm:spPr/>
    </dgm:pt>
    <dgm:pt modelId="{4680FBDF-C17A-4946-9C34-279A77B9AECA}" type="pres">
      <dgm:prSet presAssocID="{86D60619-7BA9-4CFD-AA03-5A8BD35FB04D}" presName="vert1" presStyleCnt="0"/>
      <dgm:spPr/>
    </dgm:pt>
    <dgm:pt modelId="{91C94E71-D2F5-4C1F-B91D-77542AE25B95}" type="pres">
      <dgm:prSet presAssocID="{21A3D9DF-BB71-48B5-965A-4F3D95124D1C}" presName="thickLine" presStyleLbl="alignNode1" presStyleIdx="8" presStyleCnt="9"/>
      <dgm:spPr/>
    </dgm:pt>
    <dgm:pt modelId="{5DFCE93E-66F8-4839-89D7-39F6A27E5925}" type="pres">
      <dgm:prSet presAssocID="{21A3D9DF-BB71-48B5-965A-4F3D95124D1C}" presName="horz1" presStyleCnt="0"/>
      <dgm:spPr/>
    </dgm:pt>
    <dgm:pt modelId="{4C81E6C0-43C9-4E0B-8938-16C166CE02F8}" type="pres">
      <dgm:prSet presAssocID="{21A3D9DF-BB71-48B5-965A-4F3D95124D1C}" presName="tx1" presStyleLbl="revTx" presStyleIdx="8" presStyleCnt="9"/>
      <dgm:spPr/>
    </dgm:pt>
    <dgm:pt modelId="{BB676AEF-FDBF-4888-A45F-9DB13A7B3E48}" type="pres">
      <dgm:prSet presAssocID="{21A3D9DF-BB71-48B5-965A-4F3D95124D1C}" presName="vert1" presStyleCnt="0"/>
      <dgm:spPr/>
    </dgm:pt>
  </dgm:ptLst>
  <dgm:cxnLst>
    <dgm:cxn modelId="{5CD8741C-E159-4738-AC8B-2869DD69F216}" srcId="{622B6A67-DD09-48D3-A484-C358A7B2496F}" destId="{15A2A7EC-5040-4241-8CF6-81A412DE839D}" srcOrd="6" destOrd="0" parTransId="{E0FFBB3B-3E12-4D8D-B314-42453DD6E5DA}" sibTransId="{6A7907C6-288B-4683-8478-7AAD4AC1DFA0}"/>
    <dgm:cxn modelId="{45B7A41E-982F-40E5-B51C-3557AD333C53}" type="presOf" srcId="{82C53D8C-EA91-45E3-8514-8664C96951B7}" destId="{706F0F66-A38A-4C0C-88FF-F1E893297B78}" srcOrd="0" destOrd="0" presId="urn:microsoft.com/office/officeart/2008/layout/LinedList"/>
    <dgm:cxn modelId="{23CD8127-37E2-4928-AEA0-F9A6754626F0}" srcId="{622B6A67-DD09-48D3-A484-C358A7B2496F}" destId="{6F351B1A-0147-4828-AA60-B57A2196788A}" srcOrd="5" destOrd="0" parTransId="{C12FD10A-66BF-4EDE-9842-8F098D438A23}" sibTransId="{7D012D88-3EFE-45BC-8E25-5C23A4FD7DD8}"/>
    <dgm:cxn modelId="{BFDF9035-49E3-4930-8CDC-DF0517D8FA29}" type="presOf" srcId="{86D60619-7BA9-4CFD-AA03-5A8BD35FB04D}" destId="{184D71D1-BACD-4EE5-B1EA-8CAFC2532414}" srcOrd="0" destOrd="0" presId="urn:microsoft.com/office/officeart/2008/layout/LinedList"/>
    <dgm:cxn modelId="{243D6837-7F4D-4470-8590-637F7C3014A0}" srcId="{622B6A67-DD09-48D3-A484-C358A7B2496F}" destId="{35F9C7D9-B51F-4B83-9C71-58B815F22D71}" srcOrd="3" destOrd="0" parTransId="{093BD855-9888-489B-8102-3B78D447FCA0}" sibTransId="{B9DB5FCA-D286-4E37-AD92-5B07D4C5C20A}"/>
    <dgm:cxn modelId="{4599493D-1F9C-49AE-96E7-FAAF10E67DF6}" type="presOf" srcId="{9FC4F5D1-E59B-47A0-8CD1-4F9508DB4A36}" destId="{5910362A-7831-45AE-BB87-17F67BFB1B0F}" srcOrd="0" destOrd="0" presId="urn:microsoft.com/office/officeart/2008/layout/LinedList"/>
    <dgm:cxn modelId="{127B226A-B1BE-4217-894B-0337AB020C98}" type="presOf" srcId="{8888CAC0-D5F7-4516-A3F5-DEA5DD3CA4F2}" destId="{9963FCDD-672A-4DD7-B8E0-E944FFC08445}" srcOrd="0" destOrd="0" presId="urn:microsoft.com/office/officeart/2008/layout/LinedList"/>
    <dgm:cxn modelId="{1A953080-B619-4158-AB0A-85FEA2089E3E}" srcId="{622B6A67-DD09-48D3-A484-C358A7B2496F}" destId="{9FC4F5D1-E59B-47A0-8CD1-4F9508DB4A36}" srcOrd="0" destOrd="0" parTransId="{A3B0562B-B5FE-4027-B7A8-FBABCFAF9338}" sibTransId="{40212E4F-B2DC-4A6C-AC9C-CAB6009D7C49}"/>
    <dgm:cxn modelId="{01F55B90-26CC-4BCE-8BB9-04160A8447BC}" type="presOf" srcId="{15A2A7EC-5040-4241-8CF6-81A412DE839D}" destId="{AC922EAA-6628-401E-A57D-342A5280C355}" srcOrd="0" destOrd="0" presId="urn:microsoft.com/office/officeart/2008/layout/LinedList"/>
    <dgm:cxn modelId="{A33FEFA2-83B0-4C10-BE2E-403C5CA44645}" type="presOf" srcId="{35F9C7D9-B51F-4B83-9C71-58B815F22D71}" destId="{3FE53885-465E-4FC0-B46D-8AB62BE6AA1B}" srcOrd="0" destOrd="0" presId="urn:microsoft.com/office/officeart/2008/layout/LinedList"/>
    <dgm:cxn modelId="{55CAABB4-EDFB-4912-AFE0-901304E3F4E3}" srcId="{622B6A67-DD09-48D3-A484-C358A7B2496F}" destId="{21A3D9DF-BB71-48B5-965A-4F3D95124D1C}" srcOrd="8" destOrd="0" parTransId="{2F197578-2D17-47CE-B43E-3E155D1F79FC}" sibTransId="{DE6C55E5-FA9F-4781-A202-136D1A50D5C8}"/>
    <dgm:cxn modelId="{A3612CC2-89DB-48E9-8E48-E7FEFB8D0998}" type="presOf" srcId="{622B6A67-DD09-48D3-A484-C358A7B2496F}" destId="{E4F92210-3B43-453C-8BE7-DC53C35B1D1F}" srcOrd="0" destOrd="0" presId="urn:microsoft.com/office/officeart/2008/layout/LinedList"/>
    <dgm:cxn modelId="{8B0438C3-D484-4AA9-A509-50493E11AE82}" type="presOf" srcId="{21A3D9DF-BB71-48B5-965A-4F3D95124D1C}" destId="{4C81E6C0-43C9-4E0B-8938-16C166CE02F8}" srcOrd="0" destOrd="0" presId="urn:microsoft.com/office/officeart/2008/layout/LinedList"/>
    <dgm:cxn modelId="{4B6768C7-3B6C-4F87-BAA5-767242BFAB10}" srcId="{622B6A67-DD09-48D3-A484-C358A7B2496F}" destId="{82C53D8C-EA91-45E3-8514-8664C96951B7}" srcOrd="4" destOrd="0" parTransId="{FD7A6C32-0597-4BFB-8B59-D0CA43DC1259}" sibTransId="{68641EE0-F929-4C59-A6E3-FD7116370E82}"/>
    <dgm:cxn modelId="{5B3778E1-299B-4D86-9C0C-E1ADE553468F}" srcId="{622B6A67-DD09-48D3-A484-C358A7B2496F}" destId="{C20F038C-EF7D-49FA-BB7C-9A99828656CF}" srcOrd="1" destOrd="0" parTransId="{05362FE9-D5D7-4FE1-A4DB-00E5F25E4E1C}" sibTransId="{A5F92CEE-BE7B-4DD2-849F-5B9E9575B307}"/>
    <dgm:cxn modelId="{1B5D35E7-0836-4E31-AD24-E90F4CB39046}" type="presOf" srcId="{6F351B1A-0147-4828-AA60-B57A2196788A}" destId="{132F2521-2286-4356-AE9A-33650DD027EC}" srcOrd="0" destOrd="0" presId="urn:microsoft.com/office/officeart/2008/layout/LinedList"/>
    <dgm:cxn modelId="{9EDE54F3-3348-47CD-8637-9F72A603E45A}" srcId="{622B6A67-DD09-48D3-A484-C358A7B2496F}" destId="{86D60619-7BA9-4CFD-AA03-5A8BD35FB04D}" srcOrd="7" destOrd="0" parTransId="{AF2F38F6-8CFB-4222-AD69-6CBC6A9952E3}" sibTransId="{91A74D56-67C8-424E-8084-39893535C2E9}"/>
    <dgm:cxn modelId="{9D9505FA-5B53-47A5-9FD2-EE6B502F7F33}" srcId="{622B6A67-DD09-48D3-A484-C358A7B2496F}" destId="{8888CAC0-D5F7-4516-A3F5-DEA5DD3CA4F2}" srcOrd="2" destOrd="0" parTransId="{1349619F-7A9C-4B9F-B6E6-3CFC1DA47958}" sibTransId="{92B1A458-D5EE-4859-A144-5A8E4F6A9E72}"/>
    <dgm:cxn modelId="{A9C87EFA-A43B-4D2D-AE93-B15DA96595A7}" type="presOf" srcId="{C20F038C-EF7D-49FA-BB7C-9A99828656CF}" destId="{30FCDEFB-B12F-4627-B3DD-EFD652884F6E}" srcOrd="0" destOrd="0" presId="urn:microsoft.com/office/officeart/2008/layout/LinedList"/>
    <dgm:cxn modelId="{4597F715-1A6D-462D-BD2A-096A57A6CBAF}" type="presParOf" srcId="{E4F92210-3B43-453C-8BE7-DC53C35B1D1F}" destId="{C5E82DCB-1F4E-44E8-AAE1-2B2761097B9D}" srcOrd="0" destOrd="0" presId="urn:microsoft.com/office/officeart/2008/layout/LinedList"/>
    <dgm:cxn modelId="{8A17079A-43C0-4F57-872C-D5B6D5CD72F5}" type="presParOf" srcId="{E4F92210-3B43-453C-8BE7-DC53C35B1D1F}" destId="{8A7C7669-D78B-4C24-9192-FAB2F8B2491A}" srcOrd="1" destOrd="0" presId="urn:microsoft.com/office/officeart/2008/layout/LinedList"/>
    <dgm:cxn modelId="{BBB05BA0-AC54-48ED-A461-DD56624179C3}" type="presParOf" srcId="{8A7C7669-D78B-4C24-9192-FAB2F8B2491A}" destId="{5910362A-7831-45AE-BB87-17F67BFB1B0F}" srcOrd="0" destOrd="0" presId="urn:microsoft.com/office/officeart/2008/layout/LinedList"/>
    <dgm:cxn modelId="{D2357D55-1C42-4143-A9FA-81F8E6588A86}" type="presParOf" srcId="{8A7C7669-D78B-4C24-9192-FAB2F8B2491A}" destId="{0228E921-BA12-41AF-AFB8-FFF4425AFD12}" srcOrd="1" destOrd="0" presId="urn:microsoft.com/office/officeart/2008/layout/LinedList"/>
    <dgm:cxn modelId="{FF76C40A-76C6-4033-BD3D-0F4956B5FABF}" type="presParOf" srcId="{E4F92210-3B43-453C-8BE7-DC53C35B1D1F}" destId="{A69E716D-6495-4BD2-8A70-FF90763B5FE7}" srcOrd="2" destOrd="0" presId="urn:microsoft.com/office/officeart/2008/layout/LinedList"/>
    <dgm:cxn modelId="{F5F943AA-1656-4FFE-9692-24A991DBB487}" type="presParOf" srcId="{E4F92210-3B43-453C-8BE7-DC53C35B1D1F}" destId="{ED6454F3-2D86-403F-A984-B6505E4AC203}" srcOrd="3" destOrd="0" presId="urn:microsoft.com/office/officeart/2008/layout/LinedList"/>
    <dgm:cxn modelId="{E0BA0B10-E262-4577-922B-4D67CD1533BA}" type="presParOf" srcId="{ED6454F3-2D86-403F-A984-B6505E4AC203}" destId="{30FCDEFB-B12F-4627-B3DD-EFD652884F6E}" srcOrd="0" destOrd="0" presId="urn:microsoft.com/office/officeart/2008/layout/LinedList"/>
    <dgm:cxn modelId="{82A730A6-2EA0-42EF-85CB-94CF941B390D}" type="presParOf" srcId="{ED6454F3-2D86-403F-A984-B6505E4AC203}" destId="{4BA8EEC7-2C0D-45AF-A9A6-5B1CB249FEE5}" srcOrd="1" destOrd="0" presId="urn:microsoft.com/office/officeart/2008/layout/LinedList"/>
    <dgm:cxn modelId="{4C83B939-8118-41EC-A7DE-254358DB32E3}" type="presParOf" srcId="{E4F92210-3B43-453C-8BE7-DC53C35B1D1F}" destId="{2C579C11-4351-4E57-A2AB-8FF3BD17E449}" srcOrd="4" destOrd="0" presId="urn:microsoft.com/office/officeart/2008/layout/LinedList"/>
    <dgm:cxn modelId="{F5961699-9A3C-47B9-B3E0-9020561EBD57}" type="presParOf" srcId="{E4F92210-3B43-453C-8BE7-DC53C35B1D1F}" destId="{2DA7F829-5735-40D2-9A68-A0F949324271}" srcOrd="5" destOrd="0" presId="urn:microsoft.com/office/officeart/2008/layout/LinedList"/>
    <dgm:cxn modelId="{D0847834-6D73-4877-9C4D-1475203AC837}" type="presParOf" srcId="{2DA7F829-5735-40D2-9A68-A0F949324271}" destId="{9963FCDD-672A-4DD7-B8E0-E944FFC08445}" srcOrd="0" destOrd="0" presId="urn:microsoft.com/office/officeart/2008/layout/LinedList"/>
    <dgm:cxn modelId="{508519EB-B9D7-4C25-AE9B-C30876868F88}" type="presParOf" srcId="{2DA7F829-5735-40D2-9A68-A0F949324271}" destId="{21E6CD0D-BA69-4077-B7AF-D62DE5CBD405}" srcOrd="1" destOrd="0" presId="urn:microsoft.com/office/officeart/2008/layout/LinedList"/>
    <dgm:cxn modelId="{5F03F82A-3634-4973-AC08-675B01ABBFC0}" type="presParOf" srcId="{E4F92210-3B43-453C-8BE7-DC53C35B1D1F}" destId="{7BA6048E-C153-4E2A-9133-FC21323185CC}" srcOrd="6" destOrd="0" presId="urn:microsoft.com/office/officeart/2008/layout/LinedList"/>
    <dgm:cxn modelId="{0FB180FB-7DA1-4299-BA31-A9D6C5800822}" type="presParOf" srcId="{E4F92210-3B43-453C-8BE7-DC53C35B1D1F}" destId="{820853E7-D55B-4CA2-9FF4-44C979C5AFB9}" srcOrd="7" destOrd="0" presId="urn:microsoft.com/office/officeart/2008/layout/LinedList"/>
    <dgm:cxn modelId="{D0550302-1136-43C3-835C-A6B850689A09}" type="presParOf" srcId="{820853E7-D55B-4CA2-9FF4-44C979C5AFB9}" destId="{3FE53885-465E-4FC0-B46D-8AB62BE6AA1B}" srcOrd="0" destOrd="0" presId="urn:microsoft.com/office/officeart/2008/layout/LinedList"/>
    <dgm:cxn modelId="{8C7BA04E-EC00-4705-9BBD-06134FB87856}" type="presParOf" srcId="{820853E7-D55B-4CA2-9FF4-44C979C5AFB9}" destId="{D953DE54-0322-46A7-ABF9-B5CDE46C9227}" srcOrd="1" destOrd="0" presId="urn:microsoft.com/office/officeart/2008/layout/LinedList"/>
    <dgm:cxn modelId="{1C92FA6B-AC40-4378-9D38-E793A00FCE22}" type="presParOf" srcId="{E4F92210-3B43-453C-8BE7-DC53C35B1D1F}" destId="{73250C30-2D84-4A44-913D-DC7C108B5A13}" srcOrd="8" destOrd="0" presId="urn:microsoft.com/office/officeart/2008/layout/LinedList"/>
    <dgm:cxn modelId="{1C731AC3-48FF-468E-8DA0-210D2768CCC0}" type="presParOf" srcId="{E4F92210-3B43-453C-8BE7-DC53C35B1D1F}" destId="{B81660D8-5EF2-438C-80E8-B4A745780C16}" srcOrd="9" destOrd="0" presId="urn:microsoft.com/office/officeart/2008/layout/LinedList"/>
    <dgm:cxn modelId="{7BF0762F-8571-4D11-B5F2-8565B23D5376}" type="presParOf" srcId="{B81660D8-5EF2-438C-80E8-B4A745780C16}" destId="{706F0F66-A38A-4C0C-88FF-F1E893297B78}" srcOrd="0" destOrd="0" presId="urn:microsoft.com/office/officeart/2008/layout/LinedList"/>
    <dgm:cxn modelId="{18A19813-09AE-4287-81F2-10DFDC6EC85E}" type="presParOf" srcId="{B81660D8-5EF2-438C-80E8-B4A745780C16}" destId="{7FCBAAFB-D5F3-429F-985A-BC76F7F01134}" srcOrd="1" destOrd="0" presId="urn:microsoft.com/office/officeart/2008/layout/LinedList"/>
    <dgm:cxn modelId="{A7B0E4D5-E132-4662-AEDB-A963E54C5377}" type="presParOf" srcId="{E4F92210-3B43-453C-8BE7-DC53C35B1D1F}" destId="{76D915BB-4495-494F-AB8D-C3676336E6E2}" srcOrd="10" destOrd="0" presId="urn:microsoft.com/office/officeart/2008/layout/LinedList"/>
    <dgm:cxn modelId="{99B703FC-D6DC-491A-841C-A920D931C506}" type="presParOf" srcId="{E4F92210-3B43-453C-8BE7-DC53C35B1D1F}" destId="{171E5C19-540B-4F6A-808F-B5CE5C4BF3B7}" srcOrd="11" destOrd="0" presId="urn:microsoft.com/office/officeart/2008/layout/LinedList"/>
    <dgm:cxn modelId="{D9EBA25C-7A1A-4831-8FFF-0EF091289189}" type="presParOf" srcId="{171E5C19-540B-4F6A-808F-B5CE5C4BF3B7}" destId="{132F2521-2286-4356-AE9A-33650DD027EC}" srcOrd="0" destOrd="0" presId="urn:microsoft.com/office/officeart/2008/layout/LinedList"/>
    <dgm:cxn modelId="{93350C33-7D55-452B-834C-5DB624B52455}" type="presParOf" srcId="{171E5C19-540B-4F6A-808F-B5CE5C4BF3B7}" destId="{BF0C9482-2C71-4D1B-9278-D33DA2753DB4}" srcOrd="1" destOrd="0" presId="urn:microsoft.com/office/officeart/2008/layout/LinedList"/>
    <dgm:cxn modelId="{8B8AD4E9-1D25-4178-AD12-6741F3D73FEA}" type="presParOf" srcId="{E4F92210-3B43-453C-8BE7-DC53C35B1D1F}" destId="{2DCC221E-0D94-4E09-A265-CD8BF31E1A42}" srcOrd="12" destOrd="0" presId="urn:microsoft.com/office/officeart/2008/layout/LinedList"/>
    <dgm:cxn modelId="{C4408FFB-97C9-4CF8-A1F7-098F9F031C89}" type="presParOf" srcId="{E4F92210-3B43-453C-8BE7-DC53C35B1D1F}" destId="{DE247F52-7785-4F9E-B98A-DCCD7B880EA6}" srcOrd="13" destOrd="0" presId="urn:microsoft.com/office/officeart/2008/layout/LinedList"/>
    <dgm:cxn modelId="{76AB4B1E-EE7E-44A8-B85B-705D81BC7F50}" type="presParOf" srcId="{DE247F52-7785-4F9E-B98A-DCCD7B880EA6}" destId="{AC922EAA-6628-401E-A57D-342A5280C355}" srcOrd="0" destOrd="0" presId="urn:microsoft.com/office/officeart/2008/layout/LinedList"/>
    <dgm:cxn modelId="{901CBD9D-C48E-4355-802F-554CD99C378E}" type="presParOf" srcId="{DE247F52-7785-4F9E-B98A-DCCD7B880EA6}" destId="{44926075-C617-4970-828B-A2C7D272C81C}" srcOrd="1" destOrd="0" presId="urn:microsoft.com/office/officeart/2008/layout/LinedList"/>
    <dgm:cxn modelId="{D6333C74-8032-42CD-9D76-5E3600AB830A}" type="presParOf" srcId="{E4F92210-3B43-453C-8BE7-DC53C35B1D1F}" destId="{60E73E3B-993D-429F-A79A-E386A43B0095}" srcOrd="14" destOrd="0" presId="urn:microsoft.com/office/officeart/2008/layout/LinedList"/>
    <dgm:cxn modelId="{B72E722A-84C7-4C1E-A9F6-11E2434D07E1}" type="presParOf" srcId="{E4F92210-3B43-453C-8BE7-DC53C35B1D1F}" destId="{E0FF6E78-06CF-4BAA-A43C-C675F982D301}" srcOrd="15" destOrd="0" presId="urn:microsoft.com/office/officeart/2008/layout/LinedList"/>
    <dgm:cxn modelId="{66FA1867-BA9E-4A55-A3E8-D345ECE48404}" type="presParOf" srcId="{E0FF6E78-06CF-4BAA-A43C-C675F982D301}" destId="{184D71D1-BACD-4EE5-B1EA-8CAFC2532414}" srcOrd="0" destOrd="0" presId="urn:microsoft.com/office/officeart/2008/layout/LinedList"/>
    <dgm:cxn modelId="{F0081E9E-B421-4899-834B-CDC36203677C}" type="presParOf" srcId="{E0FF6E78-06CF-4BAA-A43C-C675F982D301}" destId="{4680FBDF-C17A-4946-9C34-279A77B9AECA}" srcOrd="1" destOrd="0" presId="urn:microsoft.com/office/officeart/2008/layout/LinedList"/>
    <dgm:cxn modelId="{21FA9329-5EBF-4256-835A-BB3082816C27}" type="presParOf" srcId="{E4F92210-3B43-453C-8BE7-DC53C35B1D1F}" destId="{91C94E71-D2F5-4C1F-B91D-77542AE25B95}" srcOrd="16" destOrd="0" presId="urn:microsoft.com/office/officeart/2008/layout/LinedList"/>
    <dgm:cxn modelId="{66F758B3-8893-4B2D-ADD6-8B8A16ECBAE1}" type="presParOf" srcId="{E4F92210-3B43-453C-8BE7-DC53C35B1D1F}" destId="{5DFCE93E-66F8-4839-89D7-39F6A27E5925}" srcOrd="17" destOrd="0" presId="urn:microsoft.com/office/officeart/2008/layout/LinedList"/>
    <dgm:cxn modelId="{3BDA4BAA-71F3-467B-AD30-9B703DF5D691}" type="presParOf" srcId="{5DFCE93E-66F8-4839-89D7-39F6A27E5925}" destId="{4C81E6C0-43C9-4E0B-8938-16C166CE02F8}" srcOrd="0" destOrd="0" presId="urn:microsoft.com/office/officeart/2008/layout/LinedList"/>
    <dgm:cxn modelId="{67641FDA-CB32-46E0-9E55-29EE05D7391E}" type="presParOf" srcId="{5DFCE93E-66F8-4839-89D7-39F6A27E5925}" destId="{BB676AEF-FDBF-4888-A45F-9DB13A7B3E4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21229D-3DB1-48FA-9473-C6AAC3897116}" type="doc">
      <dgm:prSet loTypeId="urn:microsoft.com/office/officeart/2016/7/layout/VerticalSolidActionList" loCatId="List" qsTypeId="urn:microsoft.com/office/officeart/2005/8/quickstyle/simple1" qsCatId="simple" csTypeId="urn:microsoft.com/office/officeart/2005/8/colors/colorful2" csCatId="colorful" phldr="1"/>
      <dgm:spPr/>
      <dgm:t>
        <a:bodyPr/>
        <a:lstStyle/>
        <a:p>
          <a:endParaRPr lang="en-US"/>
        </a:p>
      </dgm:t>
    </dgm:pt>
    <dgm:pt modelId="{44C32DA3-AA99-4CF0-88EF-DA3BF24674A3}">
      <dgm:prSet custT="1"/>
      <dgm:spPr/>
      <dgm:t>
        <a:bodyPr/>
        <a:lstStyle/>
        <a:p>
          <a:r>
            <a:rPr lang="en-US" sz="1400" b="1" dirty="0">
              <a:latin typeface="Verdana" panose="020B0604030504040204" pitchFamily="34" charset="0"/>
              <a:ea typeface="Verdana" panose="020B0604030504040204" pitchFamily="34" charset="0"/>
            </a:rPr>
            <a:t>Advise</a:t>
          </a:r>
        </a:p>
      </dgm:t>
    </dgm:pt>
    <dgm:pt modelId="{2D121B8F-7E73-4C1A-881B-D231958244A7}" type="parTrans" cxnId="{ABBED097-362A-4199-8CE1-D0D706E696CA}">
      <dgm:prSet/>
      <dgm:spPr/>
      <dgm:t>
        <a:bodyPr/>
        <a:lstStyle/>
        <a:p>
          <a:endParaRPr lang="en-US"/>
        </a:p>
      </dgm:t>
    </dgm:pt>
    <dgm:pt modelId="{2C772C43-975A-4F72-B9D6-E118130FFAEA}" type="sibTrans" cxnId="{ABBED097-362A-4199-8CE1-D0D706E696CA}">
      <dgm:prSet/>
      <dgm:spPr/>
      <dgm:t>
        <a:bodyPr/>
        <a:lstStyle/>
        <a:p>
          <a:endParaRPr lang="en-US"/>
        </a:p>
      </dgm:t>
    </dgm:pt>
    <dgm:pt modelId="{EEA5E959-2E26-4F6B-8FA6-2522C0DCE3CD}">
      <dgm:prSet custT="1"/>
      <dgm:spPr/>
      <dgm:t>
        <a:bodyPr/>
        <a:lstStyle/>
        <a:p>
          <a:r>
            <a:rPr lang="en-US" sz="1400" b="1" dirty="0">
              <a:solidFill>
                <a:srgbClr val="002060"/>
              </a:solidFill>
              <a:latin typeface="Verdana" panose="020B0604030504040204" pitchFamily="34" charset="0"/>
              <a:ea typeface="Verdana" panose="020B0604030504040204" pitchFamily="34" charset="0"/>
            </a:rPr>
            <a:t>Advise juvenile court judges on all matters pertaining to the proper care and maintenance of delinquent and dependent children.</a:t>
          </a:r>
        </a:p>
      </dgm:t>
    </dgm:pt>
    <dgm:pt modelId="{4C52C0AA-988B-4DA8-99C9-BED2922A02AA}" type="parTrans" cxnId="{A0621335-5A4B-48A0-9803-5987E948D760}">
      <dgm:prSet/>
      <dgm:spPr/>
      <dgm:t>
        <a:bodyPr/>
        <a:lstStyle/>
        <a:p>
          <a:endParaRPr lang="en-US"/>
        </a:p>
      </dgm:t>
    </dgm:pt>
    <dgm:pt modelId="{99E4D19F-C1FF-4B24-8EF8-99A9724FE2ED}" type="sibTrans" cxnId="{A0621335-5A4B-48A0-9803-5987E948D760}">
      <dgm:prSet/>
      <dgm:spPr/>
      <dgm:t>
        <a:bodyPr/>
        <a:lstStyle/>
        <a:p>
          <a:endParaRPr lang="en-US"/>
        </a:p>
      </dgm:t>
    </dgm:pt>
    <dgm:pt modelId="{CE7E0C2D-FFBD-4BF8-82D0-9A664CCF3CAF}">
      <dgm:prSet custT="1"/>
      <dgm:spPr/>
      <dgm:t>
        <a:bodyPr/>
        <a:lstStyle/>
        <a:p>
          <a:r>
            <a:rPr lang="en-US" sz="1400" b="1" dirty="0">
              <a:latin typeface="Verdana" panose="020B0604030504040204" pitchFamily="34" charset="0"/>
              <a:ea typeface="Verdana" panose="020B0604030504040204" pitchFamily="34" charset="0"/>
            </a:rPr>
            <a:t>Examine</a:t>
          </a:r>
        </a:p>
      </dgm:t>
    </dgm:pt>
    <dgm:pt modelId="{A8BB2457-EEB5-41ED-A477-B0D0DBBAF8B7}" type="parTrans" cxnId="{E1C0395F-6575-40FB-84FD-0F4C75CCF096}">
      <dgm:prSet/>
      <dgm:spPr/>
      <dgm:t>
        <a:bodyPr/>
        <a:lstStyle/>
        <a:p>
          <a:endParaRPr lang="en-US"/>
        </a:p>
      </dgm:t>
    </dgm:pt>
    <dgm:pt modelId="{8F89D5E1-CA45-4D00-9B84-79DCD93920E8}" type="sibTrans" cxnId="{E1C0395F-6575-40FB-84FD-0F4C75CCF096}">
      <dgm:prSet/>
      <dgm:spPr/>
      <dgm:t>
        <a:bodyPr/>
        <a:lstStyle/>
        <a:p>
          <a:endParaRPr lang="en-US"/>
        </a:p>
      </dgm:t>
    </dgm:pt>
    <dgm:pt modelId="{DE79F91D-7169-47BD-BB03-A2F308EE1734}">
      <dgm:prSet custT="1"/>
      <dgm:spPr/>
      <dgm:t>
        <a:bodyPr/>
        <a:lstStyle/>
        <a:p>
          <a:r>
            <a:rPr lang="en-US" sz="1400" b="1" dirty="0">
              <a:solidFill>
                <a:srgbClr val="002060"/>
              </a:solidFill>
              <a:latin typeface="Verdana" panose="020B0604030504040204" pitchFamily="34" charset="0"/>
              <a:ea typeface="Verdana" panose="020B0604030504040204" pitchFamily="34" charset="0"/>
            </a:rPr>
            <a:t>Examine the administrative methods and judicial procedure used in juvenile courts throughout the Commonwealth.</a:t>
          </a:r>
        </a:p>
      </dgm:t>
    </dgm:pt>
    <dgm:pt modelId="{AB12CA50-6ACA-412A-9672-FC8315864103}" type="parTrans" cxnId="{B65A1372-B519-4697-A128-DB45B778EF3B}">
      <dgm:prSet/>
      <dgm:spPr/>
      <dgm:t>
        <a:bodyPr/>
        <a:lstStyle/>
        <a:p>
          <a:endParaRPr lang="en-US"/>
        </a:p>
      </dgm:t>
    </dgm:pt>
    <dgm:pt modelId="{B5944296-9DFB-4724-BC5C-D5582D7071EC}" type="sibTrans" cxnId="{B65A1372-B519-4697-A128-DB45B778EF3B}">
      <dgm:prSet/>
      <dgm:spPr/>
      <dgm:t>
        <a:bodyPr/>
        <a:lstStyle/>
        <a:p>
          <a:endParaRPr lang="en-US"/>
        </a:p>
      </dgm:t>
    </dgm:pt>
    <dgm:pt modelId="{B500CA0F-EBD9-4191-9924-28DAAF64FC94}">
      <dgm:prSet custT="1"/>
      <dgm:spPr/>
      <dgm:t>
        <a:bodyPr/>
        <a:lstStyle/>
        <a:p>
          <a:r>
            <a:rPr lang="en-US" sz="1400" b="1" dirty="0">
              <a:latin typeface="Verdana" panose="020B0604030504040204" pitchFamily="34" charset="0"/>
              <a:ea typeface="Verdana" panose="020B0604030504040204" pitchFamily="34" charset="0"/>
            </a:rPr>
            <a:t>Examine</a:t>
          </a:r>
        </a:p>
      </dgm:t>
    </dgm:pt>
    <dgm:pt modelId="{CACC28C6-3593-4534-BE5B-12DD92F613A2}" type="parTrans" cxnId="{516589ED-0CD5-45DF-A3ED-D1403BF58A99}">
      <dgm:prSet/>
      <dgm:spPr/>
      <dgm:t>
        <a:bodyPr/>
        <a:lstStyle/>
        <a:p>
          <a:endParaRPr lang="en-US"/>
        </a:p>
      </dgm:t>
    </dgm:pt>
    <dgm:pt modelId="{6A17D3C3-D114-436A-877E-AC7CA017702B}" type="sibTrans" cxnId="{516589ED-0CD5-45DF-A3ED-D1403BF58A99}">
      <dgm:prSet/>
      <dgm:spPr/>
      <dgm:t>
        <a:bodyPr/>
        <a:lstStyle/>
        <a:p>
          <a:endParaRPr lang="en-US"/>
        </a:p>
      </dgm:t>
    </dgm:pt>
    <dgm:pt modelId="{FE171CD1-FBF1-4BE0-BFD6-9FF0722660BF}">
      <dgm:prSet custT="1"/>
      <dgm:spPr/>
      <dgm:t>
        <a:bodyPr/>
        <a:lstStyle/>
        <a:p>
          <a:r>
            <a:rPr lang="en-US" sz="1400" b="1" dirty="0">
              <a:solidFill>
                <a:srgbClr val="002060"/>
              </a:solidFill>
              <a:latin typeface="Verdana" panose="020B0604030504040204" pitchFamily="34" charset="0"/>
              <a:ea typeface="Verdana" panose="020B0604030504040204" pitchFamily="34" charset="0"/>
            </a:rPr>
            <a:t>Examine the personnel practices and employment standards used in probation offices in the Commonwealth.</a:t>
          </a:r>
        </a:p>
      </dgm:t>
    </dgm:pt>
    <dgm:pt modelId="{C9D92627-7C21-4AFC-8264-E8957E86A83E}" type="parTrans" cxnId="{290CE916-1A83-4C1E-896F-7DE4B323B216}">
      <dgm:prSet/>
      <dgm:spPr/>
      <dgm:t>
        <a:bodyPr/>
        <a:lstStyle/>
        <a:p>
          <a:endParaRPr lang="en-US"/>
        </a:p>
      </dgm:t>
    </dgm:pt>
    <dgm:pt modelId="{2CE7757B-DAC0-494C-80B7-2A6C88321D7A}" type="sibTrans" cxnId="{290CE916-1A83-4C1E-896F-7DE4B323B216}">
      <dgm:prSet/>
      <dgm:spPr/>
      <dgm:t>
        <a:bodyPr/>
        <a:lstStyle/>
        <a:p>
          <a:endParaRPr lang="en-US"/>
        </a:p>
      </dgm:t>
    </dgm:pt>
    <dgm:pt modelId="{F5D136AB-A6D6-4404-B552-79D1A94BFAAB}">
      <dgm:prSet custT="1"/>
      <dgm:spPr/>
      <dgm:t>
        <a:bodyPr/>
        <a:lstStyle/>
        <a:p>
          <a:r>
            <a:rPr lang="en-US" sz="1400" b="1" dirty="0">
              <a:latin typeface="Verdana" panose="020B0604030504040204" pitchFamily="34" charset="0"/>
              <a:ea typeface="Verdana" panose="020B0604030504040204" pitchFamily="34" charset="0"/>
            </a:rPr>
            <a:t>Establish</a:t>
          </a:r>
        </a:p>
      </dgm:t>
    </dgm:pt>
    <dgm:pt modelId="{525239F2-D73F-4C07-9E7B-6C7D5B59A785}" type="parTrans" cxnId="{0C85BDFF-0F45-403F-A70A-095D944F4F36}">
      <dgm:prSet/>
      <dgm:spPr/>
      <dgm:t>
        <a:bodyPr/>
        <a:lstStyle/>
        <a:p>
          <a:endParaRPr lang="en-US"/>
        </a:p>
      </dgm:t>
    </dgm:pt>
    <dgm:pt modelId="{E071E57F-7CA5-4D1E-BBA1-18EF88689F35}" type="sibTrans" cxnId="{0C85BDFF-0F45-403F-A70A-095D944F4F36}">
      <dgm:prSet/>
      <dgm:spPr/>
      <dgm:t>
        <a:bodyPr/>
        <a:lstStyle/>
        <a:p>
          <a:endParaRPr lang="en-US"/>
        </a:p>
      </dgm:t>
    </dgm:pt>
    <dgm:pt modelId="{133C287E-7C9F-4507-A289-9E1971068A0B}">
      <dgm:prSet custT="1"/>
      <dgm:spPr/>
      <dgm:t>
        <a:bodyPr/>
        <a:lstStyle/>
        <a:p>
          <a:r>
            <a:rPr lang="en-US" sz="1400" b="1" dirty="0">
              <a:solidFill>
                <a:srgbClr val="002060"/>
              </a:solidFill>
              <a:latin typeface="Verdana" panose="020B0604030504040204" pitchFamily="34" charset="0"/>
              <a:ea typeface="Verdana" panose="020B0604030504040204" pitchFamily="34" charset="0"/>
            </a:rPr>
            <a:t>Establish standards and make recommendations on the same to courts presiding over juvenile proceedings within the Commonwealth.</a:t>
          </a:r>
        </a:p>
      </dgm:t>
    </dgm:pt>
    <dgm:pt modelId="{25BFAE80-2492-4391-997E-72D391836465}" type="parTrans" cxnId="{333E1EA9-BE14-4768-9F66-E34258C97B5C}">
      <dgm:prSet/>
      <dgm:spPr/>
      <dgm:t>
        <a:bodyPr/>
        <a:lstStyle/>
        <a:p>
          <a:endParaRPr lang="en-US"/>
        </a:p>
      </dgm:t>
    </dgm:pt>
    <dgm:pt modelId="{E65DCA61-DABC-4A67-9D03-B1997242EEBA}" type="sibTrans" cxnId="{333E1EA9-BE14-4768-9F66-E34258C97B5C}">
      <dgm:prSet/>
      <dgm:spPr/>
      <dgm:t>
        <a:bodyPr/>
        <a:lstStyle/>
        <a:p>
          <a:endParaRPr lang="en-US"/>
        </a:p>
      </dgm:t>
    </dgm:pt>
    <dgm:pt modelId="{AA520B37-2A9A-4473-98E0-FBF74FF308D6}">
      <dgm:prSet custT="1"/>
      <dgm:spPr/>
      <dgm:t>
        <a:bodyPr/>
        <a:lstStyle/>
        <a:p>
          <a:r>
            <a:rPr lang="en-US" sz="1400" b="1" dirty="0">
              <a:latin typeface="Verdana" panose="020B0604030504040204" pitchFamily="34" charset="0"/>
              <a:ea typeface="Verdana" panose="020B0604030504040204" pitchFamily="34" charset="0"/>
            </a:rPr>
            <a:t>Collect &amp; Analyze</a:t>
          </a:r>
        </a:p>
      </dgm:t>
    </dgm:pt>
    <dgm:pt modelId="{A3B1FB3F-14F6-4F41-9D87-46DC0A32AFB8}" type="parTrans" cxnId="{B42FE02C-F38E-4A3E-8CF5-45D7CDE65019}">
      <dgm:prSet/>
      <dgm:spPr/>
      <dgm:t>
        <a:bodyPr/>
        <a:lstStyle/>
        <a:p>
          <a:endParaRPr lang="en-US"/>
        </a:p>
      </dgm:t>
    </dgm:pt>
    <dgm:pt modelId="{81587644-4BA9-4994-B7AA-68955D910394}" type="sibTrans" cxnId="{B42FE02C-F38E-4A3E-8CF5-45D7CDE65019}">
      <dgm:prSet/>
      <dgm:spPr/>
      <dgm:t>
        <a:bodyPr/>
        <a:lstStyle/>
        <a:p>
          <a:endParaRPr lang="en-US"/>
        </a:p>
      </dgm:t>
    </dgm:pt>
    <dgm:pt modelId="{57F08EC7-C96B-47B0-AEEE-E701A950A78D}">
      <dgm:prSet custT="1"/>
      <dgm:spPr/>
      <dgm:t>
        <a:bodyPr/>
        <a:lstStyle/>
        <a:p>
          <a:r>
            <a:rPr lang="en-US" sz="1400" b="1" dirty="0">
              <a:solidFill>
                <a:srgbClr val="002060"/>
              </a:solidFill>
              <a:latin typeface="Verdana" panose="020B0604030504040204" pitchFamily="34" charset="0"/>
              <a:ea typeface="Verdana" panose="020B0604030504040204" pitchFamily="34" charset="0"/>
            </a:rPr>
            <a:t>Collect and analyze data to identify trends and to determine the effectiveness of programs and practices. </a:t>
          </a:r>
        </a:p>
      </dgm:t>
    </dgm:pt>
    <dgm:pt modelId="{B8CAC5A2-2FA7-4120-BE62-4CE67912C15F}" type="parTrans" cxnId="{9D8AFC13-DA8A-437D-9637-FAEA04BF5B82}">
      <dgm:prSet/>
      <dgm:spPr/>
      <dgm:t>
        <a:bodyPr/>
        <a:lstStyle/>
        <a:p>
          <a:endParaRPr lang="en-US"/>
        </a:p>
      </dgm:t>
    </dgm:pt>
    <dgm:pt modelId="{182A61C4-6AB4-4F70-83AD-44DB626F3DEC}" type="sibTrans" cxnId="{9D8AFC13-DA8A-437D-9637-FAEA04BF5B82}">
      <dgm:prSet/>
      <dgm:spPr/>
      <dgm:t>
        <a:bodyPr/>
        <a:lstStyle/>
        <a:p>
          <a:endParaRPr lang="en-US"/>
        </a:p>
      </dgm:t>
    </dgm:pt>
    <dgm:pt modelId="{DFA8A57F-92AD-48D5-8157-B932C551C9C5}">
      <dgm:prSet custT="1"/>
      <dgm:spPr/>
      <dgm:t>
        <a:bodyPr/>
        <a:lstStyle/>
        <a:p>
          <a:r>
            <a:rPr lang="en-US" sz="1400" b="1" dirty="0">
              <a:latin typeface="Verdana" panose="020B0604030504040204" pitchFamily="34" charset="0"/>
              <a:ea typeface="Verdana" panose="020B0604030504040204" pitchFamily="34" charset="0"/>
            </a:rPr>
            <a:t>Make Recommendations</a:t>
          </a:r>
        </a:p>
      </dgm:t>
    </dgm:pt>
    <dgm:pt modelId="{9BD34E02-9ADD-4BB8-B4BE-5DF27D04189E}" type="parTrans" cxnId="{D4CD350C-7045-48B7-87E3-CA307FA2D61D}">
      <dgm:prSet/>
      <dgm:spPr/>
      <dgm:t>
        <a:bodyPr/>
        <a:lstStyle/>
        <a:p>
          <a:endParaRPr lang="en-US"/>
        </a:p>
      </dgm:t>
    </dgm:pt>
    <dgm:pt modelId="{36C994D9-C836-41C1-B53E-960B575E8BD7}" type="sibTrans" cxnId="{D4CD350C-7045-48B7-87E3-CA307FA2D61D}">
      <dgm:prSet/>
      <dgm:spPr/>
      <dgm:t>
        <a:bodyPr/>
        <a:lstStyle/>
        <a:p>
          <a:endParaRPr lang="en-US"/>
        </a:p>
      </dgm:t>
    </dgm:pt>
    <dgm:pt modelId="{2526C2A3-EB81-4A0D-AC41-1D7E715E99BE}">
      <dgm:prSet custT="1"/>
      <dgm:spPr/>
      <dgm:t>
        <a:bodyPr/>
        <a:lstStyle/>
        <a:p>
          <a:r>
            <a:rPr lang="en-US" sz="1400" b="1" dirty="0">
              <a:solidFill>
                <a:srgbClr val="002060"/>
              </a:solidFill>
              <a:latin typeface="Verdana" panose="020B0604030504040204" pitchFamily="34" charset="0"/>
              <a:ea typeface="Verdana" panose="020B0604030504040204" pitchFamily="34" charset="0"/>
            </a:rPr>
            <a:t>Make recommendations concerning evidence-based programs and practices to the judges, the Administrative Office of the Pennsylvania Courts and other appropriate entities.</a:t>
          </a:r>
        </a:p>
      </dgm:t>
    </dgm:pt>
    <dgm:pt modelId="{12263086-4704-477D-8A22-824076C09C99}" type="parTrans" cxnId="{84ACA235-E434-475C-B54A-C4FD0F4036FF}">
      <dgm:prSet/>
      <dgm:spPr/>
      <dgm:t>
        <a:bodyPr/>
        <a:lstStyle/>
        <a:p>
          <a:endParaRPr lang="en-US"/>
        </a:p>
      </dgm:t>
    </dgm:pt>
    <dgm:pt modelId="{AE9CB6EA-2DC3-4CCF-85B6-D0F05B5FE89A}" type="sibTrans" cxnId="{84ACA235-E434-475C-B54A-C4FD0F4036FF}">
      <dgm:prSet/>
      <dgm:spPr/>
      <dgm:t>
        <a:bodyPr/>
        <a:lstStyle/>
        <a:p>
          <a:endParaRPr lang="en-US"/>
        </a:p>
      </dgm:t>
    </dgm:pt>
    <dgm:pt modelId="{F41B74DF-9B07-41BE-BD8F-B4CC63E8E539}" type="pres">
      <dgm:prSet presAssocID="{3221229D-3DB1-48FA-9473-C6AAC3897116}" presName="Name0" presStyleCnt="0">
        <dgm:presLayoutVars>
          <dgm:dir/>
          <dgm:animLvl val="lvl"/>
          <dgm:resizeHandles val="exact"/>
        </dgm:presLayoutVars>
      </dgm:prSet>
      <dgm:spPr/>
    </dgm:pt>
    <dgm:pt modelId="{01DA98BA-74CE-4C78-BBC6-270588579428}" type="pres">
      <dgm:prSet presAssocID="{44C32DA3-AA99-4CF0-88EF-DA3BF24674A3}" presName="linNode" presStyleCnt="0"/>
      <dgm:spPr/>
    </dgm:pt>
    <dgm:pt modelId="{C11B02E6-5463-4B3A-91F1-F38F8E76FD36}" type="pres">
      <dgm:prSet presAssocID="{44C32DA3-AA99-4CF0-88EF-DA3BF24674A3}" presName="parentText" presStyleLbl="alignNode1" presStyleIdx="0" presStyleCnt="6" custScaleX="124771">
        <dgm:presLayoutVars>
          <dgm:chMax val="1"/>
          <dgm:bulletEnabled/>
        </dgm:presLayoutVars>
      </dgm:prSet>
      <dgm:spPr/>
    </dgm:pt>
    <dgm:pt modelId="{D063DA1A-56F7-4DC6-85AB-E9308CB5ED8F}" type="pres">
      <dgm:prSet presAssocID="{44C32DA3-AA99-4CF0-88EF-DA3BF24674A3}" presName="descendantText" presStyleLbl="alignAccFollowNode1" presStyleIdx="0" presStyleCnt="6">
        <dgm:presLayoutVars>
          <dgm:bulletEnabled/>
        </dgm:presLayoutVars>
      </dgm:prSet>
      <dgm:spPr/>
    </dgm:pt>
    <dgm:pt modelId="{5096419C-401F-462B-A4F4-EEA77F81B307}" type="pres">
      <dgm:prSet presAssocID="{2C772C43-975A-4F72-B9D6-E118130FFAEA}" presName="sp" presStyleCnt="0"/>
      <dgm:spPr/>
    </dgm:pt>
    <dgm:pt modelId="{A3966EA6-C477-4418-B239-BAAF8DBC637D}" type="pres">
      <dgm:prSet presAssocID="{CE7E0C2D-FFBD-4BF8-82D0-9A664CCF3CAF}" presName="linNode" presStyleCnt="0"/>
      <dgm:spPr/>
    </dgm:pt>
    <dgm:pt modelId="{173BE822-1770-4B11-9303-4E8430DE6213}" type="pres">
      <dgm:prSet presAssocID="{CE7E0C2D-FFBD-4BF8-82D0-9A664CCF3CAF}" presName="parentText" presStyleLbl="alignNode1" presStyleIdx="1" presStyleCnt="6" custScaleX="124771">
        <dgm:presLayoutVars>
          <dgm:chMax val="1"/>
          <dgm:bulletEnabled/>
        </dgm:presLayoutVars>
      </dgm:prSet>
      <dgm:spPr/>
    </dgm:pt>
    <dgm:pt modelId="{ECE86186-1663-46DF-A665-A639063D985A}" type="pres">
      <dgm:prSet presAssocID="{CE7E0C2D-FFBD-4BF8-82D0-9A664CCF3CAF}" presName="descendantText" presStyleLbl="alignAccFollowNode1" presStyleIdx="1" presStyleCnt="6">
        <dgm:presLayoutVars>
          <dgm:bulletEnabled/>
        </dgm:presLayoutVars>
      </dgm:prSet>
      <dgm:spPr/>
    </dgm:pt>
    <dgm:pt modelId="{1E060B2D-4177-46DE-AD4B-8674B436B96D}" type="pres">
      <dgm:prSet presAssocID="{8F89D5E1-CA45-4D00-9B84-79DCD93920E8}" presName="sp" presStyleCnt="0"/>
      <dgm:spPr/>
    </dgm:pt>
    <dgm:pt modelId="{16E92447-4EBF-43F3-9324-363EABC98CF0}" type="pres">
      <dgm:prSet presAssocID="{B500CA0F-EBD9-4191-9924-28DAAF64FC94}" presName="linNode" presStyleCnt="0"/>
      <dgm:spPr/>
    </dgm:pt>
    <dgm:pt modelId="{09737010-C699-441F-87EE-944313FF1A7C}" type="pres">
      <dgm:prSet presAssocID="{B500CA0F-EBD9-4191-9924-28DAAF64FC94}" presName="parentText" presStyleLbl="alignNode1" presStyleIdx="2" presStyleCnt="6" custScaleX="124771">
        <dgm:presLayoutVars>
          <dgm:chMax val="1"/>
          <dgm:bulletEnabled/>
        </dgm:presLayoutVars>
      </dgm:prSet>
      <dgm:spPr/>
    </dgm:pt>
    <dgm:pt modelId="{9134D47D-2950-442E-A440-C6213327383B}" type="pres">
      <dgm:prSet presAssocID="{B500CA0F-EBD9-4191-9924-28DAAF64FC94}" presName="descendantText" presStyleLbl="alignAccFollowNode1" presStyleIdx="2" presStyleCnt="6">
        <dgm:presLayoutVars>
          <dgm:bulletEnabled/>
        </dgm:presLayoutVars>
      </dgm:prSet>
      <dgm:spPr/>
    </dgm:pt>
    <dgm:pt modelId="{E11A6D9C-295A-4499-82B0-91C4EFE8890D}" type="pres">
      <dgm:prSet presAssocID="{6A17D3C3-D114-436A-877E-AC7CA017702B}" presName="sp" presStyleCnt="0"/>
      <dgm:spPr/>
    </dgm:pt>
    <dgm:pt modelId="{9032EB33-CC88-455D-8C3C-F5000C2B1249}" type="pres">
      <dgm:prSet presAssocID="{F5D136AB-A6D6-4404-B552-79D1A94BFAAB}" presName="linNode" presStyleCnt="0"/>
      <dgm:spPr/>
    </dgm:pt>
    <dgm:pt modelId="{D96E83D4-8F03-4345-A3A4-99AB39802D81}" type="pres">
      <dgm:prSet presAssocID="{F5D136AB-A6D6-4404-B552-79D1A94BFAAB}" presName="parentText" presStyleLbl="alignNode1" presStyleIdx="3" presStyleCnt="6" custScaleX="124771">
        <dgm:presLayoutVars>
          <dgm:chMax val="1"/>
          <dgm:bulletEnabled/>
        </dgm:presLayoutVars>
      </dgm:prSet>
      <dgm:spPr/>
    </dgm:pt>
    <dgm:pt modelId="{CD654CB7-88F3-47E6-8F7F-DE6A388C5CDC}" type="pres">
      <dgm:prSet presAssocID="{F5D136AB-A6D6-4404-B552-79D1A94BFAAB}" presName="descendantText" presStyleLbl="alignAccFollowNode1" presStyleIdx="3" presStyleCnt="6">
        <dgm:presLayoutVars>
          <dgm:bulletEnabled/>
        </dgm:presLayoutVars>
      </dgm:prSet>
      <dgm:spPr/>
    </dgm:pt>
    <dgm:pt modelId="{677DB2E3-5ED8-4EBC-BE88-C1A0F66A634B}" type="pres">
      <dgm:prSet presAssocID="{E071E57F-7CA5-4D1E-BBA1-18EF88689F35}" presName="sp" presStyleCnt="0"/>
      <dgm:spPr/>
    </dgm:pt>
    <dgm:pt modelId="{2B1EB122-C799-4197-812C-FB814527AC53}" type="pres">
      <dgm:prSet presAssocID="{AA520B37-2A9A-4473-98E0-FBF74FF308D6}" presName="linNode" presStyleCnt="0"/>
      <dgm:spPr/>
    </dgm:pt>
    <dgm:pt modelId="{42741D1D-1631-42EF-BF6A-4DB84646BCE5}" type="pres">
      <dgm:prSet presAssocID="{AA520B37-2A9A-4473-98E0-FBF74FF308D6}" presName="parentText" presStyleLbl="alignNode1" presStyleIdx="4" presStyleCnt="6" custScaleX="124771">
        <dgm:presLayoutVars>
          <dgm:chMax val="1"/>
          <dgm:bulletEnabled/>
        </dgm:presLayoutVars>
      </dgm:prSet>
      <dgm:spPr/>
    </dgm:pt>
    <dgm:pt modelId="{86D9416C-4EAD-45F5-BB73-6E627B4542EB}" type="pres">
      <dgm:prSet presAssocID="{AA520B37-2A9A-4473-98E0-FBF74FF308D6}" presName="descendantText" presStyleLbl="alignAccFollowNode1" presStyleIdx="4" presStyleCnt="6">
        <dgm:presLayoutVars>
          <dgm:bulletEnabled/>
        </dgm:presLayoutVars>
      </dgm:prSet>
      <dgm:spPr/>
    </dgm:pt>
    <dgm:pt modelId="{6364C2BC-FC17-4817-99C0-37F284C93B73}" type="pres">
      <dgm:prSet presAssocID="{81587644-4BA9-4994-B7AA-68955D910394}" presName="sp" presStyleCnt="0"/>
      <dgm:spPr/>
    </dgm:pt>
    <dgm:pt modelId="{B7865F42-7DD1-4BCF-9FCE-0D32805DEF25}" type="pres">
      <dgm:prSet presAssocID="{DFA8A57F-92AD-48D5-8157-B932C551C9C5}" presName="linNode" presStyleCnt="0"/>
      <dgm:spPr/>
    </dgm:pt>
    <dgm:pt modelId="{F7553153-0A81-417A-B39C-F637535CCAFB}" type="pres">
      <dgm:prSet presAssocID="{DFA8A57F-92AD-48D5-8157-B932C551C9C5}" presName="parentText" presStyleLbl="alignNode1" presStyleIdx="5" presStyleCnt="6" custScaleX="124771">
        <dgm:presLayoutVars>
          <dgm:chMax val="1"/>
          <dgm:bulletEnabled/>
        </dgm:presLayoutVars>
      </dgm:prSet>
      <dgm:spPr/>
    </dgm:pt>
    <dgm:pt modelId="{D8A47547-D944-4DA4-96F5-4FFCDC34E224}" type="pres">
      <dgm:prSet presAssocID="{DFA8A57F-92AD-48D5-8157-B932C551C9C5}" presName="descendantText" presStyleLbl="alignAccFollowNode1" presStyleIdx="5" presStyleCnt="6">
        <dgm:presLayoutVars>
          <dgm:bulletEnabled/>
        </dgm:presLayoutVars>
      </dgm:prSet>
      <dgm:spPr/>
    </dgm:pt>
  </dgm:ptLst>
  <dgm:cxnLst>
    <dgm:cxn modelId="{B9C76005-03F4-4D9C-A1B9-36660149DEE3}" type="presOf" srcId="{DE79F91D-7169-47BD-BB03-A2F308EE1734}" destId="{ECE86186-1663-46DF-A665-A639063D985A}" srcOrd="0" destOrd="0" presId="urn:microsoft.com/office/officeart/2016/7/layout/VerticalSolidActionList"/>
    <dgm:cxn modelId="{D4CD350C-7045-48B7-87E3-CA307FA2D61D}" srcId="{3221229D-3DB1-48FA-9473-C6AAC3897116}" destId="{DFA8A57F-92AD-48D5-8157-B932C551C9C5}" srcOrd="5" destOrd="0" parTransId="{9BD34E02-9ADD-4BB8-B4BE-5DF27D04189E}" sibTransId="{36C994D9-C836-41C1-B53E-960B575E8BD7}"/>
    <dgm:cxn modelId="{9D38CF11-F891-4B67-9FE8-AC3E78834068}" type="presOf" srcId="{EEA5E959-2E26-4F6B-8FA6-2522C0DCE3CD}" destId="{D063DA1A-56F7-4DC6-85AB-E9308CB5ED8F}" srcOrd="0" destOrd="0" presId="urn:microsoft.com/office/officeart/2016/7/layout/VerticalSolidActionList"/>
    <dgm:cxn modelId="{9D8AFC13-DA8A-437D-9637-FAEA04BF5B82}" srcId="{AA520B37-2A9A-4473-98E0-FBF74FF308D6}" destId="{57F08EC7-C96B-47B0-AEEE-E701A950A78D}" srcOrd="0" destOrd="0" parTransId="{B8CAC5A2-2FA7-4120-BE62-4CE67912C15F}" sibTransId="{182A61C4-6AB4-4F70-83AD-44DB626F3DEC}"/>
    <dgm:cxn modelId="{290CE916-1A83-4C1E-896F-7DE4B323B216}" srcId="{B500CA0F-EBD9-4191-9924-28DAAF64FC94}" destId="{FE171CD1-FBF1-4BE0-BFD6-9FF0722660BF}" srcOrd="0" destOrd="0" parTransId="{C9D92627-7C21-4AFC-8264-E8957E86A83E}" sibTransId="{2CE7757B-DAC0-494C-80B7-2A6C88321D7A}"/>
    <dgm:cxn modelId="{B42FE02C-F38E-4A3E-8CF5-45D7CDE65019}" srcId="{3221229D-3DB1-48FA-9473-C6AAC3897116}" destId="{AA520B37-2A9A-4473-98E0-FBF74FF308D6}" srcOrd="4" destOrd="0" parTransId="{A3B1FB3F-14F6-4F41-9D87-46DC0A32AFB8}" sibTransId="{81587644-4BA9-4994-B7AA-68955D910394}"/>
    <dgm:cxn modelId="{A0621335-5A4B-48A0-9803-5987E948D760}" srcId="{44C32DA3-AA99-4CF0-88EF-DA3BF24674A3}" destId="{EEA5E959-2E26-4F6B-8FA6-2522C0DCE3CD}" srcOrd="0" destOrd="0" parTransId="{4C52C0AA-988B-4DA8-99C9-BED2922A02AA}" sibTransId="{99E4D19F-C1FF-4B24-8EF8-99A9724FE2ED}"/>
    <dgm:cxn modelId="{84ACA235-E434-475C-B54A-C4FD0F4036FF}" srcId="{DFA8A57F-92AD-48D5-8157-B932C551C9C5}" destId="{2526C2A3-EB81-4A0D-AC41-1D7E715E99BE}" srcOrd="0" destOrd="0" parTransId="{12263086-4704-477D-8A22-824076C09C99}" sibTransId="{AE9CB6EA-2DC3-4CCF-85B6-D0F05B5FE89A}"/>
    <dgm:cxn modelId="{4379CE5D-4819-478B-812B-93B4E32437F4}" type="presOf" srcId="{FE171CD1-FBF1-4BE0-BFD6-9FF0722660BF}" destId="{9134D47D-2950-442E-A440-C6213327383B}" srcOrd="0" destOrd="0" presId="urn:microsoft.com/office/officeart/2016/7/layout/VerticalSolidActionList"/>
    <dgm:cxn modelId="{E1C0395F-6575-40FB-84FD-0F4C75CCF096}" srcId="{3221229D-3DB1-48FA-9473-C6AAC3897116}" destId="{CE7E0C2D-FFBD-4BF8-82D0-9A664CCF3CAF}" srcOrd="1" destOrd="0" parTransId="{A8BB2457-EEB5-41ED-A477-B0D0DBBAF8B7}" sibTransId="{8F89D5E1-CA45-4D00-9B84-79DCD93920E8}"/>
    <dgm:cxn modelId="{897B446E-AE9E-4C6A-8D4F-5015E4923BE2}" type="presOf" srcId="{44C32DA3-AA99-4CF0-88EF-DA3BF24674A3}" destId="{C11B02E6-5463-4B3A-91F1-F38F8E76FD36}" srcOrd="0" destOrd="0" presId="urn:microsoft.com/office/officeart/2016/7/layout/VerticalSolidActionList"/>
    <dgm:cxn modelId="{C76F7B51-7FB4-4838-B8EC-EFA2CAC0E543}" type="presOf" srcId="{AA520B37-2A9A-4473-98E0-FBF74FF308D6}" destId="{42741D1D-1631-42EF-BF6A-4DB84646BCE5}" srcOrd="0" destOrd="0" presId="urn:microsoft.com/office/officeart/2016/7/layout/VerticalSolidActionList"/>
    <dgm:cxn modelId="{B65A1372-B519-4697-A128-DB45B778EF3B}" srcId="{CE7E0C2D-FFBD-4BF8-82D0-9A664CCF3CAF}" destId="{DE79F91D-7169-47BD-BB03-A2F308EE1734}" srcOrd="0" destOrd="0" parTransId="{AB12CA50-6ACA-412A-9672-FC8315864103}" sibTransId="{B5944296-9DFB-4724-BC5C-D5582D7071EC}"/>
    <dgm:cxn modelId="{6D10B48D-2713-4F4E-85D6-E2FA435E548D}" type="presOf" srcId="{DFA8A57F-92AD-48D5-8157-B932C551C9C5}" destId="{F7553153-0A81-417A-B39C-F637535CCAFB}" srcOrd="0" destOrd="0" presId="urn:microsoft.com/office/officeart/2016/7/layout/VerticalSolidActionList"/>
    <dgm:cxn modelId="{3DCE5294-DD00-44F0-B2EE-FFC90E040D68}" type="presOf" srcId="{CE7E0C2D-FFBD-4BF8-82D0-9A664CCF3CAF}" destId="{173BE822-1770-4B11-9303-4E8430DE6213}" srcOrd="0" destOrd="0" presId="urn:microsoft.com/office/officeart/2016/7/layout/VerticalSolidActionList"/>
    <dgm:cxn modelId="{ABBED097-362A-4199-8CE1-D0D706E696CA}" srcId="{3221229D-3DB1-48FA-9473-C6AAC3897116}" destId="{44C32DA3-AA99-4CF0-88EF-DA3BF24674A3}" srcOrd="0" destOrd="0" parTransId="{2D121B8F-7E73-4C1A-881B-D231958244A7}" sibTransId="{2C772C43-975A-4F72-B9D6-E118130FFAEA}"/>
    <dgm:cxn modelId="{B898739C-839E-4730-B5F0-4EF574926B05}" type="presOf" srcId="{2526C2A3-EB81-4A0D-AC41-1D7E715E99BE}" destId="{D8A47547-D944-4DA4-96F5-4FFCDC34E224}" srcOrd="0" destOrd="0" presId="urn:microsoft.com/office/officeart/2016/7/layout/VerticalSolidActionList"/>
    <dgm:cxn modelId="{C703DEA5-CA48-4BE7-AD5B-BF03BCF5ED59}" type="presOf" srcId="{3221229D-3DB1-48FA-9473-C6AAC3897116}" destId="{F41B74DF-9B07-41BE-BD8F-B4CC63E8E539}" srcOrd="0" destOrd="0" presId="urn:microsoft.com/office/officeart/2016/7/layout/VerticalSolidActionList"/>
    <dgm:cxn modelId="{333E1EA9-BE14-4768-9F66-E34258C97B5C}" srcId="{F5D136AB-A6D6-4404-B552-79D1A94BFAAB}" destId="{133C287E-7C9F-4507-A289-9E1971068A0B}" srcOrd="0" destOrd="0" parTransId="{25BFAE80-2492-4391-997E-72D391836465}" sibTransId="{E65DCA61-DABC-4A67-9D03-B1997242EEBA}"/>
    <dgm:cxn modelId="{294ACAB4-DBFF-421C-9855-607DBBEE0D09}" type="presOf" srcId="{57F08EC7-C96B-47B0-AEEE-E701A950A78D}" destId="{86D9416C-4EAD-45F5-BB73-6E627B4542EB}" srcOrd="0" destOrd="0" presId="urn:microsoft.com/office/officeart/2016/7/layout/VerticalSolidActionList"/>
    <dgm:cxn modelId="{B6F20FC2-2E81-4994-BD6E-ACA574BC6C2D}" type="presOf" srcId="{133C287E-7C9F-4507-A289-9E1971068A0B}" destId="{CD654CB7-88F3-47E6-8F7F-DE6A388C5CDC}" srcOrd="0" destOrd="0" presId="urn:microsoft.com/office/officeart/2016/7/layout/VerticalSolidActionList"/>
    <dgm:cxn modelId="{516589ED-0CD5-45DF-A3ED-D1403BF58A99}" srcId="{3221229D-3DB1-48FA-9473-C6AAC3897116}" destId="{B500CA0F-EBD9-4191-9924-28DAAF64FC94}" srcOrd="2" destOrd="0" parTransId="{CACC28C6-3593-4534-BE5B-12DD92F613A2}" sibTransId="{6A17D3C3-D114-436A-877E-AC7CA017702B}"/>
    <dgm:cxn modelId="{15D9AFF6-8BD0-4A5E-B97F-5667957ED1DA}" type="presOf" srcId="{F5D136AB-A6D6-4404-B552-79D1A94BFAAB}" destId="{D96E83D4-8F03-4345-A3A4-99AB39802D81}" srcOrd="0" destOrd="0" presId="urn:microsoft.com/office/officeart/2016/7/layout/VerticalSolidActionList"/>
    <dgm:cxn modelId="{B2209AF8-55FD-42E6-9843-21313F114A5D}" type="presOf" srcId="{B500CA0F-EBD9-4191-9924-28DAAF64FC94}" destId="{09737010-C699-441F-87EE-944313FF1A7C}" srcOrd="0" destOrd="0" presId="urn:microsoft.com/office/officeart/2016/7/layout/VerticalSolidActionList"/>
    <dgm:cxn modelId="{0C85BDFF-0F45-403F-A70A-095D944F4F36}" srcId="{3221229D-3DB1-48FA-9473-C6AAC3897116}" destId="{F5D136AB-A6D6-4404-B552-79D1A94BFAAB}" srcOrd="3" destOrd="0" parTransId="{525239F2-D73F-4C07-9E7B-6C7D5B59A785}" sibTransId="{E071E57F-7CA5-4D1E-BBA1-18EF88689F35}"/>
    <dgm:cxn modelId="{4BC4492C-5DA7-42E3-BED3-F509E5F30753}" type="presParOf" srcId="{F41B74DF-9B07-41BE-BD8F-B4CC63E8E539}" destId="{01DA98BA-74CE-4C78-BBC6-270588579428}" srcOrd="0" destOrd="0" presId="urn:microsoft.com/office/officeart/2016/7/layout/VerticalSolidActionList"/>
    <dgm:cxn modelId="{C939D64C-9649-475F-AF5F-AF878308AAFA}" type="presParOf" srcId="{01DA98BA-74CE-4C78-BBC6-270588579428}" destId="{C11B02E6-5463-4B3A-91F1-F38F8E76FD36}" srcOrd="0" destOrd="0" presId="urn:microsoft.com/office/officeart/2016/7/layout/VerticalSolidActionList"/>
    <dgm:cxn modelId="{D873A91B-3015-4271-B370-DD78B5E24C85}" type="presParOf" srcId="{01DA98BA-74CE-4C78-BBC6-270588579428}" destId="{D063DA1A-56F7-4DC6-85AB-E9308CB5ED8F}" srcOrd="1" destOrd="0" presId="urn:microsoft.com/office/officeart/2016/7/layout/VerticalSolidActionList"/>
    <dgm:cxn modelId="{7B9D8F5B-A34B-4B93-A0D2-8326E5459AA8}" type="presParOf" srcId="{F41B74DF-9B07-41BE-BD8F-B4CC63E8E539}" destId="{5096419C-401F-462B-A4F4-EEA77F81B307}" srcOrd="1" destOrd="0" presId="urn:microsoft.com/office/officeart/2016/7/layout/VerticalSolidActionList"/>
    <dgm:cxn modelId="{C839CC60-021C-4CE3-AE92-9C8E4CDBFD47}" type="presParOf" srcId="{F41B74DF-9B07-41BE-BD8F-B4CC63E8E539}" destId="{A3966EA6-C477-4418-B239-BAAF8DBC637D}" srcOrd="2" destOrd="0" presId="urn:microsoft.com/office/officeart/2016/7/layout/VerticalSolidActionList"/>
    <dgm:cxn modelId="{41287347-B80C-4780-BF51-1AE0EEF3D5BE}" type="presParOf" srcId="{A3966EA6-C477-4418-B239-BAAF8DBC637D}" destId="{173BE822-1770-4B11-9303-4E8430DE6213}" srcOrd="0" destOrd="0" presId="urn:microsoft.com/office/officeart/2016/7/layout/VerticalSolidActionList"/>
    <dgm:cxn modelId="{B1FFBA30-0748-4749-918C-8A6054D48B52}" type="presParOf" srcId="{A3966EA6-C477-4418-B239-BAAF8DBC637D}" destId="{ECE86186-1663-46DF-A665-A639063D985A}" srcOrd="1" destOrd="0" presId="urn:microsoft.com/office/officeart/2016/7/layout/VerticalSolidActionList"/>
    <dgm:cxn modelId="{04FCD47D-4C27-4EEF-BA80-836E533E783F}" type="presParOf" srcId="{F41B74DF-9B07-41BE-BD8F-B4CC63E8E539}" destId="{1E060B2D-4177-46DE-AD4B-8674B436B96D}" srcOrd="3" destOrd="0" presId="urn:microsoft.com/office/officeart/2016/7/layout/VerticalSolidActionList"/>
    <dgm:cxn modelId="{3830ECDF-180A-4342-941E-81ACEDFA3522}" type="presParOf" srcId="{F41B74DF-9B07-41BE-BD8F-B4CC63E8E539}" destId="{16E92447-4EBF-43F3-9324-363EABC98CF0}" srcOrd="4" destOrd="0" presId="urn:microsoft.com/office/officeart/2016/7/layout/VerticalSolidActionList"/>
    <dgm:cxn modelId="{F0AA184A-6AC1-49F6-98D5-E81B8C2E9526}" type="presParOf" srcId="{16E92447-4EBF-43F3-9324-363EABC98CF0}" destId="{09737010-C699-441F-87EE-944313FF1A7C}" srcOrd="0" destOrd="0" presId="urn:microsoft.com/office/officeart/2016/7/layout/VerticalSolidActionList"/>
    <dgm:cxn modelId="{130CA282-7000-4ECC-B4AF-47B6972F97E7}" type="presParOf" srcId="{16E92447-4EBF-43F3-9324-363EABC98CF0}" destId="{9134D47D-2950-442E-A440-C6213327383B}" srcOrd="1" destOrd="0" presId="urn:microsoft.com/office/officeart/2016/7/layout/VerticalSolidActionList"/>
    <dgm:cxn modelId="{2B56302B-0EB1-4561-8F33-15C51215CA01}" type="presParOf" srcId="{F41B74DF-9B07-41BE-BD8F-B4CC63E8E539}" destId="{E11A6D9C-295A-4499-82B0-91C4EFE8890D}" srcOrd="5" destOrd="0" presId="urn:microsoft.com/office/officeart/2016/7/layout/VerticalSolidActionList"/>
    <dgm:cxn modelId="{DA0890F9-6F9D-4A88-838D-E9962DA3992A}" type="presParOf" srcId="{F41B74DF-9B07-41BE-BD8F-B4CC63E8E539}" destId="{9032EB33-CC88-455D-8C3C-F5000C2B1249}" srcOrd="6" destOrd="0" presId="urn:microsoft.com/office/officeart/2016/7/layout/VerticalSolidActionList"/>
    <dgm:cxn modelId="{59F6BE01-19CF-4758-A833-AFBFF207698B}" type="presParOf" srcId="{9032EB33-CC88-455D-8C3C-F5000C2B1249}" destId="{D96E83D4-8F03-4345-A3A4-99AB39802D81}" srcOrd="0" destOrd="0" presId="urn:microsoft.com/office/officeart/2016/7/layout/VerticalSolidActionList"/>
    <dgm:cxn modelId="{77C058B8-5434-4B71-8B14-C6C98F1B7C2D}" type="presParOf" srcId="{9032EB33-CC88-455D-8C3C-F5000C2B1249}" destId="{CD654CB7-88F3-47E6-8F7F-DE6A388C5CDC}" srcOrd="1" destOrd="0" presId="urn:microsoft.com/office/officeart/2016/7/layout/VerticalSolidActionList"/>
    <dgm:cxn modelId="{5CA59D72-EC59-46FB-B099-30B94EE388CE}" type="presParOf" srcId="{F41B74DF-9B07-41BE-BD8F-B4CC63E8E539}" destId="{677DB2E3-5ED8-4EBC-BE88-C1A0F66A634B}" srcOrd="7" destOrd="0" presId="urn:microsoft.com/office/officeart/2016/7/layout/VerticalSolidActionList"/>
    <dgm:cxn modelId="{6B58D29C-7A83-4C67-B9C8-164BEF224235}" type="presParOf" srcId="{F41B74DF-9B07-41BE-BD8F-B4CC63E8E539}" destId="{2B1EB122-C799-4197-812C-FB814527AC53}" srcOrd="8" destOrd="0" presId="urn:microsoft.com/office/officeart/2016/7/layout/VerticalSolidActionList"/>
    <dgm:cxn modelId="{BBEBCC36-9EF8-4206-9358-477294571956}" type="presParOf" srcId="{2B1EB122-C799-4197-812C-FB814527AC53}" destId="{42741D1D-1631-42EF-BF6A-4DB84646BCE5}" srcOrd="0" destOrd="0" presId="urn:microsoft.com/office/officeart/2016/7/layout/VerticalSolidActionList"/>
    <dgm:cxn modelId="{C769A78D-4C32-48A9-9777-1201F8F89098}" type="presParOf" srcId="{2B1EB122-C799-4197-812C-FB814527AC53}" destId="{86D9416C-4EAD-45F5-BB73-6E627B4542EB}" srcOrd="1" destOrd="0" presId="urn:microsoft.com/office/officeart/2016/7/layout/VerticalSolidActionList"/>
    <dgm:cxn modelId="{13E176F6-FD39-4C18-9473-946C2D88A530}" type="presParOf" srcId="{F41B74DF-9B07-41BE-BD8F-B4CC63E8E539}" destId="{6364C2BC-FC17-4817-99C0-37F284C93B73}" srcOrd="9" destOrd="0" presId="urn:microsoft.com/office/officeart/2016/7/layout/VerticalSolidActionList"/>
    <dgm:cxn modelId="{681ED823-7E85-4435-86BA-DF379714D28D}" type="presParOf" srcId="{F41B74DF-9B07-41BE-BD8F-B4CC63E8E539}" destId="{B7865F42-7DD1-4BCF-9FCE-0D32805DEF25}" srcOrd="10" destOrd="0" presId="urn:microsoft.com/office/officeart/2016/7/layout/VerticalSolidActionList"/>
    <dgm:cxn modelId="{D49AFB4C-3AEC-406D-8D33-DC93D028868D}" type="presParOf" srcId="{B7865F42-7DD1-4BCF-9FCE-0D32805DEF25}" destId="{F7553153-0A81-417A-B39C-F637535CCAFB}" srcOrd="0" destOrd="0" presId="urn:microsoft.com/office/officeart/2016/7/layout/VerticalSolidActionList"/>
    <dgm:cxn modelId="{5E3CE496-E442-4E47-9CA1-68CB38EE63BA}" type="presParOf" srcId="{B7865F42-7DD1-4BCF-9FCE-0D32805DEF25}" destId="{D8A47547-D944-4DA4-96F5-4FFCDC34E224}"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5A8DD4-508D-4E0F-9E12-FD9194482B1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9E95666-C7D5-4298-83ED-6A3E63326075}">
      <dgm:prSet custT="1"/>
      <dgm:spPr>
        <a:solidFill>
          <a:schemeClr val="accent4">
            <a:lumMod val="40000"/>
            <a:lumOff val="60000"/>
          </a:schemeClr>
        </a:solidFill>
      </dgm:spPr>
      <dgm:t>
        <a:bodyPr/>
        <a:lstStyle/>
        <a:p>
          <a:r>
            <a:rPr lang="en-US" sz="1600" dirty="0">
              <a:solidFill>
                <a:srgbClr val="002060"/>
              </a:solidFill>
              <a:latin typeface="Verdana" panose="020B0604030504040204" pitchFamily="34" charset="0"/>
              <a:ea typeface="Verdana" panose="020B0604030504040204" pitchFamily="34" charset="0"/>
            </a:rPr>
            <a:t>RFK National Resource Center for Juvenile Justice – Dual Status Youth Reform </a:t>
          </a:r>
        </a:p>
      </dgm:t>
    </dgm:pt>
    <dgm:pt modelId="{4CDAE25B-9915-44BA-B392-E1CA33260F7C}" type="parTrans" cxnId="{414491BC-CCF5-4043-9E9C-E7010E921F45}">
      <dgm:prSet/>
      <dgm:spPr/>
      <dgm:t>
        <a:bodyPr/>
        <a:lstStyle/>
        <a:p>
          <a:endParaRPr lang="en-US"/>
        </a:p>
      </dgm:t>
    </dgm:pt>
    <dgm:pt modelId="{6988F3F0-C2AD-4DAC-9C07-DEFDF21906BD}" type="sibTrans" cxnId="{414491BC-CCF5-4043-9E9C-E7010E921F45}">
      <dgm:prSet/>
      <dgm:spPr/>
      <dgm:t>
        <a:bodyPr/>
        <a:lstStyle/>
        <a:p>
          <a:endParaRPr lang="en-US"/>
        </a:p>
      </dgm:t>
    </dgm:pt>
    <dgm:pt modelId="{C83C86DA-43C1-4B27-AFEC-6A387C3477D3}">
      <dgm:prSet custT="1"/>
      <dgm:spPr>
        <a:noFill/>
        <a:ln>
          <a:solidFill>
            <a:srgbClr val="002060"/>
          </a:solidFill>
        </a:ln>
      </dgm:spPr>
      <dgm:t>
        <a:bodyPr/>
        <a:lstStyle/>
        <a:p>
          <a:r>
            <a:rPr lang="en-US" sz="1600" dirty="0">
              <a:solidFill>
                <a:srgbClr val="002060"/>
              </a:solidFill>
              <a:latin typeface="Verdana" panose="020B0604030504040204" pitchFamily="34" charset="0"/>
              <a:ea typeface="Verdana" panose="020B0604030504040204" pitchFamily="34" charset="0"/>
            </a:rPr>
            <a:t>“The RFK National Resource Center provides guidance for state and local jurisdictions in their endeavor to improve the outcomes for dual status youth (DSY) and families and to enhance system performance among the critical youth- and family-serving agency partners. The work is advanced by several publications that delve into research, best practice, and frameworks that can be applied by jurisdictions seeking to improve outcomes for dual status youth.”</a:t>
          </a:r>
        </a:p>
      </dgm:t>
    </dgm:pt>
    <dgm:pt modelId="{8DCF930F-517F-4170-BC13-38D18A908168}" type="parTrans" cxnId="{8AB1059D-E090-46DF-973C-0C34B4A6EBEF}">
      <dgm:prSet/>
      <dgm:spPr/>
      <dgm:t>
        <a:bodyPr/>
        <a:lstStyle/>
        <a:p>
          <a:endParaRPr lang="en-US"/>
        </a:p>
      </dgm:t>
    </dgm:pt>
    <dgm:pt modelId="{C043C301-383E-48E3-9B84-0A3E46499B0F}" type="sibTrans" cxnId="{8AB1059D-E090-46DF-973C-0C34B4A6EBEF}">
      <dgm:prSet/>
      <dgm:spPr/>
      <dgm:t>
        <a:bodyPr/>
        <a:lstStyle/>
        <a:p>
          <a:endParaRPr lang="en-US"/>
        </a:p>
      </dgm:t>
    </dgm:pt>
    <dgm:pt modelId="{34AC1ACF-FC16-4139-B74F-4103057F8EB9}">
      <dgm:prSet custT="1"/>
      <dgm:spPr>
        <a:solidFill>
          <a:schemeClr val="accent4">
            <a:lumMod val="40000"/>
            <a:lumOff val="60000"/>
          </a:schemeClr>
        </a:solidFill>
      </dgm:spPr>
      <dgm:t>
        <a:bodyPr/>
        <a:lstStyle/>
        <a:p>
          <a:r>
            <a:rPr lang="en-US" sz="1600" dirty="0">
              <a:solidFill>
                <a:srgbClr val="002060"/>
              </a:solidFill>
              <a:latin typeface="Verdana" panose="020B0604030504040204" pitchFamily="34" charset="0"/>
              <a:ea typeface="Verdana" panose="020B0604030504040204" pitchFamily="34" charset="0"/>
            </a:rPr>
            <a:t>Georgetown University Center for Juvenile Justice Reform – Crossover Youth Practice Model </a:t>
          </a:r>
        </a:p>
      </dgm:t>
    </dgm:pt>
    <dgm:pt modelId="{B3A4C5B9-AB56-4A53-AC05-83703A85C2E5}" type="parTrans" cxnId="{143F732E-8129-4D4C-9FCE-3D703B758996}">
      <dgm:prSet/>
      <dgm:spPr/>
      <dgm:t>
        <a:bodyPr/>
        <a:lstStyle/>
        <a:p>
          <a:endParaRPr lang="en-US"/>
        </a:p>
      </dgm:t>
    </dgm:pt>
    <dgm:pt modelId="{DF3C61AB-B6D0-4831-AF41-F2443F5EB6DF}" type="sibTrans" cxnId="{143F732E-8129-4D4C-9FCE-3D703B758996}">
      <dgm:prSet/>
      <dgm:spPr/>
      <dgm:t>
        <a:bodyPr/>
        <a:lstStyle/>
        <a:p>
          <a:endParaRPr lang="en-US"/>
        </a:p>
      </dgm:t>
    </dgm:pt>
    <dgm:pt modelId="{E739B441-B79F-4927-9132-B19FDF2E35FC}">
      <dgm:prSet custT="1"/>
      <dgm:spPr>
        <a:noFill/>
        <a:ln>
          <a:solidFill>
            <a:srgbClr val="002060"/>
          </a:solidFill>
        </a:ln>
      </dgm:spPr>
      <dgm:t>
        <a:bodyPr/>
        <a:lstStyle/>
        <a:p>
          <a:r>
            <a:rPr lang="en-US" sz="1600" dirty="0">
              <a:solidFill>
                <a:srgbClr val="002060"/>
              </a:solidFill>
              <a:latin typeface="Verdana" panose="020B0604030504040204" pitchFamily="34" charset="0"/>
              <a:ea typeface="Verdana" panose="020B0604030504040204" pitchFamily="34" charset="0"/>
            </a:rPr>
            <a:t>“The Crossover Youth Practice Model is a nexus between research and best practices that outlines systemic changes youth serving systems can make to improve their ability to serve youth.”</a:t>
          </a:r>
        </a:p>
      </dgm:t>
    </dgm:pt>
    <dgm:pt modelId="{54C2F26C-C342-4CBE-B44A-87E5D4C1624C}" type="parTrans" cxnId="{E77B92CA-08A1-422D-9C42-4E6ED35FD8D5}">
      <dgm:prSet/>
      <dgm:spPr/>
      <dgm:t>
        <a:bodyPr/>
        <a:lstStyle/>
        <a:p>
          <a:endParaRPr lang="en-US"/>
        </a:p>
      </dgm:t>
    </dgm:pt>
    <dgm:pt modelId="{54A8974E-03B3-4C84-9B5E-A21F298328B8}" type="sibTrans" cxnId="{E77B92CA-08A1-422D-9C42-4E6ED35FD8D5}">
      <dgm:prSet/>
      <dgm:spPr/>
      <dgm:t>
        <a:bodyPr/>
        <a:lstStyle/>
        <a:p>
          <a:endParaRPr lang="en-US"/>
        </a:p>
      </dgm:t>
    </dgm:pt>
    <dgm:pt modelId="{EA485417-733D-4034-8C77-84309381CA42}" type="pres">
      <dgm:prSet presAssocID="{DC5A8DD4-508D-4E0F-9E12-FD9194482B17}" presName="linear" presStyleCnt="0">
        <dgm:presLayoutVars>
          <dgm:animLvl val="lvl"/>
          <dgm:resizeHandles val="exact"/>
        </dgm:presLayoutVars>
      </dgm:prSet>
      <dgm:spPr/>
    </dgm:pt>
    <dgm:pt modelId="{7A3D520C-838F-4411-A05B-DEED5D92B885}" type="pres">
      <dgm:prSet presAssocID="{49E95666-C7D5-4298-83ED-6A3E63326075}" presName="parentText" presStyleLbl="node1" presStyleIdx="0" presStyleCnt="4" custScaleY="51496">
        <dgm:presLayoutVars>
          <dgm:chMax val="0"/>
          <dgm:bulletEnabled val="1"/>
        </dgm:presLayoutVars>
      </dgm:prSet>
      <dgm:spPr/>
    </dgm:pt>
    <dgm:pt modelId="{64343CAA-EE10-4D99-AD9A-925066E1FCF7}" type="pres">
      <dgm:prSet presAssocID="{6988F3F0-C2AD-4DAC-9C07-DEFDF21906BD}" presName="spacer" presStyleCnt="0"/>
      <dgm:spPr/>
    </dgm:pt>
    <dgm:pt modelId="{448DBEA5-925C-4E2B-932B-B9F8495B0EFA}" type="pres">
      <dgm:prSet presAssocID="{C83C86DA-43C1-4B27-AFEC-6A387C3477D3}" presName="parentText" presStyleLbl="node1" presStyleIdx="1" presStyleCnt="4" custScaleY="118640">
        <dgm:presLayoutVars>
          <dgm:chMax val="0"/>
          <dgm:bulletEnabled val="1"/>
        </dgm:presLayoutVars>
      </dgm:prSet>
      <dgm:spPr/>
    </dgm:pt>
    <dgm:pt modelId="{855D8B28-01DD-4D2D-97BB-41469E0DC14A}" type="pres">
      <dgm:prSet presAssocID="{C043C301-383E-48E3-9B84-0A3E46499B0F}" presName="spacer" presStyleCnt="0"/>
      <dgm:spPr/>
    </dgm:pt>
    <dgm:pt modelId="{656AE7D2-1EDB-4626-A138-715E2BE46DAE}" type="pres">
      <dgm:prSet presAssocID="{34AC1ACF-FC16-4139-B74F-4103057F8EB9}" presName="parentText" presStyleLbl="node1" presStyleIdx="2" presStyleCnt="4" custScaleY="44925">
        <dgm:presLayoutVars>
          <dgm:chMax val="0"/>
          <dgm:bulletEnabled val="1"/>
        </dgm:presLayoutVars>
      </dgm:prSet>
      <dgm:spPr/>
    </dgm:pt>
    <dgm:pt modelId="{FF0665B9-62A3-4DE4-91FD-A21EEE42D2A8}" type="pres">
      <dgm:prSet presAssocID="{DF3C61AB-B6D0-4831-AF41-F2443F5EB6DF}" presName="spacer" presStyleCnt="0"/>
      <dgm:spPr/>
    </dgm:pt>
    <dgm:pt modelId="{7C423822-77E6-43C7-A00D-ABC902DEA984}" type="pres">
      <dgm:prSet presAssocID="{E739B441-B79F-4927-9132-B19FDF2E35FC}" presName="parentText" presStyleLbl="node1" presStyleIdx="3" presStyleCnt="4" custScaleY="61053">
        <dgm:presLayoutVars>
          <dgm:chMax val="0"/>
          <dgm:bulletEnabled val="1"/>
        </dgm:presLayoutVars>
      </dgm:prSet>
      <dgm:spPr/>
    </dgm:pt>
  </dgm:ptLst>
  <dgm:cxnLst>
    <dgm:cxn modelId="{9B910017-0196-4475-B490-10B3163FFD25}" type="presOf" srcId="{E739B441-B79F-4927-9132-B19FDF2E35FC}" destId="{7C423822-77E6-43C7-A00D-ABC902DEA984}" srcOrd="0" destOrd="0" presId="urn:microsoft.com/office/officeart/2005/8/layout/vList2"/>
    <dgm:cxn modelId="{143F732E-8129-4D4C-9FCE-3D703B758996}" srcId="{DC5A8DD4-508D-4E0F-9E12-FD9194482B17}" destId="{34AC1ACF-FC16-4139-B74F-4103057F8EB9}" srcOrd="2" destOrd="0" parTransId="{B3A4C5B9-AB56-4A53-AC05-83703A85C2E5}" sibTransId="{DF3C61AB-B6D0-4831-AF41-F2443F5EB6DF}"/>
    <dgm:cxn modelId="{3100F139-7239-4863-A947-1B6F49A4A7A5}" type="presOf" srcId="{C83C86DA-43C1-4B27-AFEC-6A387C3477D3}" destId="{448DBEA5-925C-4E2B-932B-B9F8495B0EFA}" srcOrd="0" destOrd="0" presId="urn:microsoft.com/office/officeart/2005/8/layout/vList2"/>
    <dgm:cxn modelId="{8AB1059D-E090-46DF-973C-0C34B4A6EBEF}" srcId="{DC5A8DD4-508D-4E0F-9E12-FD9194482B17}" destId="{C83C86DA-43C1-4B27-AFEC-6A387C3477D3}" srcOrd="1" destOrd="0" parTransId="{8DCF930F-517F-4170-BC13-38D18A908168}" sibTransId="{C043C301-383E-48E3-9B84-0A3E46499B0F}"/>
    <dgm:cxn modelId="{414491BC-CCF5-4043-9E9C-E7010E921F45}" srcId="{DC5A8DD4-508D-4E0F-9E12-FD9194482B17}" destId="{49E95666-C7D5-4298-83ED-6A3E63326075}" srcOrd="0" destOrd="0" parTransId="{4CDAE25B-9915-44BA-B392-E1CA33260F7C}" sibTransId="{6988F3F0-C2AD-4DAC-9C07-DEFDF21906BD}"/>
    <dgm:cxn modelId="{E77B92CA-08A1-422D-9C42-4E6ED35FD8D5}" srcId="{DC5A8DD4-508D-4E0F-9E12-FD9194482B17}" destId="{E739B441-B79F-4927-9132-B19FDF2E35FC}" srcOrd="3" destOrd="0" parTransId="{54C2F26C-C342-4CBE-B44A-87E5D4C1624C}" sibTransId="{54A8974E-03B3-4C84-9B5E-A21F298328B8}"/>
    <dgm:cxn modelId="{98E78DDB-C155-42D2-82F1-5AF5285F46C6}" type="presOf" srcId="{DC5A8DD4-508D-4E0F-9E12-FD9194482B17}" destId="{EA485417-733D-4034-8C77-84309381CA42}" srcOrd="0" destOrd="0" presId="urn:microsoft.com/office/officeart/2005/8/layout/vList2"/>
    <dgm:cxn modelId="{97C994FB-B821-4FF7-AA92-2E8E82D89461}" type="presOf" srcId="{49E95666-C7D5-4298-83ED-6A3E63326075}" destId="{7A3D520C-838F-4411-A05B-DEED5D92B885}" srcOrd="0" destOrd="0" presId="urn:microsoft.com/office/officeart/2005/8/layout/vList2"/>
    <dgm:cxn modelId="{0A5157FE-4F34-47C3-B953-01767C37E62D}" type="presOf" srcId="{34AC1ACF-FC16-4139-B74F-4103057F8EB9}" destId="{656AE7D2-1EDB-4626-A138-715E2BE46DAE}" srcOrd="0" destOrd="0" presId="urn:microsoft.com/office/officeart/2005/8/layout/vList2"/>
    <dgm:cxn modelId="{908D5EF2-523A-4DDC-BE79-C38B1BB4EAC9}" type="presParOf" srcId="{EA485417-733D-4034-8C77-84309381CA42}" destId="{7A3D520C-838F-4411-A05B-DEED5D92B885}" srcOrd="0" destOrd="0" presId="urn:microsoft.com/office/officeart/2005/8/layout/vList2"/>
    <dgm:cxn modelId="{1CE5B215-C3B4-4C20-947C-62A55AAFDDCB}" type="presParOf" srcId="{EA485417-733D-4034-8C77-84309381CA42}" destId="{64343CAA-EE10-4D99-AD9A-925066E1FCF7}" srcOrd="1" destOrd="0" presId="urn:microsoft.com/office/officeart/2005/8/layout/vList2"/>
    <dgm:cxn modelId="{0501A25C-5824-450E-B480-032BAD52E348}" type="presParOf" srcId="{EA485417-733D-4034-8C77-84309381CA42}" destId="{448DBEA5-925C-4E2B-932B-B9F8495B0EFA}" srcOrd="2" destOrd="0" presId="urn:microsoft.com/office/officeart/2005/8/layout/vList2"/>
    <dgm:cxn modelId="{F44F6D30-FEA4-4C24-84F9-183EF362B570}" type="presParOf" srcId="{EA485417-733D-4034-8C77-84309381CA42}" destId="{855D8B28-01DD-4D2D-97BB-41469E0DC14A}" srcOrd="3" destOrd="0" presId="urn:microsoft.com/office/officeart/2005/8/layout/vList2"/>
    <dgm:cxn modelId="{22B71A53-EA46-4CCB-BB27-0EA5A6D49664}" type="presParOf" srcId="{EA485417-733D-4034-8C77-84309381CA42}" destId="{656AE7D2-1EDB-4626-A138-715E2BE46DAE}" srcOrd="4" destOrd="0" presId="urn:microsoft.com/office/officeart/2005/8/layout/vList2"/>
    <dgm:cxn modelId="{06CE0556-360D-4C61-8911-1ED1348ED523}" type="presParOf" srcId="{EA485417-733D-4034-8C77-84309381CA42}" destId="{FF0665B9-62A3-4DE4-91FD-A21EEE42D2A8}" srcOrd="5" destOrd="0" presId="urn:microsoft.com/office/officeart/2005/8/layout/vList2"/>
    <dgm:cxn modelId="{D39BE70C-D510-494A-B830-EB4C1BE42887}" type="presParOf" srcId="{EA485417-733D-4034-8C77-84309381CA42}" destId="{7C423822-77E6-43C7-A00D-ABC902DEA98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C8076B-C352-4F68-9609-4E1DD1DFF56D}"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E05B6A6-9365-4A7A-8A91-89E74A853D2D}">
      <dgm:prSet custT="1"/>
      <dgm:spPr/>
      <dgm:t>
        <a:bodyPr/>
        <a:lstStyle/>
        <a:p>
          <a:pPr>
            <a:lnSpc>
              <a:spcPct val="100000"/>
            </a:lnSpc>
          </a:pPr>
          <a:r>
            <a:rPr lang="en-US" sz="1600" b="1" dirty="0">
              <a:solidFill>
                <a:srgbClr val="002060"/>
              </a:solidFill>
              <a:latin typeface="Verdana" panose="020B0604030504040204" pitchFamily="34" charset="0"/>
              <a:ea typeface="Verdana" panose="020B0604030504040204" pitchFamily="34" charset="0"/>
            </a:rPr>
            <a:t>Limited Understanding of Systems</a:t>
          </a:r>
        </a:p>
      </dgm:t>
    </dgm:pt>
    <dgm:pt modelId="{5E0B9BAB-F8C4-46B8-A109-61CA5B99139B}" type="parTrans" cxnId="{04A74828-C009-4E42-89E5-788152943AFC}">
      <dgm:prSet/>
      <dgm:spPr/>
      <dgm:t>
        <a:bodyPr/>
        <a:lstStyle/>
        <a:p>
          <a:endParaRPr lang="en-US"/>
        </a:p>
      </dgm:t>
    </dgm:pt>
    <dgm:pt modelId="{6B9E6E9E-AAB1-4622-9094-DCA2EC82AF3C}" type="sibTrans" cxnId="{04A74828-C009-4E42-89E5-788152943AFC}">
      <dgm:prSet/>
      <dgm:spPr/>
      <dgm:t>
        <a:bodyPr/>
        <a:lstStyle/>
        <a:p>
          <a:endParaRPr lang="en-US"/>
        </a:p>
      </dgm:t>
    </dgm:pt>
    <dgm:pt modelId="{2FDB807F-96FB-405E-9EEE-5BCD81776D24}">
      <dgm:prSet custT="1"/>
      <dgm:spPr/>
      <dgm:t>
        <a:bodyPr/>
        <a:lstStyle/>
        <a:p>
          <a:pPr>
            <a:lnSpc>
              <a:spcPct val="100000"/>
            </a:lnSpc>
          </a:pPr>
          <a:r>
            <a:rPr lang="en-US" sz="1600" b="1" dirty="0">
              <a:solidFill>
                <a:srgbClr val="002060"/>
              </a:solidFill>
              <a:latin typeface="Verdana" panose="020B0604030504040204" pitchFamily="34" charset="0"/>
              <a:ea typeface="Verdana" panose="020B0604030504040204" pitchFamily="34" charset="0"/>
            </a:rPr>
            <a:t>Lack of Collaboration Between Systems</a:t>
          </a:r>
        </a:p>
      </dgm:t>
    </dgm:pt>
    <dgm:pt modelId="{28C8D07A-CACE-4B46-8FE3-7AAB51D45B8D}" type="parTrans" cxnId="{9A00211A-A252-421F-B0BC-4A39D5EAA63A}">
      <dgm:prSet/>
      <dgm:spPr/>
      <dgm:t>
        <a:bodyPr/>
        <a:lstStyle/>
        <a:p>
          <a:endParaRPr lang="en-US"/>
        </a:p>
      </dgm:t>
    </dgm:pt>
    <dgm:pt modelId="{0E9C4FED-115A-4388-A9C9-C4EEAB627B5A}" type="sibTrans" cxnId="{9A00211A-A252-421F-B0BC-4A39D5EAA63A}">
      <dgm:prSet/>
      <dgm:spPr/>
      <dgm:t>
        <a:bodyPr/>
        <a:lstStyle/>
        <a:p>
          <a:endParaRPr lang="en-US"/>
        </a:p>
      </dgm:t>
    </dgm:pt>
    <dgm:pt modelId="{051E4BD0-5B0F-4350-BDCE-78C2A543EC56}">
      <dgm:prSet custT="1"/>
      <dgm:spPr/>
      <dgm:t>
        <a:bodyPr/>
        <a:lstStyle/>
        <a:p>
          <a:pPr>
            <a:lnSpc>
              <a:spcPct val="100000"/>
            </a:lnSpc>
          </a:pPr>
          <a:r>
            <a:rPr lang="en-US" sz="1600" b="1" dirty="0">
              <a:solidFill>
                <a:srgbClr val="002060"/>
              </a:solidFill>
              <a:latin typeface="Verdana" panose="020B0604030504040204" pitchFamily="34" charset="0"/>
              <a:ea typeface="Verdana" panose="020B0604030504040204" pitchFamily="34" charset="0"/>
            </a:rPr>
            <a:t>Data</a:t>
          </a:r>
        </a:p>
      </dgm:t>
    </dgm:pt>
    <dgm:pt modelId="{DA3CDCF0-4464-4B4D-93B3-7C396B981F9A}" type="parTrans" cxnId="{7813D0B1-E502-4565-9A83-EC0549161524}">
      <dgm:prSet/>
      <dgm:spPr/>
      <dgm:t>
        <a:bodyPr/>
        <a:lstStyle/>
        <a:p>
          <a:endParaRPr lang="en-US"/>
        </a:p>
      </dgm:t>
    </dgm:pt>
    <dgm:pt modelId="{27BA36B6-8A0A-4202-8090-843DD1C1010B}" type="sibTrans" cxnId="{7813D0B1-E502-4565-9A83-EC0549161524}">
      <dgm:prSet/>
      <dgm:spPr/>
      <dgm:t>
        <a:bodyPr/>
        <a:lstStyle/>
        <a:p>
          <a:endParaRPr lang="en-US"/>
        </a:p>
      </dgm:t>
    </dgm:pt>
    <dgm:pt modelId="{FF4E74C4-DD55-4126-AE86-60D7BB07132A}">
      <dgm:prSet custT="1"/>
      <dgm:spPr/>
      <dgm:t>
        <a:bodyPr/>
        <a:lstStyle/>
        <a:p>
          <a:pPr>
            <a:lnSpc>
              <a:spcPct val="100000"/>
            </a:lnSpc>
          </a:pPr>
          <a:r>
            <a:rPr lang="en-US" sz="1600" b="1" dirty="0">
              <a:solidFill>
                <a:srgbClr val="002060"/>
              </a:solidFill>
              <a:latin typeface="Verdana" panose="020B0604030504040204" pitchFamily="34" charset="0"/>
              <a:ea typeface="Verdana" panose="020B0604030504040204" pitchFamily="34" charset="0"/>
            </a:rPr>
            <a:t>Lack of Resources</a:t>
          </a:r>
        </a:p>
      </dgm:t>
    </dgm:pt>
    <dgm:pt modelId="{5634F5EC-ABB5-40D9-933D-F0E1212EDDCB}" type="parTrans" cxnId="{094CFE32-E001-4800-80F4-BC4665027112}">
      <dgm:prSet/>
      <dgm:spPr/>
      <dgm:t>
        <a:bodyPr/>
        <a:lstStyle/>
        <a:p>
          <a:endParaRPr lang="en-US"/>
        </a:p>
      </dgm:t>
    </dgm:pt>
    <dgm:pt modelId="{527EDDF8-72A1-4C18-A197-DCA882B5493B}" type="sibTrans" cxnId="{094CFE32-E001-4800-80F4-BC4665027112}">
      <dgm:prSet/>
      <dgm:spPr/>
      <dgm:t>
        <a:bodyPr/>
        <a:lstStyle/>
        <a:p>
          <a:endParaRPr lang="en-US"/>
        </a:p>
      </dgm:t>
    </dgm:pt>
    <dgm:pt modelId="{22229490-9EDE-4752-A6FE-B84A43E061C1}" type="pres">
      <dgm:prSet presAssocID="{DEC8076B-C352-4F68-9609-4E1DD1DFF56D}" presName="root" presStyleCnt="0">
        <dgm:presLayoutVars>
          <dgm:dir/>
          <dgm:resizeHandles val="exact"/>
        </dgm:presLayoutVars>
      </dgm:prSet>
      <dgm:spPr/>
    </dgm:pt>
    <dgm:pt modelId="{4B645767-643A-4FD0-AD14-59CA0575285E}" type="pres">
      <dgm:prSet presAssocID="{DE05B6A6-9365-4A7A-8A91-89E74A853D2D}" presName="compNode" presStyleCnt="0"/>
      <dgm:spPr/>
    </dgm:pt>
    <dgm:pt modelId="{0776608C-C216-4467-9993-C6F011120F76}" type="pres">
      <dgm:prSet presAssocID="{DE05B6A6-9365-4A7A-8A91-89E74A853D2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ad with Gears"/>
        </a:ext>
      </dgm:extLst>
    </dgm:pt>
    <dgm:pt modelId="{EEB80DAC-CDC0-4ACC-8502-77923263596B}" type="pres">
      <dgm:prSet presAssocID="{DE05B6A6-9365-4A7A-8A91-89E74A853D2D}" presName="spaceRect" presStyleCnt="0"/>
      <dgm:spPr/>
    </dgm:pt>
    <dgm:pt modelId="{9482E9EA-E926-4019-8BD5-362F1A5B0242}" type="pres">
      <dgm:prSet presAssocID="{DE05B6A6-9365-4A7A-8A91-89E74A853D2D}" presName="textRect" presStyleLbl="revTx" presStyleIdx="0" presStyleCnt="4">
        <dgm:presLayoutVars>
          <dgm:chMax val="1"/>
          <dgm:chPref val="1"/>
        </dgm:presLayoutVars>
      </dgm:prSet>
      <dgm:spPr/>
    </dgm:pt>
    <dgm:pt modelId="{0940F88D-2B22-4968-A7DA-02D30CA9DC9A}" type="pres">
      <dgm:prSet presAssocID="{6B9E6E9E-AAB1-4622-9094-DCA2EC82AF3C}" presName="sibTrans" presStyleCnt="0"/>
      <dgm:spPr/>
    </dgm:pt>
    <dgm:pt modelId="{A752A0E2-D06C-4BB9-8429-D00950079D4B}" type="pres">
      <dgm:prSet presAssocID="{2FDB807F-96FB-405E-9EEE-5BCD81776D24}" presName="compNode" presStyleCnt="0"/>
      <dgm:spPr/>
    </dgm:pt>
    <dgm:pt modelId="{EC2DEE75-5364-4291-917A-AF54E92CE66A}" type="pres">
      <dgm:prSet presAssocID="{2FDB807F-96FB-405E-9EEE-5BCD81776D2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sers"/>
        </a:ext>
      </dgm:extLst>
    </dgm:pt>
    <dgm:pt modelId="{8D185ED2-CC90-4E24-A621-62295E0462D5}" type="pres">
      <dgm:prSet presAssocID="{2FDB807F-96FB-405E-9EEE-5BCD81776D24}" presName="spaceRect" presStyleCnt="0"/>
      <dgm:spPr/>
    </dgm:pt>
    <dgm:pt modelId="{3C448301-1003-4E42-B9AA-D3A1EC633F7A}" type="pres">
      <dgm:prSet presAssocID="{2FDB807F-96FB-405E-9EEE-5BCD81776D24}" presName="textRect" presStyleLbl="revTx" presStyleIdx="1" presStyleCnt="4">
        <dgm:presLayoutVars>
          <dgm:chMax val="1"/>
          <dgm:chPref val="1"/>
        </dgm:presLayoutVars>
      </dgm:prSet>
      <dgm:spPr/>
    </dgm:pt>
    <dgm:pt modelId="{70932A52-518F-4CEA-B209-C0ACD3ECA704}" type="pres">
      <dgm:prSet presAssocID="{0E9C4FED-115A-4388-A9C9-C4EEAB627B5A}" presName="sibTrans" presStyleCnt="0"/>
      <dgm:spPr/>
    </dgm:pt>
    <dgm:pt modelId="{84630915-6CA8-4AE8-8C06-CE80A521AABE}" type="pres">
      <dgm:prSet presAssocID="{051E4BD0-5B0F-4350-BDCE-78C2A543EC56}" presName="compNode" presStyleCnt="0"/>
      <dgm:spPr/>
    </dgm:pt>
    <dgm:pt modelId="{401C3D53-FCF7-42CA-8961-8C3F0D59CBDC}" type="pres">
      <dgm:prSet presAssocID="{051E4BD0-5B0F-4350-BDCE-78C2A543EC5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ar chart"/>
        </a:ext>
      </dgm:extLst>
    </dgm:pt>
    <dgm:pt modelId="{E985C0B4-82C8-4306-BECD-3690ADE2CE71}" type="pres">
      <dgm:prSet presAssocID="{051E4BD0-5B0F-4350-BDCE-78C2A543EC56}" presName="spaceRect" presStyleCnt="0"/>
      <dgm:spPr/>
    </dgm:pt>
    <dgm:pt modelId="{53BA88D3-D244-4138-91D2-5C4BA41CA795}" type="pres">
      <dgm:prSet presAssocID="{051E4BD0-5B0F-4350-BDCE-78C2A543EC56}" presName="textRect" presStyleLbl="revTx" presStyleIdx="2" presStyleCnt="4">
        <dgm:presLayoutVars>
          <dgm:chMax val="1"/>
          <dgm:chPref val="1"/>
        </dgm:presLayoutVars>
      </dgm:prSet>
      <dgm:spPr/>
    </dgm:pt>
    <dgm:pt modelId="{264DA6E9-38B8-4EF2-9CE1-52891EC5CB52}" type="pres">
      <dgm:prSet presAssocID="{27BA36B6-8A0A-4202-8090-843DD1C1010B}" presName="sibTrans" presStyleCnt="0"/>
      <dgm:spPr/>
    </dgm:pt>
    <dgm:pt modelId="{B6AB5A1C-0F75-4619-BFBE-2AFBE43051B9}" type="pres">
      <dgm:prSet presAssocID="{FF4E74C4-DD55-4126-AE86-60D7BB07132A}" presName="compNode" presStyleCnt="0"/>
      <dgm:spPr/>
    </dgm:pt>
    <dgm:pt modelId="{516EC6E8-183E-4050-8CCE-AF26F69109E8}" type="pres">
      <dgm:prSet presAssocID="{FF4E74C4-DD55-4126-AE86-60D7BB07132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ooks"/>
        </a:ext>
      </dgm:extLst>
    </dgm:pt>
    <dgm:pt modelId="{FF16CD0F-5B74-4476-B6AA-4B23D6007FDD}" type="pres">
      <dgm:prSet presAssocID="{FF4E74C4-DD55-4126-AE86-60D7BB07132A}" presName="spaceRect" presStyleCnt="0"/>
      <dgm:spPr/>
    </dgm:pt>
    <dgm:pt modelId="{33085122-2B61-4E03-BC3A-B4119D83463C}" type="pres">
      <dgm:prSet presAssocID="{FF4E74C4-DD55-4126-AE86-60D7BB07132A}" presName="textRect" presStyleLbl="revTx" presStyleIdx="3" presStyleCnt="4">
        <dgm:presLayoutVars>
          <dgm:chMax val="1"/>
          <dgm:chPref val="1"/>
        </dgm:presLayoutVars>
      </dgm:prSet>
      <dgm:spPr/>
    </dgm:pt>
  </dgm:ptLst>
  <dgm:cxnLst>
    <dgm:cxn modelId="{43D23407-36C0-43F5-815C-06F675DBA259}" type="presOf" srcId="{2FDB807F-96FB-405E-9EEE-5BCD81776D24}" destId="{3C448301-1003-4E42-B9AA-D3A1EC633F7A}" srcOrd="0" destOrd="0" presId="urn:microsoft.com/office/officeart/2018/2/layout/IconLabelList"/>
    <dgm:cxn modelId="{9A00211A-A252-421F-B0BC-4A39D5EAA63A}" srcId="{DEC8076B-C352-4F68-9609-4E1DD1DFF56D}" destId="{2FDB807F-96FB-405E-9EEE-5BCD81776D24}" srcOrd="1" destOrd="0" parTransId="{28C8D07A-CACE-4B46-8FE3-7AAB51D45B8D}" sibTransId="{0E9C4FED-115A-4388-A9C9-C4EEAB627B5A}"/>
    <dgm:cxn modelId="{EACF0E20-C310-4D39-BB53-166485E3CE26}" type="presOf" srcId="{FF4E74C4-DD55-4126-AE86-60D7BB07132A}" destId="{33085122-2B61-4E03-BC3A-B4119D83463C}" srcOrd="0" destOrd="0" presId="urn:microsoft.com/office/officeart/2018/2/layout/IconLabelList"/>
    <dgm:cxn modelId="{04A74828-C009-4E42-89E5-788152943AFC}" srcId="{DEC8076B-C352-4F68-9609-4E1DD1DFF56D}" destId="{DE05B6A6-9365-4A7A-8A91-89E74A853D2D}" srcOrd="0" destOrd="0" parTransId="{5E0B9BAB-F8C4-46B8-A109-61CA5B99139B}" sibTransId="{6B9E6E9E-AAB1-4622-9094-DCA2EC82AF3C}"/>
    <dgm:cxn modelId="{094CFE32-E001-4800-80F4-BC4665027112}" srcId="{DEC8076B-C352-4F68-9609-4E1DD1DFF56D}" destId="{FF4E74C4-DD55-4126-AE86-60D7BB07132A}" srcOrd="3" destOrd="0" parTransId="{5634F5EC-ABB5-40D9-933D-F0E1212EDDCB}" sibTransId="{527EDDF8-72A1-4C18-A197-DCA882B5493B}"/>
    <dgm:cxn modelId="{F3F76335-6359-4221-B09E-069135860F64}" type="presOf" srcId="{DEC8076B-C352-4F68-9609-4E1DD1DFF56D}" destId="{22229490-9EDE-4752-A6FE-B84A43E061C1}" srcOrd="0" destOrd="0" presId="urn:microsoft.com/office/officeart/2018/2/layout/IconLabelList"/>
    <dgm:cxn modelId="{3E90703B-7364-4145-8E0D-ACFE40FD158D}" type="presOf" srcId="{DE05B6A6-9365-4A7A-8A91-89E74A853D2D}" destId="{9482E9EA-E926-4019-8BD5-362F1A5B0242}" srcOrd="0" destOrd="0" presId="urn:microsoft.com/office/officeart/2018/2/layout/IconLabelList"/>
    <dgm:cxn modelId="{7813D0B1-E502-4565-9A83-EC0549161524}" srcId="{DEC8076B-C352-4F68-9609-4E1DD1DFF56D}" destId="{051E4BD0-5B0F-4350-BDCE-78C2A543EC56}" srcOrd="2" destOrd="0" parTransId="{DA3CDCF0-4464-4B4D-93B3-7C396B981F9A}" sibTransId="{27BA36B6-8A0A-4202-8090-843DD1C1010B}"/>
    <dgm:cxn modelId="{FE5F51CB-7CA0-4742-B7F7-771DAEA8F2AB}" type="presOf" srcId="{051E4BD0-5B0F-4350-BDCE-78C2A543EC56}" destId="{53BA88D3-D244-4138-91D2-5C4BA41CA795}" srcOrd="0" destOrd="0" presId="urn:microsoft.com/office/officeart/2018/2/layout/IconLabelList"/>
    <dgm:cxn modelId="{F1DD10B1-0D68-447F-9CFD-FCC5BFBB3028}" type="presParOf" srcId="{22229490-9EDE-4752-A6FE-B84A43E061C1}" destId="{4B645767-643A-4FD0-AD14-59CA0575285E}" srcOrd="0" destOrd="0" presId="urn:microsoft.com/office/officeart/2018/2/layout/IconLabelList"/>
    <dgm:cxn modelId="{25BF6F68-E928-4AA7-B74E-41954015A511}" type="presParOf" srcId="{4B645767-643A-4FD0-AD14-59CA0575285E}" destId="{0776608C-C216-4467-9993-C6F011120F76}" srcOrd="0" destOrd="0" presId="urn:microsoft.com/office/officeart/2018/2/layout/IconLabelList"/>
    <dgm:cxn modelId="{F39B0FEC-4855-4B3C-9550-E5BC417A0946}" type="presParOf" srcId="{4B645767-643A-4FD0-AD14-59CA0575285E}" destId="{EEB80DAC-CDC0-4ACC-8502-77923263596B}" srcOrd="1" destOrd="0" presId="urn:microsoft.com/office/officeart/2018/2/layout/IconLabelList"/>
    <dgm:cxn modelId="{24C3EDE7-4EA5-4ABF-AEA2-41710F7B3078}" type="presParOf" srcId="{4B645767-643A-4FD0-AD14-59CA0575285E}" destId="{9482E9EA-E926-4019-8BD5-362F1A5B0242}" srcOrd="2" destOrd="0" presId="urn:microsoft.com/office/officeart/2018/2/layout/IconLabelList"/>
    <dgm:cxn modelId="{9343DA3B-106D-4B6E-A90F-D956A2D2B636}" type="presParOf" srcId="{22229490-9EDE-4752-A6FE-B84A43E061C1}" destId="{0940F88D-2B22-4968-A7DA-02D30CA9DC9A}" srcOrd="1" destOrd="0" presId="urn:microsoft.com/office/officeart/2018/2/layout/IconLabelList"/>
    <dgm:cxn modelId="{01E8247D-7784-491A-B674-20945E63303D}" type="presParOf" srcId="{22229490-9EDE-4752-A6FE-B84A43E061C1}" destId="{A752A0E2-D06C-4BB9-8429-D00950079D4B}" srcOrd="2" destOrd="0" presId="urn:microsoft.com/office/officeart/2018/2/layout/IconLabelList"/>
    <dgm:cxn modelId="{7FA34A40-0A6C-40B5-A2B3-9EC1DF8BC448}" type="presParOf" srcId="{A752A0E2-D06C-4BB9-8429-D00950079D4B}" destId="{EC2DEE75-5364-4291-917A-AF54E92CE66A}" srcOrd="0" destOrd="0" presId="urn:microsoft.com/office/officeart/2018/2/layout/IconLabelList"/>
    <dgm:cxn modelId="{2263BE5B-AA98-4373-9E8A-A2F05A825AB8}" type="presParOf" srcId="{A752A0E2-D06C-4BB9-8429-D00950079D4B}" destId="{8D185ED2-CC90-4E24-A621-62295E0462D5}" srcOrd="1" destOrd="0" presId="urn:microsoft.com/office/officeart/2018/2/layout/IconLabelList"/>
    <dgm:cxn modelId="{13D883EF-612A-466A-B0CD-57D7CDE45FA2}" type="presParOf" srcId="{A752A0E2-D06C-4BB9-8429-D00950079D4B}" destId="{3C448301-1003-4E42-B9AA-D3A1EC633F7A}" srcOrd="2" destOrd="0" presId="urn:microsoft.com/office/officeart/2018/2/layout/IconLabelList"/>
    <dgm:cxn modelId="{677AD10D-3313-49AE-9E13-7326213210E8}" type="presParOf" srcId="{22229490-9EDE-4752-A6FE-B84A43E061C1}" destId="{70932A52-518F-4CEA-B209-C0ACD3ECA704}" srcOrd="3" destOrd="0" presId="urn:microsoft.com/office/officeart/2018/2/layout/IconLabelList"/>
    <dgm:cxn modelId="{55709984-EED0-43A0-98A9-C0CE795E287E}" type="presParOf" srcId="{22229490-9EDE-4752-A6FE-B84A43E061C1}" destId="{84630915-6CA8-4AE8-8C06-CE80A521AABE}" srcOrd="4" destOrd="0" presId="urn:microsoft.com/office/officeart/2018/2/layout/IconLabelList"/>
    <dgm:cxn modelId="{40833801-6B86-4681-8B9C-9603CB6CCCD6}" type="presParOf" srcId="{84630915-6CA8-4AE8-8C06-CE80A521AABE}" destId="{401C3D53-FCF7-42CA-8961-8C3F0D59CBDC}" srcOrd="0" destOrd="0" presId="urn:microsoft.com/office/officeart/2018/2/layout/IconLabelList"/>
    <dgm:cxn modelId="{F3F7E003-EFD7-4820-8F98-34E04624455E}" type="presParOf" srcId="{84630915-6CA8-4AE8-8C06-CE80A521AABE}" destId="{E985C0B4-82C8-4306-BECD-3690ADE2CE71}" srcOrd="1" destOrd="0" presId="urn:microsoft.com/office/officeart/2018/2/layout/IconLabelList"/>
    <dgm:cxn modelId="{1E1F776D-ED60-4C1A-A752-3B66A574D615}" type="presParOf" srcId="{84630915-6CA8-4AE8-8C06-CE80A521AABE}" destId="{53BA88D3-D244-4138-91D2-5C4BA41CA795}" srcOrd="2" destOrd="0" presId="urn:microsoft.com/office/officeart/2018/2/layout/IconLabelList"/>
    <dgm:cxn modelId="{85DA6F32-B6E1-458F-9EAB-F7B7ADE71C17}" type="presParOf" srcId="{22229490-9EDE-4752-A6FE-B84A43E061C1}" destId="{264DA6E9-38B8-4EF2-9CE1-52891EC5CB52}" srcOrd="5" destOrd="0" presId="urn:microsoft.com/office/officeart/2018/2/layout/IconLabelList"/>
    <dgm:cxn modelId="{F1721739-A09B-431D-97AE-E7D7CDB1DA98}" type="presParOf" srcId="{22229490-9EDE-4752-A6FE-B84A43E061C1}" destId="{B6AB5A1C-0F75-4619-BFBE-2AFBE43051B9}" srcOrd="6" destOrd="0" presId="urn:microsoft.com/office/officeart/2018/2/layout/IconLabelList"/>
    <dgm:cxn modelId="{813DBE63-A244-459B-899D-CAC8CA950D4F}" type="presParOf" srcId="{B6AB5A1C-0F75-4619-BFBE-2AFBE43051B9}" destId="{516EC6E8-183E-4050-8CCE-AF26F69109E8}" srcOrd="0" destOrd="0" presId="urn:microsoft.com/office/officeart/2018/2/layout/IconLabelList"/>
    <dgm:cxn modelId="{A4252EDC-38DB-41E3-8733-0528F1BF8CC4}" type="presParOf" srcId="{B6AB5A1C-0F75-4619-BFBE-2AFBE43051B9}" destId="{FF16CD0F-5B74-4476-B6AA-4B23D6007FDD}" srcOrd="1" destOrd="0" presId="urn:microsoft.com/office/officeart/2018/2/layout/IconLabelList"/>
    <dgm:cxn modelId="{32B27EBE-E189-4F01-8BE6-E72BC5043557}" type="presParOf" srcId="{B6AB5A1C-0F75-4619-BFBE-2AFBE43051B9}" destId="{33085122-2B61-4E03-BC3A-B4119D83463C}"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2DC8A0-19AA-4F49-855E-0ADCAED6974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82AA23C-DB53-48A1-A9F1-5BD338D71275}">
      <dgm:prSet phldrT="[Text]" custT="1"/>
      <dgm:spPr>
        <a:solidFill>
          <a:schemeClr val="accent4">
            <a:lumMod val="20000"/>
            <a:lumOff val="80000"/>
          </a:schemeClr>
        </a:solidFill>
      </dgm:spPr>
      <dgm:t>
        <a:bodyPr/>
        <a:lstStyle/>
        <a:p>
          <a:pPr>
            <a:buNone/>
          </a:pPr>
          <a:r>
            <a:rPr lang="en-US" sz="1400" b="1" dirty="0">
              <a:solidFill>
                <a:srgbClr val="002060"/>
              </a:solidFill>
              <a:latin typeface="Verdana" panose="020B0604030504040204" pitchFamily="34" charset="0"/>
              <a:ea typeface="Verdana" panose="020B0604030504040204" pitchFamily="34" charset="0"/>
              <a:cs typeface="Times New Roman" pitchFamily="18" charset="0"/>
            </a:rPr>
            <a:t>Interagency Collaboration</a:t>
          </a:r>
          <a:endParaRPr lang="en-US" sz="1400" b="1" dirty="0">
            <a:solidFill>
              <a:srgbClr val="002060"/>
            </a:solidFill>
            <a:latin typeface="Verdana" panose="020B0604030504040204" pitchFamily="34" charset="0"/>
            <a:ea typeface="Verdana" panose="020B0604030504040204" pitchFamily="34" charset="0"/>
          </a:endParaRPr>
        </a:p>
      </dgm:t>
    </dgm:pt>
    <dgm:pt modelId="{7D9BFBC3-C785-4E3F-8853-2443438D935E}" type="parTrans" cxnId="{BD26AB01-348B-4B75-B1FD-2CC4E1C436F5}">
      <dgm:prSet/>
      <dgm:spPr/>
      <dgm:t>
        <a:bodyPr/>
        <a:lstStyle/>
        <a:p>
          <a:endParaRPr lang="en-US"/>
        </a:p>
      </dgm:t>
    </dgm:pt>
    <dgm:pt modelId="{19FC61AD-37C6-48E9-9C1D-512E709B82A3}" type="sibTrans" cxnId="{BD26AB01-348B-4B75-B1FD-2CC4E1C436F5}">
      <dgm:prSet/>
      <dgm:spPr/>
      <dgm:t>
        <a:bodyPr/>
        <a:lstStyle/>
        <a:p>
          <a:endParaRPr lang="en-US"/>
        </a:p>
      </dgm:t>
    </dgm:pt>
    <dgm:pt modelId="{1F91100A-4156-49EC-AC7A-D644F993A2A9}">
      <dgm:prSet custT="1"/>
      <dgm:spPr>
        <a:solidFill>
          <a:schemeClr val="accent4">
            <a:lumMod val="40000"/>
            <a:lumOff val="60000"/>
          </a:schemeClr>
        </a:solidFill>
      </dgm:spPr>
      <dgm:t>
        <a:bodyPr/>
        <a:lstStyle/>
        <a:p>
          <a:r>
            <a:rPr lang="en-US" sz="1400" b="1" dirty="0">
              <a:solidFill>
                <a:srgbClr val="002060"/>
              </a:solidFill>
              <a:latin typeface="Verdana" panose="020B0604030504040204" pitchFamily="34" charset="0"/>
              <a:ea typeface="Verdana" panose="020B0604030504040204" pitchFamily="34" charset="0"/>
              <a:cs typeface="Times New Roman" pitchFamily="18" charset="0"/>
            </a:rPr>
            <a:t>Judicial Leadership</a:t>
          </a:r>
        </a:p>
      </dgm:t>
    </dgm:pt>
    <dgm:pt modelId="{44150060-D470-4A8C-9FDF-49DEC81A4001}" type="parTrans" cxnId="{EC658475-6888-4CB9-B03F-2B65B8735E20}">
      <dgm:prSet/>
      <dgm:spPr/>
      <dgm:t>
        <a:bodyPr/>
        <a:lstStyle/>
        <a:p>
          <a:endParaRPr lang="en-US"/>
        </a:p>
      </dgm:t>
    </dgm:pt>
    <dgm:pt modelId="{767DCB8B-F401-49FD-865D-ABB8D39D0944}" type="sibTrans" cxnId="{EC658475-6888-4CB9-B03F-2B65B8735E20}">
      <dgm:prSet/>
      <dgm:spPr/>
      <dgm:t>
        <a:bodyPr/>
        <a:lstStyle/>
        <a:p>
          <a:endParaRPr lang="en-US"/>
        </a:p>
      </dgm:t>
    </dgm:pt>
    <dgm:pt modelId="{0A1CD006-0F97-4A9F-ADD8-6AE4A6C6329E}">
      <dgm:prSet custT="1"/>
      <dgm:spPr>
        <a:solidFill>
          <a:schemeClr val="accent4">
            <a:lumMod val="60000"/>
            <a:lumOff val="40000"/>
          </a:schemeClr>
        </a:solidFill>
      </dgm:spPr>
      <dgm:t>
        <a:bodyPr/>
        <a:lstStyle/>
        <a:p>
          <a:r>
            <a:rPr lang="en-US" sz="1400" b="1" dirty="0">
              <a:solidFill>
                <a:srgbClr val="002060"/>
              </a:solidFill>
              <a:latin typeface="Verdana" panose="020B0604030504040204" pitchFamily="34" charset="0"/>
              <a:ea typeface="Verdana" panose="020B0604030504040204" pitchFamily="34" charset="0"/>
              <a:cs typeface="Times New Roman" pitchFamily="18" charset="0"/>
            </a:rPr>
            <a:t>Information Sharing/</a:t>
          </a:r>
        </a:p>
        <a:p>
          <a:r>
            <a:rPr lang="en-US" sz="1400" b="1" dirty="0">
              <a:solidFill>
                <a:srgbClr val="002060"/>
              </a:solidFill>
              <a:latin typeface="Verdana" panose="020B0604030504040204" pitchFamily="34" charset="0"/>
              <a:ea typeface="Verdana" panose="020B0604030504040204" pitchFamily="34" charset="0"/>
              <a:cs typeface="Times New Roman" pitchFamily="18" charset="0"/>
            </a:rPr>
            <a:t>Identifying Dual Status Youth</a:t>
          </a:r>
        </a:p>
      </dgm:t>
    </dgm:pt>
    <dgm:pt modelId="{977E9250-B961-48A6-BFC6-EB92125AAF27}" type="parTrans" cxnId="{E33420D7-BF78-46B3-A725-7765C772A1C5}">
      <dgm:prSet/>
      <dgm:spPr/>
      <dgm:t>
        <a:bodyPr/>
        <a:lstStyle/>
        <a:p>
          <a:endParaRPr lang="en-US"/>
        </a:p>
      </dgm:t>
    </dgm:pt>
    <dgm:pt modelId="{63FE7460-C613-4CB3-B95B-7F8E16844B24}" type="sibTrans" cxnId="{E33420D7-BF78-46B3-A725-7765C772A1C5}">
      <dgm:prSet/>
      <dgm:spPr/>
      <dgm:t>
        <a:bodyPr/>
        <a:lstStyle/>
        <a:p>
          <a:endParaRPr lang="en-US"/>
        </a:p>
      </dgm:t>
    </dgm:pt>
    <dgm:pt modelId="{3D449EAB-BBE9-4272-9122-5B92319456FC}">
      <dgm:prSet custT="1"/>
      <dgm:spPr>
        <a:solidFill>
          <a:schemeClr val="accent4">
            <a:lumMod val="40000"/>
            <a:lumOff val="60000"/>
          </a:schemeClr>
        </a:solidFill>
      </dgm:spPr>
      <dgm:t>
        <a:bodyPr/>
        <a:lstStyle/>
        <a:p>
          <a:r>
            <a:rPr lang="en-US" sz="1400" b="1" dirty="0">
              <a:solidFill>
                <a:srgbClr val="002060"/>
              </a:solidFill>
              <a:latin typeface="Verdana" panose="020B0604030504040204" pitchFamily="34" charset="0"/>
              <a:ea typeface="Verdana" panose="020B0604030504040204" pitchFamily="34" charset="0"/>
              <a:cs typeface="Times New Roman" pitchFamily="18" charset="0"/>
            </a:rPr>
            <a:t>Case Planning and Management</a:t>
          </a:r>
        </a:p>
      </dgm:t>
    </dgm:pt>
    <dgm:pt modelId="{64BCD5F3-8261-442D-A271-7D85DB247C11}" type="parTrans" cxnId="{6AF8608B-748E-4877-AD53-42B7237432DB}">
      <dgm:prSet/>
      <dgm:spPr/>
      <dgm:t>
        <a:bodyPr/>
        <a:lstStyle/>
        <a:p>
          <a:endParaRPr lang="en-US"/>
        </a:p>
      </dgm:t>
    </dgm:pt>
    <dgm:pt modelId="{89A06CEC-ECE9-47D3-B45D-6356865D3396}" type="sibTrans" cxnId="{6AF8608B-748E-4877-AD53-42B7237432DB}">
      <dgm:prSet/>
      <dgm:spPr/>
      <dgm:t>
        <a:bodyPr/>
        <a:lstStyle/>
        <a:p>
          <a:endParaRPr lang="en-US"/>
        </a:p>
      </dgm:t>
    </dgm:pt>
    <dgm:pt modelId="{C579FFCD-9B34-485A-BFBD-42DB16083CDB}">
      <dgm:prSet custT="1"/>
      <dgm:spPr>
        <a:solidFill>
          <a:schemeClr val="accent4">
            <a:lumMod val="60000"/>
            <a:lumOff val="40000"/>
          </a:schemeClr>
        </a:solidFill>
      </dgm:spPr>
      <dgm:t>
        <a:bodyPr/>
        <a:lstStyle/>
        <a:p>
          <a:r>
            <a:rPr lang="en-US" sz="1400" b="1" dirty="0">
              <a:solidFill>
                <a:srgbClr val="002060"/>
              </a:solidFill>
              <a:latin typeface="Verdana" panose="020B0604030504040204" pitchFamily="34" charset="0"/>
              <a:ea typeface="Verdana" panose="020B0604030504040204" pitchFamily="34" charset="0"/>
              <a:cs typeface="Times New Roman" pitchFamily="18" charset="0"/>
            </a:rPr>
            <a:t>Data Collection and Analysis</a:t>
          </a:r>
        </a:p>
      </dgm:t>
    </dgm:pt>
    <dgm:pt modelId="{F06D4556-DF98-445F-B78D-291CE1180667}" type="parTrans" cxnId="{300B0EEB-86D0-4305-B576-2ECF145449F3}">
      <dgm:prSet/>
      <dgm:spPr/>
      <dgm:t>
        <a:bodyPr/>
        <a:lstStyle/>
        <a:p>
          <a:endParaRPr lang="en-US"/>
        </a:p>
      </dgm:t>
    </dgm:pt>
    <dgm:pt modelId="{B17B3439-5E8C-4912-AB92-BF4A042F8D57}" type="sibTrans" cxnId="{300B0EEB-86D0-4305-B576-2ECF145449F3}">
      <dgm:prSet/>
      <dgm:spPr/>
      <dgm:t>
        <a:bodyPr/>
        <a:lstStyle/>
        <a:p>
          <a:endParaRPr lang="en-US"/>
        </a:p>
      </dgm:t>
    </dgm:pt>
    <dgm:pt modelId="{DF34BD3C-7ACE-40DC-998E-6E8F0C77F00C}">
      <dgm:prSet custT="1"/>
      <dgm:spPr>
        <a:solidFill>
          <a:schemeClr val="accent4">
            <a:lumMod val="40000"/>
            <a:lumOff val="60000"/>
          </a:schemeClr>
        </a:solidFill>
      </dgm:spPr>
      <dgm:t>
        <a:bodyPr/>
        <a:lstStyle/>
        <a:p>
          <a:r>
            <a:rPr lang="en-US" sz="1400" b="1" dirty="0">
              <a:solidFill>
                <a:srgbClr val="002060"/>
              </a:solidFill>
              <a:latin typeface="Verdana" panose="020B0604030504040204" pitchFamily="34" charset="0"/>
              <a:ea typeface="Verdana" panose="020B0604030504040204" pitchFamily="34" charset="0"/>
              <a:cs typeface="Times New Roman" pitchFamily="18" charset="0"/>
            </a:rPr>
            <a:t>Training</a:t>
          </a:r>
        </a:p>
      </dgm:t>
    </dgm:pt>
    <dgm:pt modelId="{F99B54A1-E9A8-4E78-BBDE-2376C19D5E8E}" type="parTrans" cxnId="{E10E348F-549C-4A70-8E36-31FC8D1E6A2C}">
      <dgm:prSet/>
      <dgm:spPr/>
      <dgm:t>
        <a:bodyPr/>
        <a:lstStyle/>
        <a:p>
          <a:endParaRPr lang="en-US"/>
        </a:p>
      </dgm:t>
    </dgm:pt>
    <dgm:pt modelId="{94739635-60A6-4CAD-AF6E-D68A7E0B1C5C}" type="sibTrans" cxnId="{E10E348F-549C-4A70-8E36-31FC8D1E6A2C}">
      <dgm:prSet/>
      <dgm:spPr/>
      <dgm:t>
        <a:bodyPr/>
        <a:lstStyle/>
        <a:p>
          <a:endParaRPr lang="en-US"/>
        </a:p>
      </dgm:t>
    </dgm:pt>
    <dgm:pt modelId="{2E436E0D-5D49-4F6C-9059-401504575CEF}">
      <dgm:prSet custT="1"/>
      <dgm:spPr>
        <a:solidFill>
          <a:schemeClr val="accent4">
            <a:lumMod val="40000"/>
            <a:lumOff val="60000"/>
          </a:schemeClr>
        </a:solidFill>
      </dgm:spPr>
      <dgm:t>
        <a:bodyPr/>
        <a:lstStyle/>
        <a:p>
          <a:r>
            <a:rPr lang="en-US" sz="1400" b="1" dirty="0">
              <a:solidFill>
                <a:srgbClr val="002060"/>
              </a:solidFill>
              <a:latin typeface="Verdana" panose="020B0604030504040204" pitchFamily="34" charset="0"/>
              <a:ea typeface="Verdana" panose="020B0604030504040204" pitchFamily="34" charset="0"/>
              <a:cs typeface="Times New Roman" pitchFamily="18" charset="0"/>
            </a:rPr>
            <a:t>Developing and Committing Resources</a:t>
          </a:r>
        </a:p>
      </dgm:t>
    </dgm:pt>
    <dgm:pt modelId="{9F805C2B-3FA7-49DE-B670-A949DB08D1F2}" type="parTrans" cxnId="{3418422C-55E6-43D5-BE95-6A29A18C676B}">
      <dgm:prSet/>
      <dgm:spPr/>
      <dgm:t>
        <a:bodyPr/>
        <a:lstStyle/>
        <a:p>
          <a:endParaRPr lang="en-US"/>
        </a:p>
      </dgm:t>
    </dgm:pt>
    <dgm:pt modelId="{7D3BCF5D-93D8-4B2A-84C8-73D702A87610}" type="sibTrans" cxnId="{3418422C-55E6-43D5-BE95-6A29A18C676B}">
      <dgm:prSet/>
      <dgm:spPr/>
      <dgm:t>
        <a:bodyPr/>
        <a:lstStyle/>
        <a:p>
          <a:endParaRPr lang="en-US"/>
        </a:p>
      </dgm:t>
    </dgm:pt>
    <dgm:pt modelId="{CA2B047E-6346-4403-8F47-5A47FE702F06}" type="pres">
      <dgm:prSet presAssocID="{E32DC8A0-19AA-4F49-855E-0ADCAED69742}" presName="diagram" presStyleCnt="0">
        <dgm:presLayoutVars>
          <dgm:dir/>
          <dgm:resizeHandles val="exact"/>
        </dgm:presLayoutVars>
      </dgm:prSet>
      <dgm:spPr/>
    </dgm:pt>
    <dgm:pt modelId="{36C88EE8-B6ED-41A3-BD72-B06CD287EA42}" type="pres">
      <dgm:prSet presAssocID="{D82AA23C-DB53-48A1-A9F1-5BD338D71275}" presName="node" presStyleLbl="node1" presStyleIdx="0" presStyleCnt="7">
        <dgm:presLayoutVars>
          <dgm:bulletEnabled val="1"/>
        </dgm:presLayoutVars>
      </dgm:prSet>
      <dgm:spPr/>
    </dgm:pt>
    <dgm:pt modelId="{F78014B9-B053-4DB7-986C-0777EA3E621D}" type="pres">
      <dgm:prSet presAssocID="{19FC61AD-37C6-48E9-9C1D-512E709B82A3}" presName="sibTrans" presStyleCnt="0"/>
      <dgm:spPr/>
    </dgm:pt>
    <dgm:pt modelId="{69F7A191-7E14-450D-8221-7361860AA900}" type="pres">
      <dgm:prSet presAssocID="{1F91100A-4156-49EC-AC7A-D644F993A2A9}" presName="node" presStyleLbl="node1" presStyleIdx="1" presStyleCnt="7">
        <dgm:presLayoutVars>
          <dgm:bulletEnabled val="1"/>
        </dgm:presLayoutVars>
      </dgm:prSet>
      <dgm:spPr/>
    </dgm:pt>
    <dgm:pt modelId="{6A709239-A8FC-4D98-8948-42FBB7C1A569}" type="pres">
      <dgm:prSet presAssocID="{767DCB8B-F401-49FD-865D-ABB8D39D0944}" presName="sibTrans" presStyleCnt="0"/>
      <dgm:spPr/>
    </dgm:pt>
    <dgm:pt modelId="{AD4D3C18-AEC6-4955-93CA-A7810ADFE7BB}" type="pres">
      <dgm:prSet presAssocID="{0A1CD006-0F97-4A9F-ADD8-6AE4A6C6329E}" presName="node" presStyleLbl="node1" presStyleIdx="2" presStyleCnt="7">
        <dgm:presLayoutVars>
          <dgm:bulletEnabled val="1"/>
        </dgm:presLayoutVars>
      </dgm:prSet>
      <dgm:spPr/>
    </dgm:pt>
    <dgm:pt modelId="{EFB3A49B-45B8-46BC-89F2-3F9B3356DF68}" type="pres">
      <dgm:prSet presAssocID="{63FE7460-C613-4CB3-B95B-7F8E16844B24}" presName="sibTrans" presStyleCnt="0"/>
      <dgm:spPr/>
    </dgm:pt>
    <dgm:pt modelId="{50B8900E-98E0-4131-AA4E-2E9D26F2C2B5}" type="pres">
      <dgm:prSet presAssocID="{3D449EAB-BBE9-4272-9122-5B92319456FC}" presName="node" presStyleLbl="node1" presStyleIdx="3" presStyleCnt="7">
        <dgm:presLayoutVars>
          <dgm:bulletEnabled val="1"/>
        </dgm:presLayoutVars>
      </dgm:prSet>
      <dgm:spPr/>
    </dgm:pt>
    <dgm:pt modelId="{F2ADDCE4-B866-4D3C-AC5B-A39BD8DAA3FF}" type="pres">
      <dgm:prSet presAssocID="{89A06CEC-ECE9-47D3-B45D-6356865D3396}" presName="sibTrans" presStyleCnt="0"/>
      <dgm:spPr/>
    </dgm:pt>
    <dgm:pt modelId="{FD191111-88D5-45C5-8E0A-3CCF8410257C}" type="pres">
      <dgm:prSet presAssocID="{C579FFCD-9B34-485A-BFBD-42DB16083CDB}" presName="node" presStyleLbl="node1" presStyleIdx="4" presStyleCnt="7">
        <dgm:presLayoutVars>
          <dgm:bulletEnabled val="1"/>
        </dgm:presLayoutVars>
      </dgm:prSet>
      <dgm:spPr/>
    </dgm:pt>
    <dgm:pt modelId="{51B27B5B-7F21-4963-A46B-9FB95487F694}" type="pres">
      <dgm:prSet presAssocID="{B17B3439-5E8C-4912-AB92-BF4A042F8D57}" presName="sibTrans" presStyleCnt="0"/>
      <dgm:spPr/>
    </dgm:pt>
    <dgm:pt modelId="{17628192-FAED-4AF6-B0A4-74FEFF01D28C}" type="pres">
      <dgm:prSet presAssocID="{DF34BD3C-7ACE-40DC-998E-6E8F0C77F00C}" presName="node" presStyleLbl="node1" presStyleIdx="5" presStyleCnt="7">
        <dgm:presLayoutVars>
          <dgm:bulletEnabled val="1"/>
        </dgm:presLayoutVars>
      </dgm:prSet>
      <dgm:spPr/>
    </dgm:pt>
    <dgm:pt modelId="{E45650EC-06C9-4D17-8FA1-2AF5E18D1F94}" type="pres">
      <dgm:prSet presAssocID="{94739635-60A6-4CAD-AF6E-D68A7E0B1C5C}" presName="sibTrans" presStyleCnt="0"/>
      <dgm:spPr/>
    </dgm:pt>
    <dgm:pt modelId="{4FFD647A-0C23-4EF1-90B2-851F0BC53D92}" type="pres">
      <dgm:prSet presAssocID="{2E436E0D-5D49-4F6C-9059-401504575CEF}" presName="node" presStyleLbl="node1" presStyleIdx="6" presStyleCnt="7">
        <dgm:presLayoutVars>
          <dgm:bulletEnabled val="1"/>
        </dgm:presLayoutVars>
      </dgm:prSet>
      <dgm:spPr/>
    </dgm:pt>
  </dgm:ptLst>
  <dgm:cxnLst>
    <dgm:cxn modelId="{BD26AB01-348B-4B75-B1FD-2CC4E1C436F5}" srcId="{E32DC8A0-19AA-4F49-855E-0ADCAED69742}" destId="{D82AA23C-DB53-48A1-A9F1-5BD338D71275}" srcOrd="0" destOrd="0" parTransId="{7D9BFBC3-C785-4E3F-8853-2443438D935E}" sibTransId="{19FC61AD-37C6-48E9-9C1D-512E709B82A3}"/>
    <dgm:cxn modelId="{3418422C-55E6-43D5-BE95-6A29A18C676B}" srcId="{E32DC8A0-19AA-4F49-855E-0ADCAED69742}" destId="{2E436E0D-5D49-4F6C-9059-401504575CEF}" srcOrd="6" destOrd="0" parTransId="{9F805C2B-3FA7-49DE-B670-A949DB08D1F2}" sibTransId="{7D3BCF5D-93D8-4B2A-84C8-73D702A87610}"/>
    <dgm:cxn modelId="{4FD0E22D-CC71-4443-9CDB-2C584F282FEB}" type="presOf" srcId="{E32DC8A0-19AA-4F49-855E-0ADCAED69742}" destId="{CA2B047E-6346-4403-8F47-5A47FE702F06}" srcOrd="0" destOrd="0" presId="urn:microsoft.com/office/officeart/2005/8/layout/default"/>
    <dgm:cxn modelId="{EC658475-6888-4CB9-B03F-2B65B8735E20}" srcId="{E32DC8A0-19AA-4F49-855E-0ADCAED69742}" destId="{1F91100A-4156-49EC-AC7A-D644F993A2A9}" srcOrd="1" destOrd="0" parTransId="{44150060-D470-4A8C-9FDF-49DEC81A4001}" sibTransId="{767DCB8B-F401-49FD-865D-ABB8D39D0944}"/>
    <dgm:cxn modelId="{B3007188-A23D-45E6-9B2E-4A17F2B06DF1}" type="presOf" srcId="{0A1CD006-0F97-4A9F-ADD8-6AE4A6C6329E}" destId="{AD4D3C18-AEC6-4955-93CA-A7810ADFE7BB}" srcOrd="0" destOrd="0" presId="urn:microsoft.com/office/officeart/2005/8/layout/default"/>
    <dgm:cxn modelId="{6AF8608B-748E-4877-AD53-42B7237432DB}" srcId="{E32DC8A0-19AA-4F49-855E-0ADCAED69742}" destId="{3D449EAB-BBE9-4272-9122-5B92319456FC}" srcOrd="3" destOrd="0" parTransId="{64BCD5F3-8261-442D-A271-7D85DB247C11}" sibTransId="{89A06CEC-ECE9-47D3-B45D-6356865D3396}"/>
    <dgm:cxn modelId="{E10E348F-549C-4A70-8E36-31FC8D1E6A2C}" srcId="{E32DC8A0-19AA-4F49-855E-0ADCAED69742}" destId="{DF34BD3C-7ACE-40DC-998E-6E8F0C77F00C}" srcOrd="5" destOrd="0" parTransId="{F99B54A1-E9A8-4E78-BBDE-2376C19D5E8E}" sibTransId="{94739635-60A6-4CAD-AF6E-D68A7E0B1C5C}"/>
    <dgm:cxn modelId="{3699E8A2-6D0F-4F0A-85C8-728C5E29065C}" type="presOf" srcId="{DF34BD3C-7ACE-40DC-998E-6E8F0C77F00C}" destId="{17628192-FAED-4AF6-B0A4-74FEFF01D28C}" srcOrd="0" destOrd="0" presId="urn:microsoft.com/office/officeart/2005/8/layout/default"/>
    <dgm:cxn modelId="{FAE8D4CA-DBAE-4814-8F17-3B8646E6312C}" type="presOf" srcId="{3D449EAB-BBE9-4272-9122-5B92319456FC}" destId="{50B8900E-98E0-4131-AA4E-2E9D26F2C2B5}" srcOrd="0" destOrd="0" presId="urn:microsoft.com/office/officeart/2005/8/layout/default"/>
    <dgm:cxn modelId="{281D7BCE-782B-4C89-8015-D2CCDCA3CE02}" type="presOf" srcId="{D82AA23C-DB53-48A1-A9F1-5BD338D71275}" destId="{36C88EE8-B6ED-41A3-BD72-B06CD287EA42}" srcOrd="0" destOrd="0" presId="urn:microsoft.com/office/officeart/2005/8/layout/default"/>
    <dgm:cxn modelId="{982820D1-4CB8-4352-818C-14D04736DB91}" type="presOf" srcId="{2E436E0D-5D49-4F6C-9059-401504575CEF}" destId="{4FFD647A-0C23-4EF1-90B2-851F0BC53D92}" srcOrd="0" destOrd="0" presId="urn:microsoft.com/office/officeart/2005/8/layout/default"/>
    <dgm:cxn modelId="{E33420D7-BF78-46B3-A725-7765C772A1C5}" srcId="{E32DC8A0-19AA-4F49-855E-0ADCAED69742}" destId="{0A1CD006-0F97-4A9F-ADD8-6AE4A6C6329E}" srcOrd="2" destOrd="0" parTransId="{977E9250-B961-48A6-BFC6-EB92125AAF27}" sibTransId="{63FE7460-C613-4CB3-B95B-7F8E16844B24}"/>
    <dgm:cxn modelId="{D9E603E6-DDDC-4237-930E-2C84B7B68A88}" type="presOf" srcId="{1F91100A-4156-49EC-AC7A-D644F993A2A9}" destId="{69F7A191-7E14-450D-8221-7361860AA900}" srcOrd="0" destOrd="0" presId="urn:microsoft.com/office/officeart/2005/8/layout/default"/>
    <dgm:cxn modelId="{4980EAEA-67FD-4100-9258-D6A633940DDC}" type="presOf" srcId="{C579FFCD-9B34-485A-BFBD-42DB16083CDB}" destId="{FD191111-88D5-45C5-8E0A-3CCF8410257C}" srcOrd="0" destOrd="0" presId="urn:microsoft.com/office/officeart/2005/8/layout/default"/>
    <dgm:cxn modelId="{300B0EEB-86D0-4305-B576-2ECF145449F3}" srcId="{E32DC8A0-19AA-4F49-855E-0ADCAED69742}" destId="{C579FFCD-9B34-485A-BFBD-42DB16083CDB}" srcOrd="4" destOrd="0" parTransId="{F06D4556-DF98-445F-B78D-291CE1180667}" sibTransId="{B17B3439-5E8C-4912-AB92-BF4A042F8D57}"/>
    <dgm:cxn modelId="{93877DE1-AD00-47AF-9F77-7337AEAB279C}" type="presParOf" srcId="{CA2B047E-6346-4403-8F47-5A47FE702F06}" destId="{36C88EE8-B6ED-41A3-BD72-B06CD287EA42}" srcOrd="0" destOrd="0" presId="urn:microsoft.com/office/officeart/2005/8/layout/default"/>
    <dgm:cxn modelId="{6B3EB70C-1C45-4FA5-99D0-240A91BD19B9}" type="presParOf" srcId="{CA2B047E-6346-4403-8F47-5A47FE702F06}" destId="{F78014B9-B053-4DB7-986C-0777EA3E621D}" srcOrd="1" destOrd="0" presId="urn:microsoft.com/office/officeart/2005/8/layout/default"/>
    <dgm:cxn modelId="{A46C2FA5-A27E-46B7-BCCB-FE2C8E796637}" type="presParOf" srcId="{CA2B047E-6346-4403-8F47-5A47FE702F06}" destId="{69F7A191-7E14-450D-8221-7361860AA900}" srcOrd="2" destOrd="0" presId="urn:microsoft.com/office/officeart/2005/8/layout/default"/>
    <dgm:cxn modelId="{A2F6815C-DDF4-46D6-BBDD-0EC793ACBDC5}" type="presParOf" srcId="{CA2B047E-6346-4403-8F47-5A47FE702F06}" destId="{6A709239-A8FC-4D98-8948-42FBB7C1A569}" srcOrd="3" destOrd="0" presId="urn:microsoft.com/office/officeart/2005/8/layout/default"/>
    <dgm:cxn modelId="{98ED4261-3665-4C63-8C0B-B98ED833C00D}" type="presParOf" srcId="{CA2B047E-6346-4403-8F47-5A47FE702F06}" destId="{AD4D3C18-AEC6-4955-93CA-A7810ADFE7BB}" srcOrd="4" destOrd="0" presId="urn:microsoft.com/office/officeart/2005/8/layout/default"/>
    <dgm:cxn modelId="{E319C6B0-4FE4-41C6-86D4-752DF06A9306}" type="presParOf" srcId="{CA2B047E-6346-4403-8F47-5A47FE702F06}" destId="{EFB3A49B-45B8-46BC-89F2-3F9B3356DF68}" srcOrd="5" destOrd="0" presId="urn:microsoft.com/office/officeart/2005/8/layout/default"/>
    <dgm:cxn modelId="{51883990-7FBF-4444-AF42-5B309C752D2B}" type="presParOf" srcId="{CA2B047E-6346-4403-8F47-5A47FE702F06}" destId="{50B8900E-98E0-4131-AA4E-2E9D26F2C2B5}" srcOrd="6" destOrd="0" presId="urn:microsoft.com/office/officeart/2005/8/layout/default"/>
    <dgm:cxn modelId="{3EBC3CC1-516F-4EA5-B044-E5E27EF15C0F}" type="presParOf" srcId="{CA2B047E-6346-4403-8F47-5A47FE702F06}" destId="{F2ADDCE4-B866-4D3C-AC5B-A39BD8DAA3FF}" srcOrd="7" destOrd="0" presId="urn:microsoft.com/office/officeart/2005/8/layout/default"/>
    <dgm:cxn modelId="{192A189B-E281-484A-B25C-335AFD090FCF}" type="presParOf" srcId="{CA2B047E-6346-4403-8F47-5A47FE702F06}" destId="{FD191111-88D5-45C5-8E0A-3CCF8410257C}" srcOrd="8" destOrd="0" presId="urn:microsoft.com/office/officeart/2005/8/layout/default"/>
    <dgm:cxn modelId="{9E81B252-4B1B-487B-984A-FA61D204F65E}" type="presParOf" srcId="{CA2B047E-6346-4403-8F47-5A47FE702F06}" destId="{51B27B5B-7F21-4963-A46B-9FB95487F694}" srcOrd="9" destOrd="0" presId="urn:microsoft.com/office/officeart/2005/8/layout/default"/>
    <dgm:cxn modelId="{6C88A267-3AE7-447B-AC61-AF8473038F27}" type="presParOf" srcId="{CA2B047E-6346-4403-8F47-5A47FE702F06}" destId="{17628192-FAED-4AF6-B0A4-74FEFF01D28C}" srcOrd="10" destOrd="0" presId="urn:microsoft.com/office/officeart/2005/8/layout/default"/>
    <dgm:cxn modelId="{0A48FCDC-8AE5-4729-8A3C-FDE8C6F819F3}" type="presParOf" srcId="{CA2B047E-6346-4403-8F47-5A47FE702F06}" destId="{E45650EC-06C9-4D17-8FA1-2AF5E18D1F94}" srcOrd="11" destOrd="0" presId="urn:microsoft.com/office/officeart/2005/8/layout/default"/>
    <dgm:cxn modelId="{2C2303AE-333E-45D2-BA21-111284F72B2E}" type="presParOf" srcId="{CA2B047E-6346-4403-8F47-5A47FE702F06}" destId="{4FFD647A-0C23-4EF1-90B2-851F0BC53D92}"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82DCB-1F4E-44E8-AAE1-2B2761097B9D}">
      <dsp:nvSpPr>
        <dsp:cNvPr id="0" name=""/>
        <dsp:cNvSpPr/>
      </dsp:nvSpPr>
      <dsp:spPr>
        <a:xfrm>
          <a:off x="0" y="291"/>
          <a:ext cx="8458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10362A-7831-45AE-BB87-17F67BFB1B0F}">
      <dsp:nvSpPr>
        <dsp:cNvPr id="0" name=""/>
        <dsp:cNvSpPr/>
      </dsp:nvSpPr>
      <dsp:spPr>
        <a:xfrm>
          <a:off x="0" y="291"/>
          <a:ext cx="8458200" cy="4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2060"/>
              </a:solidFill>
              <a:latin typeface="Verdana" panose="020B0604030504040204" pitchFamily="34" charset="0"/>
              <a:ea typeface="Verdana" panose="020B0604030504040204" pitchFamily="34" charset="0"/>
            </a:rPr>
            <a:t>Juvenile Court Judges’ Commission</a:t>
          </a:r>
        </a:p>
      </dsp:txBody>
      <dsp:txXfrm>
        <a:off x="0" y="291"/>
        <a:ext cx="8458200" cy="464273"/>
      </dsp:txXfrm>
    </dsp:sp>
    <dsp:sp modelId="{A69E716D-6495-4BD2-8A70-FF90763B5FE7}">
      <dsp:nvSpPr>
        <dsp:cNvPr id="0" name=""/>
        <dsp:cNvSpPr/>
      </dsp:nvSpPr>
      <dsp:spPr>
        <a:xfrm>
          <a:off x="0" y="464565"/>
          <a:ext cx="8458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FCDEFB-B12F-4627-B3DD-EFD652884F6E}">
      <dsp:nvSpPr>
        <dsp:cNvPr id="0" name=""/>
        <dsp:cNvSpPr/>
      </dsp:nvSpPr>
      <dsp:spPr>
        <a:xfrm>
          <a:off x="0" y="464565"/>
          <a:ext cx="8449940" cy="666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2060"/>
              </a:solidFill>
              <a:latin typeface="Verdana" panose="020B0604030504040204" pitchFamily="34" charset="0"/>
              <a:ea typeface="Verdana" panose="020B0604030504040204" pitchFamily="34" charset="0"/>
            </a:rPr>
            <a:t>Pennsylvania Commission on Crime and Delinquency including their Juvenile Justice and Delinquency Prevention Committee </a:t>
          </a:r>
        </a:p>
      </dsp:txBody>
      <dsp:txXfrm>
        <a:off x="0" y="464565"/>
        <a:ext cx="8449940" cy="666976"/>
      </dsp:txXfrm>
    </dsp:sp>
    <dsp:sp modelId="{2C579C11-4351-4E57-A2AB-8FF3BD17E449}">
      <dsp:nvSpPr>
        <dsp:cNvPr id="0" name=""/>
        <dsp:cNvSpPr/>
      </dsp:nvSpPr>
      <dsp:spPr>
        <a:xfrm>
          <a:off x="0" y="1131541"/>
          <a:ext cx="8458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63FCDD-672A-4DD7-B8E0-E944FFC08445}">
      <dsp:nvSpPr>
        <dsp:cNvPr id="0" name=""/>
        <dsp:cNvSpPr/>
      </dsp:nvSpPr>
      <dsp:spPr>
        <a:xfrm>
          <a:off x="0" y="1131541"/>
          <a:ext cx="8458200" cy="434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2060"/>
              </a:solidFill>
              <a:latin typeface="Verdana" panose="020B0604030504040204" pitchFamily="34" charset="0"/>
              <a:ea typeface="Verdana" panose="020B0604030504040204" pitchFamily="34" charset="0"/>
            </a:rPr>
            <a:t>Department of Human Services - Office of Children, Youth, and Families </a:t>
          </a:r>
        </a:p>
      </dsp:txBody>
      <dsp:txXfrm>
        <a:off x="0" y="1131541"/>
        <a:ext cx="8458200" cy="434625"/>
      </dsp:txXfrm>
    </dsp:sp>
    <dsp:sp modelId="{7BA6048E-C153-4E2A-9133-FC21323185CC}">
      <dsp:nvSpPr>
        <dsp:cNvPr id="0" name=""/>
        <dsp:cNvSpPr/>
      </dsp:nvSpPr>
      <dsp:spPr>
        <a:xfrm>
          <a:off x="0" y="1566167"/>
          <a:ext cx="8458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E53885-465E-4FC0-B46D-8AB62BE6AA1B}">
      <dsp:nvSpPr>
        <dsp:cNvPr id="0" name=""/>
        <dsp:cNvSpPr/>
      </dsp:nvSpPr>
      <dsp:spPr>
        <a:xfrm>
          <a:off x="0" y="1566167"/>
          <a:ext cx="8449940" cy="605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2060"/>
              </a:solidFill>
              <a:latin typeface="Verdana" panose="020B0604030504040204" pitchFamily="34" charset="0"/>
              <a:ea typeface="Verdana" panose="020B0604030504040204" pitchFamily="34" charset="0"/>
            </a:rPr>
            <a:t>Administrative Office of Pennsylvania Courts - Office of Children and Families in the Courts.</a:t>
          </a:r>
        </a:p>
      </dsp:txBody>
      <dsp:txXfrm>
        <a:off x="0" y="1566167"/>
        <a:ext cx="8449940" cy="605441"/>
      </dsp:txXfrm>
    </dsp:sp>
    <dsp:sp modelId="{73250C30-2D84-4A44-913D-DC7C108B5A13}">
      <dsp:nvSpPr>
        <dsp:cNvPr id="0" name=""/>
        <dsp:cNvSpPr/>
      </dsp:nvSpPr>
      <dsp:spPr>
        <a:xfrm>
          <a:off x="0" y="2171608"/>
          <a:ext cx="8458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6F0F66-A38A-4C0C-88FF-F1E893297B78}">
      <dsp:nvSpPr>
        <dsp:cNvPr id="0" name=""/>
        <dsp:cNvSpPr/>
      </dsp:nvSpPr>
      <dsp:spPr>
        <a:xfrm>
          <a:off x="0" y="2171608"/>
          <a:ext cx="8449940" cy="581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2060"/>
              </a:solidFill>
              <a:latin typeface="Verdana" panose="020B0604030504040204" pitchFamily="34" charset="0"/>
              <a:ea typeface="Verdana" panose="020B0604030504040204" pitchFamily="34" charset="0"/>
            </a:rPr>
            <a:t>Juvenile Court Section of the Pennsylvania Conference of State Trial Judges</a:t>
          </a:r>
        </a:p>
      </dsp:txBody>
      <dsp:txXfrm>
        <a:off x="0" y="2171608"/>
        <a:ext cx="8449940" cy="581103"/>
      </dsp:txXfrm>
    </dsp:sp>
    <dsp:sp modelId="{76D915BB-4495-494F-AB8D-C3676336E6E2}">
      <dsp:nvSpPr>
        <dsp:cNvPr id="0" name=""/>
        <dsp:cNvSpPr/>
      </dsp:nvSpPr>
      <dsp:spPr>
        <a:xfrm>
          <a:off x="0" y="2752712"/>
          <a:ext cx="8458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2F2521-2286-4356-AE9A-33650DD027EC}">
      <dsp:nvSpPr>
        <dsp:cNvPr id="0" name=""/>
        <dsp:cNvSpPr/>
      </dsp:nvSpPr>
      <dsp:spPr>
        <a:xfrm>
          <a:off x="0" y="2752712"/>
          <a:ext cx="8458200" cy="4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2060"/>
              </a:solidFill>
              <a:latin typeface="Verdana" panose="020B0604030504040204" pitchFamily="34" charset="0"/>
              <a:ea typeface="Verdana" panose="020B0604030504040204" pitchFamily="34" charset="0"/>
            </a:rPr>
            <a:t>Pennsylvania Council of Chief Juvenile Probation Officers</a:t>
          </a:r>
        </a:p>
      </dsp:txBody>
      <dsp:txXfrm>
        <a:off x="0" y="2752712"/>
        <a:ext cx="8458200" cy="464273"/>
      </dsp:txXfrm>
    </dsp:sp>
    <dsp:sp modelId="{2DCC221E-0D94-4E09-A265-CD8BF31E1A42}">
      <dsp:nvSpPr>
        <dsp:cNvPr id="0" name=""/>
        <dsp:cNvSpPr/>
      </dsp:nvSpPr>
      <dsp:spPr>
        <a:xfrm>
          <a:off x="0" y="3216986"/>
          <a:ext cx="8458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922EAA-6628-401E-A57D-342A5280C355}">
      <dsp:nvSpPr>
        <dsp:cNvPr id="0" name=""/>
        <dsp:cNvSpPr/>
      </dsp:nvSpPr>
      <dsp:spPr>
        <a:xfrm>
          <a:off x="0" y="3216986"/>
          <a:ext cx="8458200" cy="4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2060"/>
              </a:solidFill>
              <a:latin typeface="Verdana" panose="020B0604030504040204" pitchFamily="34" charset="0"/>
              <a:ea typeface="Verdana" panose="020B0604030504040204" pitchFamily="34" charset="0"/>
            </a:rPr>
            <a:t>County Juvenile Court and Probation Departments</a:t>
          </a:r>
        </a:p>
      </dsp:txBody>
      <dsp:txXfrm>
        <a:off x="0" y="3216986"/>
        <a:ext cx="8458200" cy="464273"/>
      </dsp:txXfrm>
    </dsp:sp>
    <dsp:sp modelId="{60E73E3B-993D-429F-A79A-E386A43B0095}">
      <dsp:nvSpPr>
        <dsp:cNvPr id="0" name=""/>
        <dsp:cNvSpPr/>
      </dsp:nvSpPr>
      <dsp:spPr>
        <a:xfrm>
          <a:off x="0" y="3681260"/>
          <a:ext cx="8458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4D71D1-BACD-4EE5-B1EA-8CAFC2532414}">
      <dsp:nvSpPr>
        <dsp:cNvPr id="0" name=""/>
        <dsp:cNvSpPr/>
      </dsp:nvSpPr>
      <dsp:spPr>
        <a:xfrm>
          <a:off x="0" y="3681260"/>
          <a:ext cx="8458200" cy="4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2060"/>
              </a:solidFill>
              <a:latin typeface="Verdana" panose="020B0604030504040204" pitchFamily="34" charset="0"/>
              <a:ea typeface="Verdana" panose="020B0604030504040204" pitchFamily="34" charset="0"/>
            </a:rPr>
            <a:t>Service Provider Organizations and Agencies</a:t>
          </a:r>
        </a:p>
      </dsp:txBody>
      <dsp:txXfrm>
        <a:off x="0" y="3681260"/>
        <a:ext cx="8458200" cy="464273"/>
      </dsp:txXfrm>
    </dsp:sp>
    <dsp:sp modelId="{91C94E71-D2F5-4C1F-B91D-77542AE25B95}">
      <dsp:nvSpPr>
        <dsp:cNvPr id="0" name=""/>
        <dsp:cNvSpPr/>
      </dsp:nvSpPr>
      <dsp:spPr>
        <a:xfrm>
          <a:off x="0" y="4145534"/>
          <a:ext cx="8458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81E6C0-43C9-4E0B-8938-16C166CE02F8}">
      <dsp:nvSpPr>
        <dsp:cNvPr id="0" name=""/>
        <dsp:cNvSpPr/>
      </dsp:nvSpPr>
      <dsp:spPr>
        <a:xfrm>
          <a:off x="0" y="4145534"/>
          <a:ext cx="8458200" cy="46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rgbClr val="002060"/>
              </a:solidFill>
              <a:latin typeface="Verdana" panose="020B0604030504040204" pitchFamily="34" charset="0"/>
              <a:ea typeface="Verdana" panose="020B0604030504040204" pitchFamily="34" charset="0"/>
            </a:rPr>
            <a:t>School Districts and Community Organizations</a:t>
          </a:r>
        </a:p>
      </dsp:txBody>
      <dsp:txXfrm>
        <a:off x="0" y="4145534"/>
        <a:ext cx="8458200" cy="4642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3DA1A-56F7-4DC6-85AB-E9308CB5ED8F}">
      <dsp:nvSpPr>
        <dsp:cNvPr id="0" name=""/>
        <dsp:cNvSpPr/>
      </dsp:nvSpPr>
      <dsp:spPr>
        <a:xfrm>
          <a:off x="2030684" y="548"/>
          <a:ext cx="6500811" cy="71344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134" tIns="181215" rIns="126134" bIns="181215"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rPr>
            <a:t>Advise juvenile court judges on all matters pertaining to the proper care and maintenance of delinquent and dependent children.</a:t>
          </a:r>
        </a:p>
      </dsp:txBody>
      <dsp:txXfrm>
        <a:off x="2030684" y="548"/>
        <a:ext cx="6500811" cy="713444"/>
      </dsp:txXfrm>
    </dsp:sp>
    <dsp:sp modelId="{C11B02E6-5463-4B3A-91F1-F38F8E76FD36}">
      <dsp:nvSpPr>
        <dsp:cNvPr id="0" name=""/>
        <dsp:cNvSpPr/>
      </dsp:nvSpPr>
      <dsp:spPr>
        <a:xfrm>
          <a:off x="2902" y="548"/>
          <a:ext cx="2027781" cy="71344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00" tIns="70472" rIns="86000" bIns="70472"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Verdana" panose="020B0604030504040204" pitchFamily="34" charset="0"/>
              <a:ea typeface="Verdana" panose="020B0604030504040204" pitchFamily="34" charset="0"/>
            </a:rPr>
            <a:t>Advise</a:t>
          </a:r>
        </a:p>
      </dsp:txBody>
      <dsp:txXfrm>
        <a:off x="2902" y="548"/>
        <a:ext cx="2027781" cy="713444"/>
      </dsp:txXfrm>
    </dsp:sp>
    <dsp:sp modelId="{ECE86186-1663-46DF-A665-A639063D985A}">
      <dsp:nvSpPr>
        <dsp:cNvPr id="0" name=""/>
        <dsp:cNvSpPr/>
      </dsp:nvSpPr>
      <dsp:spPr>
        <a:xfrm>
          <a:off x="2030684" y="756800"/>
          <a:ext cx="6500811" cy="713444"/>
        </a:xfrm>
        <a:prstGeom prst="rect">
          <a:avLst/>
        </a:prstGeom>
        <a:solidFill>
          <a:schemeClr val="accent2">
            <a:tint val="40000"/>
            <a:alpha val="90000"/>
            <a:hueOff val="-169845"/>
            <a:satOff val="-15069"/>
            <a:lumOff val="-154"/>
            <a:alphaOff val="0"/>
          </a:schemeClr>
        </a:solidFill>
        <a:ln w="12700" cap="flat" cmpd="sng" algn="ctr">
          <a:solidFill>
            <a:schemeClr val="accent2">
              <a:tint val="40000"/>
              <a:alpha val="90000"/>
              <a:hueOff val="-169845"/>
              <a:satOff val="-15069"/>
              <a:lumOff val="-1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134" tIns="181215" rIns="126134" bIns="181215"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rPr>
            <a:t>Examine the administrative methods and judicial procedure used in juvenile courts throughout the Commonwealth.</a:t>
          </a:r>
        </a:p>
      </dsp:txBody>
      <dsp:txXfrm>
        <a:off x="2030684" y="756800"/>
        <a:ext cx="6500811" cy="713444"/>
      </dsp:txXfrm>
    </dsp:sp>
    <dsp:sp modelId="{173BE822-1770-4B11-9303-4E8430DE6213}">
      <dsp:nvSpPr>
        <dsp:cNvPr id="0" name=""/>
        <dsp:cNvSpPr/>
      </dsp:nvSpPr>
      <dsp:spPr>
        <a:xfrm>
          <a:off x="2902" y="756800"/>
          <a:ext cx="2027781" cy="713444"/>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00" tIns="70472" rIns="86000" bIns="70472"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Verdana" panose="020B0604030504040204" pitchFamily="34" charset="0"/>
              <a:ea typeface="Verdana" panose="020B0604030504040204" pitchFamily="34" charset="0"/>
            </a:rPr>
            <a:t>Examine</a:t>
          </a:r>
        </a:p>
      </dsp:txBody>
      <dsp:txXfrm>
        <a:off x="2902" y="756800"/>
        <a:ext cx="2027781" cy="713444"/>
      </dsp:txXfrm>
    </dsp:sp>
    <dsp:sp modelId="{9134D47D-2950-442E-A440-C6213327383B}">
      <dsp:nvSpPr>
        <dsp:cNvPr id="0" name=""/>
        <dsp:cNvSpPr/>
      </dsp:nvSpPr>
      <dsp:spPr>
        <a:xfrm>
          <a:off x="2030684" y="1513051"/>
          <a:ext cx="6500811" cy="713444"/>
        </a:xfrm>
        <a:prstGeom prst="rect">
          <a:avLst/>
        </a:prstGeom>
        <a:solidFill>
          <a:schemeClr val="accent2">
            <a:tint val="40000"/>
            <a:alpha val="90000"/>
            <a:hueOff val="-339690"/>
            <a:satOff val="-30138"/>
            <a:lumOff val="-308"/>
            <a:alphaOff val="0"/>
          </a:schemeClr>
        </a:solidFill>
        <a:ln w="12700" cap="flat" cmpd="sng" algn="ctr">
          <a:solidFill>
            <a:schemeClr val="accent2">
              <a:tint val="40000"/>
              <a:alpha val="90000"/>
              <a:hueOff val="-339690"/>
              <a:satOff val="-30138"/>
              <a:lumOff val="-3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134" tIns="181215" rIns="126134" bIns="181215"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rPr>
            <a:t>Examine the personnel practices and employment standards used in probation offices in the Commonwealth.</a:t>
          </a:r>
        </a:p>
      </dsp:txBody>
      <dsp:txXfrm>
        <a:off x="2030684" y="1513051"/>
        <a:ext cx="6500811" cy="713444"/>
      </dsp:txXfrm>
    </dsp:sp>
    <dsp:sp modelId="{09737010-C699-441F-87EE-944313FF1A7C}">
      <dsp:nvSpPr>
        <dsp:cNvPr id="0" name=""/>
        <dsp:cNvSpPr/>
      </dsp:nvSpPr>
      <dsp:spPr>
        <a:xfrm>
          <a:off x="2902" y="1513051"/>
          <a:ext cx="2027781" cy="713444"/>
        </a:xfrm>
        <a:prstGeom prst="rect">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00" tIns="70472" rIns="86000" bIns="70472"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Verdana" panose="020B0604030504040204" pitchFamily="34" charset="0"/>
              <a:ea typeface="Verdana" panose="020B0604030504040204" pitchFamily="34" charset="0"/>
            </a:rPr>
            <a:t>Examine</a:t>
          </a:r>
        </a:p>
      </dsp:txBody>
      <dsp:txXfrm>
        <a:off x="2902" y="1513051"/>
        <a:ext cx="2027781" cy="713444"/>
      </dsp:txXfrm>
    </dsp:sp>
    <dsp:sp modelId="{CD654CB7-88F3-47E6-8F7F-DE6A388C5CDC}">
      <dsp:nvSpPr>
        <dsp:cNvPr id="0" name=""/>
        <dsp:cNvSpPr/>
      </dsp:nvSpPr>
      <dsp:spPr>
        <a:xfrm>
          <a:off x="2030684" y="2269303"/>
          <a:ext cx="6500811" cy="713444"/>
        </a:xfrm>
        <a:prstGeom prst="rect">
          <a:avLst/>
        </a:prstGeom>
        <a:solidFill>
          <a:schemeClr val="accent2">
            <a:tint val="40000"/>
            <a:alpha val="90000"/>
            <a:hueOff val="-509536"/>
            <a:satOff val="-45208"/>
            <a:lumOff val="-461"/>
            <a:alphaOff val="0"/>
          </a:schemeClr>
        </a:solidFill>
        <a:ln w="12700" cap="flat" cmpd="sng" algn="ctr">
          <a:solidFill>
            <a:schemeClr val="accent2">
              <a:tint val="40000"/>
              <a:alpha val="90000"/>
              <a:hueOff val="-509536"/>
              <a:satOff val="-45208"/>
              <a:lumOff val="-4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134" tIns="181215" rIns="126134" bIns="181215"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rPr>
            <a:t>Establish standards and make recommendations on the same to courts presiding over juvenile proceedings within the Commonwealth.</a:t>
          </a:r>
        </a:p>
      </dsp:txBody>
      <dsp:txXfrm>
        <a:off x="2030684" y="2269303"/>
        <a:ext cx="6500811" cy="713444"/>
      </dsp:txXfrm>
    </dsp:sp>
    <dsp:sp modelId="{D96E83D4-8F03-4345-A3A4-99AB39802D81}">
      <dsp:nvSpPr>
        <dsp:cNvPr id="0" name=""/>
        <dsp:cNvSpPr/>
      </dsp:nvSpPr>
      <dsp:spPr>
        <a:xfrm>
          <a:off x="2902" y="2269303"/>
          <a:ext cx="2027781" cy="713444"/>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00" tIns="70472" rIns="86000" bIns="70472"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Verdana" panose="020B0604030504040204" pitchFamily="34" charset="0"/>
              <a:ea typeface="Verdana" panose="020B0604030504040204" pitchFamily="34" charset="0"/>
            </a:rPr>
            <a:t>Establish</a:t>
          </a:r>
        </a:p>
      </dsp:txBody>
      <dsp:txXfrm>
        <a:off x="2902" y="2269303"/>
        <a:ext cx="2027781" cy="713444"/>
      </dsp:txXfrm>
    </dsp:sp>
    <dsp:sp modelId="{86D9416C-4EAD-45F5-BB73-6E627B4542EB}">
      <dsp:nvSpPr>
        <dsp:cNvPr id="0" name=""/>
        <dsp:cNvSpPr/>
      </dsp:nvSpPr>
      <dsp:spPr>
        <a:xfrm>
          <a:off x="2030684" y="3025554"/>
          <a:ext cx="6500811" cy="713444"/>
        </a:xfrm>
        <a:prstGeom prst="rect">
          <a:avLst/>
        </a:prstGeom>
        <a:solidFill>
          <a:schemeClr val="accent2">
            <a:tint val="40000"/>
            <a:alpha val="90000"/>
            <a:hueOff val="-679381"/>
            <a:satOff val="-60277"/>
            <a:lumOff val="-615"/>
            <a:alphaOff val="0"/>
          </a:schemeClr>
        </a:solidFill>
        <a:ln w="12700" cap="flat" cmpd="sng" algn="ctr">
          <a:solidFill>
            <a:schemeClr val="accent2">
              <a:tint val="40000"/>
              <a:alpha val="90000"/>
              <a:hueOff val="-679381"/>
              <a:satOff val="-60277"/>
              <a:lumOff val="-6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134" tIns="181215" rIns="126134" bIns="181215"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rPr>
            <a:t>Collect and analyze data to identify trends and to determine the effectiveness of programs and practices. </a:t>
          </a:r>
        </a:p>
      </dsp:txBody>
      <dsp:txXfrm>
        <a:off x="2030684" y="3025554"/>
        <a:ext cx="6500811" cy="713444"/>
      </dsp:txXfrm>
    </dsp:sp>
    <dsp:sp modelId="{42741D1D-1631-42EF-BF6A-4DB84646BCE5}">
      <dsp:nvSpPr>
        <dsp:cNvPr id="0" name=""/>
        <dsp:cNvSpPr/>
      </dsp:nvSpPr>
      <dsp:spPr>
        <a:xfrm>
          <a:off x="2902" y="3025554"/>
          <a:ext cx="2027781" cy="713444"/>
        </a:xfrm>
        <a:prstGeom prst="rect">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00" tIns="70472" rIns="86000" bIns="70472"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Verdana" panose="020B0604030504040204" pitchFamily="34" charset="0"/>
              <a:ea typeface="Verdana" panose="020B0604030504040204" pitchFamily="34" charset="0"/>
            </a:rPr>
            <a:t>Collect &amp; Analyze</a:t>
          </a:r>
        </a:p>
      </dsp:txBody>
      <dsp:txXfrm>
        <a:off x="2902" y="3025554"/>
        <a:ext cx="2027781" cy="713444"/>
      </dsp:txXfrm>
    </dsp:sp>
    <dsp:sp modelId="{D8A47547-D944-4DA4-96F5-4FFCDC34E224}">
      <dsp:nvSpPr>
        <dsp:cNvPr id="0" name=""/>
        <dsp:cNvSpPr/>
      </dsp:nvSpPr>
      <dsp:spPr>
        <a:xfrm>
          <a:off x="2030684" y="3781806"/>
          <a:ext cx="6500811" cy="713444"/>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6134" tIns="181215" rIns="126134" bIns="181215"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rPr>
            <a:t>Make recommendations concerning evidence-based programs and practices to the judges, the Administrative Office of the Pennsylvania Courts and other appropriate entities.</a:t>
          </a:r>
        </a:p>
      </dsp:txBody>
      <dsp:txXfrm>
        <a:off x="2030684" y="3781806"/>
        <a:ext cx="6500811" cy="713444"/>
      </dsp:txXfrm>
    </dsp:sp>
    <dsp:sp modelId="{F7553153-0A81-417A-B39C-F637535CCAFB}">
      <dsp:nvSpPr>
        <dsp:cNvPr id="0" name=""/>
        <dsp:cNvSpPr/>
      </dsp:nvSpPr>
      <dsp:spPr>
        <a:xfrm>
          <a:off x="2902" y="3781806"/>
          <a:ext cx="2027781" cy="713444"/>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00" tIns="70472" rIns="86000" bIns="70472"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Verdana" panose="020B0604030504040204" pitchFamily="34" charset="0"/>
              <a:ea typeface="Verdana" panose="020B0604030504040204" pitchFamily="34" charset="0"/>
            </a:rPr>
            <a:t>Make Recommendations</a:t>
          </a:r>
        </a:p>
      </dsp:txBody>
      <dsp:txXfrm>
        <a:off x="2902" y="3781806"/>
        <a:ext cx="2027781" cy="713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D520C-838F-4411-A05B-DEED5D92B885}">
      <dsp:nvSpPr>
        <dsp:cNvPr id="0" name=""/>
        <dsp:cNvSpPr/>
      </dsp:nvSpPr>
      <dsp:spPr>
        <a:xfrm>
          <a:off x="0" y="1579"/>
          <a:ext cx="8229600" cy="849802"/>
        </a:xfrm>
        <a:prstGeom prst="round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rgbClr val="002060"/>
              </a:solidFill>
              <a:latin typeface="Verdana" panose="020B0604030504040204" pitchFamily="34" charset="0"/>
              <a:ea typeface="Verdana" panose="020B0604030504040204" pitchFamily="34" charset="0"/>
            </a:rPr>
            <a:t>RFK National Resource Center for Juvenile Justice – Dual Status Youth Reform </a:t>
          </a:r>
        </a:p>
      </dsp:txBody>
      <dsp:txXfrm>
        <a:off x="41484" y="43063"/>
        <a:ext cx="8146632" cy="766834"/>
      </dsp:txXfrm>
    </dsp:sp>
    <dsp:sp modelId="{448DBEA5-925C-4E2B-932B-B9F8495B0EFA}">
      <dsp:nvSpPr>
        <dsp:cNvPr id="0" name=""/>
        <dsp:cNvSpPr/>
      </dsp:nvSpPr>
      <dsp:spPr>
        <a:xfrm>
          <a:off x="0" y="855490"/>
          <a:ext cx="8229600" cy="1957833"/>
        </a:xfrm>
        <a:prstGeom prst="roundRect">
          <a:avLst/>
        </a:prstGeom>
        <a:no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rgbClr val="002060"/>
              </a:solidFill>
              <a:latin typeface="Verdana" panose="020B0604030504040204" pitchFamily="34" charset="0"/>
              <a:ea typeface="Verdana" panose="020B0604030504040204" pitchFamily="34" charset="0"/>
            </a:rPr>
            <a:t>“The RFK National Resource Center provides guidance for state and local jurisdictions in their endeavor to improve the outcomes for dual status youth (DSY) and families and to enhance system performance among the critical youth- and family-serving agency partners. The work is advanced by several publications that delve into research, best practice, and frameworks that can be applied by jurisdictions seeking to improve outcomes for dual status youth.”</a:t>
          </a:r>
        </a:p>
      </dsp:txBody>
      <dsp:txXfrm>
        <a:off x="95574" y="951064"/>
        <a:ext cx="8038452" cy="1766685"/>
      </dsp:txXfrm>
    </dsp:sp>
    <dsp:sp modelId="{656AE7D2-1EDB-4626-A138-715E2BE46DAE}">
      <dsp:nvSpPr>
        <dsp:cNvPr id="0" name=""/>
        <dsp:cNvSpPr/>
      </dsp:nvSpPr>
      <dsp:spPr>
        <a:xfrm>
          <a:off x="0" y="2817431"/>
          <a:ext cx="8229600" cy="741365"/>
        </a:xfrm>
        <a:prstGeom prst="round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rgbClr val="002060"/>
              </a:solidFill>
              <a:latin typeface="Verdana" panose="020B0604030504040204" pitchFamily="34" charset="0"/>
              <a:ea typeface="Verdana" panose="020B0604030504040204" pitchFamily="34" charset="0"/>
            </a:rPr>
            <a:t>Georgetown University Center for Juvenile Justice Reform – Crossover Youth Practice Model </a:t>
          </a:r>
        </a:p>
      </dsp:txBody>
      <dsp:txXfrm>
        <a:off x="36190" y="2853621"/>
        <a:ext cx="8157220" cy="668985"/>
      </dsp:txXfrm>
    </dsp:sp>
    <dsp:sp modelId="{7C423822-77E6-43C7-A00D-ABC902DEA984}">
      <dsp:nvSpPr>
        <dsp:cNvPr id="0" name=""/>
        <dsp:cNvSpPr/>
      </dsp:nvSpPr>
      <dsp:spPr>
        <a:xfrm>
          <a:off x="0" y="3562905"/>
          <a:ext cx="8229600" cy="1007515"/>
        </a:xfrm>
        <a:prstGeom prst="roundRect">
          <a:avLst/>
        </a:prstGeom>
        <a:no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rgbClr val="002060"/>
              </a:solidFill>
              <a:latin typeface="Verdana" panose="020B0604030504040204" pitchFamily="34" charset="0"/>
              <a:ea typeface="Verdana" panose="020B0604030504040204" pitchFamily="34" charset="0"/>
            </a:rPr>
            <a:t>“The Crossover Youth Practice Model is a nexus between research and best practices that outlines systemic changes youth serving systems can make to improve their ability to serve youth.”</a:t>
          </a:r>
        </a:p>
      </dsp:txBody>
      <dsp:txXfrm>
        <a:off x="49183" y="3612088"/>
        <a:ext cx="8131234" cy="9091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6608C-C216-4467-9993-C6F011120F76}">
      <dsp:nvSpPr>
        <dsp:cNvPr id="0" name=""/>
        <dsp:cNvSpPr/>
      </dsp:nvSpPr>
      <dsp:spPr>
        <a:xfrm>
          <a:off x="632550" y="1227261"/>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82E9EA-E926-4019-8BD5-362F1A5B0242}">
      <dsp:nvSpPr>
        <dsp:cNvPr id="0" name=""/>
        <dsp:cNvSpPr/>
      </dsp:nvSpPr>
      <dsp:spPr>
        <a:xfrm>
          <a:off x="137550" y="2354979"/>
          <a:ext cx="1800000" cy="989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b="1" kern="1200" dirty="0">
              <a:solidFill>
                <a:srgbClr val="002060"/>
              </a:solidFill>
              <a:latin typeface="Verdana" panose="020B0604030504040204" pitchFamily="34" charset="0"/>
              <a:ea typeface="Verdana" panose="020B0604030504040204" pitchFamily="34" charset="0"/>
            </a:rPr>
            <a:t>Limited Understanding of Systems</a:t>
          </a:r>
        </a:p>
      </dsp:txBody>
      <dsp:txXfrm>
        <a:off x="137550" y="2354979"/>
        <a:ext cx="1800000" cy="989758"/>
      </dsp:txXfrm>
    </dsp:sp>
    <dsp:sp modelId="{EC2DEE75-5364-4291-917A-AF54E92CE66A}">
      <dsp:nvSpPr>
        <dsp:cNvPr id="0" name=""/>
        <dsp:cNvSpPr/>
      </dsp:nvSpPr>
      <dsp:spPr>
        <a:xfrm>
          <a:off x="2747550" y="1227261"/>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448301-1003-4E42-B9AA-D3A1EC633F7A}">
      <dsp:nvSpPr>
        <dsp:cNvPr id="0" name=""/>
        <dsp:cNvSpPr/>
      </dsp:nvSpPr>
      <dsp:spPr>
        <a:xfrm>
          <a:off x="2252550" y="2354979"/>
          <a:ext cx="1800000" cy="989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b="1" kern="1200" dirty="0">
              <a:solidFill>
                <a:srgbClr val="002060"/>
              </a:solidFill>
              <a:latin typeface="Verdana" panose="020B0604030504040204" pitchFamily="34" charset="0"/>
              <a:ea typeface="Verdana" panose="020B0604030504040204" pitchFamily="34" charset="0"/>
            </a:rPr>
            <a:t>Lack of Collaboration Between Systems</a:t>
          </a:r>
        </a:p>
      </dsp:txBody>
      <dsp:txXfrm>
        <a:off x="2252550" y="2354979"/>
        <a:ext cx="1800000" cy="989758"/>
      </dsp:txXfrm>
    </dsp:sp>
    <dsp:sp modelId="{401C3D53-FCF7-42CA-8961-8C3F0D59CBDC}">
      <dsp:nvSpPr>
        <dsp:cNvPr id="0" name=""/>
        <dsp:cNvSpPr/>
      </dsp:nvSpPr>
      <dsp:spPr>
        <a:xfrm>
          <a:off x="4862550" y="1227261"/>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BA88D3-D244-4138-91D2-5C4BA41CA795}">
      <dsp:nvSpPr>
        <dsp:cNvPr id="0" name=""/>
        <dsp:cNvSpPr/>
      </dsp:nvSpPr>
      <dsp:spPr>
        <a:xfrm>
          <a:off x="4367550" y="2354979"/>
          <a:ext cx="1800000" cy="989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b="1" kern="1200" dirty="0">
              <a:solidFill>
                <a:srgbClr val="002060"/>
              </a:solidFill>
              <a:latin typeface="Verdana" panose="020B0604030504040204" pitchFamily="34" charset="0"/>
              <a:ea typeface="Verdana" panose="020B0604030504040204" pitchFamily="34" charset="0"/>
            </a:rPr>
            <a:t>Data</a:t>
          </a:r>
        </a:p>
      </dsp:txBody>
      <dsp:txXfrm>
        <a:off x="4367550" y="2354979"/>
        <a:ext cx="1800000" cy="989758"/>
      </dsp:txXfrm>
    </dsp:sp>
    <dsp:sp modelId="{516EC6E8-183E-4050-8CCE-AF26F69109E8}">
      <dsp:nvSpPr>
        <dsp:cNvPr id="0" name=""/>
        <dsp:cNvSpPr/>
      </dsp:nvSpPr>
      <dsp:spPr>
        <a:xfrm>
          <a:off x="6977550" y="1227261"/>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085122-2B61-4E03-BC3A-B4119D83463C}">
      <dsp:nvSpPr>
        <dsp:cNvPr id="0" name=""/>
        <dsp:cNvSpPr/>
      </dsp:nvSpPr>
      <dsp:spPr>
        <a:xfrm>
          <a:off x="6482550" y="2354979"/>
          <a:ext cx="1800000" cy="989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b="1" kern="1200" dirty="0">
              <a:solidFill>
                <a:srgbClr val="002060"/>
              </a:solidFill>
              <a:latin typeface="Verdana" panose="020B0604030504040204" pitchFamily="34" charset="0"/>
              <a:ea typeface="Verdana" panose="020B0604030504040204" pitchFamily="34" charset="0"/>
            </a:rPr>
            <a:t>Lack of Resources</a:t>
          </a:r>
        </a:p>
      </dsp:txBody>
      <dsp:txXfrm>
        <a:off x="6482550" y="2354979"/>
        <a:ext cx="1800000" cy="9897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88EE8-B6ED-41A3-BD72-B06CD287EA42}">
      <dsp:nvSpPr>
        <dsp:cNvPr id="0" name=""/>
        <dsp:cNvSpPr/>
      </dsp:nvSpPr>
      <dsp:spPr>
        <a:xfrm>
          <a:off x="740806" y="2629"/>
          <a:ext cx="1965870" cy="1179522"/>
        </a:xfrm>
        <a:prstGeom prst="rect">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cs typeface="Times New Roman" pitchFamily="18" charset="0"/>
            </a:rPr>
            <a:t>Interagency Collaboration</a:t>
          </a:r>
          <a:endParaRPr lang="en-US" sz="1400" b="1" kern="1200" dirty="0">
            <a:solidFill>
              <a:srgbClr val="002060"/>
            </a:solidFill>
            <a:latin typeface="Verdana" panose="020B0604030504040204" pitchFamily="34" charset="0"/>
            <a:ea typeface="Verdana" panose="020B0604030504040204" pitchFamily="34" charset="0"/>
          </a:endParaRPr>
        </a:p>
      </dsp:txBody>
      <dsp:txXfrm>
        <a:off x="740806" y="2629"/>
        <a:ext cx="1965870" cy="1179522"/>
      </dsp:txXfrm>
    </dsp:sp>
    <dsp:sp modelId="{69F7A191-7E14-450D-8221-7361860AA900}">
      <dsp:nvSpPr>
        <dsp:cNvPr id="0" name=""/>
        <dsp:cNvSpPr/>
      </dsp:nvSpPr>
      <dsp:spPr>
        <a:xfrm>
          <a:off x="2903264" y="2629"/>
          <a:ext cx="1965870" cy="1179522"/>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cs typeface="Times New Roman" pitchFamily="18" charset="0"/>
            </a:rPr>
            <a:t>Judicial Leadership</a:t>
          </a:r>
        </a:p>
      </dsp:txBody>
      <dsp:txXfrm>
        <a:off x="2903264" y="2629"/>
        <a:ext cx="1965870" cy="1179522"/>
      </dsp:txXfrm>
    </dsp:sp>
    <dsp:sp modelId="{AD4D3C18-AEC6-4955-93CA-A7810ADFE7BB}">
      <dsp:nvSpPr>
        <dsp:cNvPr id="0" name=""/>
        <dsp:cNvSpPr/>
      </dsp:nvSpPr>
      <dsp:spPr>
        <a:xfrm>
          <a:off x="5065722" y="2629"/>
          <a:ext cx="1965870" cy="1179522"/>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cs typeface="Times New Roman" pitchFamily="18" charset="0"/>
            </a:rPr>
            <a:t>Information Sharing/</a:t>
          </a:r>
        </a:p>
        <a:p>
          <a:pPr marL="0" lvl="0" indent="0" algn="ctr"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cs typeface="Times New Roman" pitchFamily="18" charset="0"/>
            </a:rPr>
            <a:t>Identifying Dual Status Youth</a:t>
          </a:r>
        </a:p>
      </dsp:txBody>
      <dsp:txXfrm>
        <a:off x="5065722" y="2629"/>
        <a:ext cx="1965870" cy="1179522"/>
      </dsp:txXfrm>
    </dsp:sp>
    <dsp:sp modelId="{50B8900E-98E0-4131-AA4E-2E9D26F2C2B5}">
      <dsp:nvSpPr>
        <dsp:cNvPr id="0" name=""/>
        <dsp:cNvSpPr/>
      </dsp:nvSpPr>
      <dsp:spPr>
        <a:xfrm>
          <a:off x="740806" y="1378738"/>
          <a:ext cx="1965870" cy="1179522"/>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cs typeface="Times New Roman" pitchFamily="18" charset="0"/>
            </a:rPr>
            <a:t>Case Planning and Management</a:t>
          </a:r>
        </a:p>
      </dsp:txBody>
      <dsp:txXfrm>
        <a:off x="740806" y="1378738"/>
        <a:ext cx="1965870" cy="1179522"/>
      </dsp:txXfrm>
    </dsp:sp>
    <dsp:sp modelId="{FD191111-88D5-45C5-8E0A-3CCF8410257C}">
      <dsp:nvSpPr>
        <dsp:cNvPr id="0" name=""/>
        <dsp:cNvSpPr/>
      </dsp:nvSpPr>
      <dsp:spPr>
        <a:xfrm>
          <a:off x="2903264" y="1378738"/>
          <a:ext cx="1965870" cy="1179522"/>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cs typeface="Times New Roman" pitchFamily="18" charset="0"/>
            </a:rPr>
            <a:t>Data Collection and Analysis</a:t>
          </a:r>
        </a:p>
      </dsp:txBody>
      <dsp:txXfrm>
        <a:off x="2903264" y="1378738"/>
        <a:ext cx="1965870" cy="1179522"/>
      </dsp:txXfrm>
    </dsp:sp>
    <dsp:sp modelId="{17628192-FAED-4AF6-B0A4-74FEFF01D28C}">
      <dsp:nvSpPr>
        <dsp:cNvPr id="0" name=""/>
        <dsp:cNvSpPr/>
      </dsp:nvSpPr>
      <dsp:spPr>
        <a:xfrm>
          <a:off x="5065722" y="1378738"/>
          <a:ext cx="1965870" cy="1179522"/>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cs typeface="Times New Roman" pitchFamily="18" charset="0"/>
            </a:rPr>
            <a:t>Training</a:t>
          </a:r>
        </a:p>
      </dsp:txBody>
      <dsp:txXfrm>
        <a:off x="5065722" y="1378738"/>
        <a:ext cx="1965870" cy="1179522"/>
      </dsp:txXfrm>
    </dsp:sp>
    <dsp:sp modelId="{4FFD647A-0C23-4EF1-90B2-851F0BC53D92}">
      <dsp:nvSpPr>
        <dsp:cNvPr id="0" name=""/>
        <dsp:cNvSpPr/>
      </dsp:nvSpPr>
      <dsp:spPr>
        <a:xfrm>
          <a:off x="2903264" y="2754848"/>
          <a:ext cx="1965870" cy="1179522"/>
        </a:xfrm>
        <a:prstGeom prst="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2060"/>
              </a:solidFill>
              <a:latin typeface="Verdana" panose="020B0604030504040204" pitchFamily="34" charset="0"/>
              <a:ea typeface="Verdana" panose="020B0604030504040204" pitchFamily="34" charset="0"/>
              <a:cs typeface="Times New Roman" pitchFamily="18" charset="0"/>
            </a:rPr>
            <a:t>Developing and Committing Resources</a:t>
          </a:r>
        </a:p>
      </dsp:txBody>
      <dsp:txXfrm>
        <a:off x="2903264" y="2754848"/>
        <a:ext cx="1965870" cy="117952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73C9DD9E-95C1-4157-A3B5-F8A80962065D}" type="datetimeFigureOut">
              <a:rPr lang="en-US" smtClean="0"/>
              <a:t>10/4/2023</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EE742400-3C1A-4284-887C-4283CE2F0C24}" type="slidenum">
              <a:rPr lang="en-US" smtClean="0"/>
              <a:t>‹#›</a:t>
            </a:fld>
            <a:endParaRPr lang="en-US"/>
          </a:p>
        </p:txBody>
      </p:sp>
    </p:spTree>
    <p:extLst>
      <p:ext uri="{BB962C8B-B14F-4D97-AF65-F5344CB8AC3E}">
        <p14:creationId xmlns:p14="http://schemas.microsoft.com/office/powerpoint/2010/main" val="386693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1</a:t>
            </a:fld>
            <a:endParaRPr lang="en-US"/>
          </a:p>
        </p:txBody>
      </p:sp>
    </p:spTree>
    <p:extLst>
      <p:ext uri="{BB962C8B-B14F-4D97-AF65-F5344CB8AC3E}">
        <p14:creationId xmlns:p14="http://schemas.microsoft.com/office/powerpoint/2010/main" val="391003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CF3EA2-3A3F-4B73-AFEF-D8FCA6E01C85}" type="slidenum">
              <a:rPr lang="en-US" smtClean="0"/>
              <a:t>10</a:t>
            </a:fld>
            <a:endParaRPr lang="en-US" dirty="0"/>
          </a:p>
        </p:txBody>
      </p:sp>
    </p:spTree>
    <p:extLst>
      <p:ext uri="{BB962C8B-B14F-4D97-AF65-F5344CB8AC3E}">
        <p14:creationId xmlns:p14="http://schemas.microsoft.com/office/powerpoint/2010/main" val="338967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CF3EA2-3A3F-4B73-AFEF-D8FCA6E01C85}" type="slidenum">
              <a:rPr lang="en-US" smtClean="0"/>
              <a:t>11</a:t>
            </a:fld>
            <a:endParaRPr lang="en-US" dirty="0"/>
          </a:p>
        </p:txBody>
      </p:sp>
    </p:spTree>
    <p:extLst>
      <p:ext uri="{BB962C8B-B14F-4D97-AF65-F5344CB8AC3E}">
        <p14:creationId xmlns:p14="http://schemas.microsoft.com/office/powerpoint/2010/main" val="98666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24458">
              <a:defRPr/>
            </a:pPr>
            <a:fld id="{A8CF3EA2-3A3F-4B73-AFEF-D8FCA6E01C85}" type="slidenum">
              <a:rPr lang="en-US">
                <a:solidFill>
                  <a:prstClr val="black"/>
                </a:solidFill>
              </a:rPr>
              <a:pPr defTabSz="924458">
                <a:defRPr/>
              </a:pPr>
              <a:t>12</a:t>
            </a:fld>
            <a:endParaRPr lang="en-US" dirty="0">
              <a:solidFill>
                <a:prstClr val="black"/>
              </a:solidFill>
            </a:endParaRPr>
          </a:p>
        </p:txBody>
      </p:sp>
    </p:spTree>
    <p:extLst>
      <p:ext uri="{BB962C8B-B14F-4D97-AF65-F5344CB8AC3E}">
        <p14:creationId xmlns:p14="http://schemas.microsoft.com/office/powerpoint/2010/main" val="137559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13</a:t>
            </a:fld>
            <a:endParaRPr lang="en-US"/>
          </a:p>
        </p:txBody>
      </p:sp>
    </p:spTree>
    <p:extLst>
      <p:ext uri="{BB962C8B-B14F-4D97-AF65-F5344CB8AC3E}">
        <p14:creationId xmlns:p14="http://schemas.microsoft.com/office/powerpoint/2010/main" val="1228512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14</a:t>
            </a:fld>
            <a:endParaRPr lang="en-US"/>
          </a:p>
        </p:txBody>
      </p:sp>
    </p:spTree>
    <p:extLst>
      <p:ext uri="{BB962C8B-B14F-4D97-AF65-F5344CB8AC3E}">
        <p14:creationId xmlns:p14="http://schemas.microsoft.com/office/powerpoint/2010/main" val="3512033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15</a:t>
            </a:fld>
            <a:endParaRPr lang="en-US"/>
          </a:p>
        </p:txBody>
      </p:sp>
    </p:spTree>
    <p:extLst>
      <p:ext uri="{BB962C8B-B14F-4D97-AF65-F5344CB8AC3E}">
        <p14:creationId xmlns:p14="http://schemas.microsoft.com/office/powerpoint/2010/main" val="1081573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16</a:t>
            </a:fld>
            <a:endParaRPr lang="en-US"/>
          </a:p>
        </p:txBody>
      </p:sp>
    </p:spTree>
    <p:extLst>
      <p:ext uri="{BB962C8B-B14F-4D97-AF65-F5344CB8AC3E}">
        <p14:creationId xmlns:p14="http://schemas.microsoft.com/office/powerpoint/2010/main" val="3962450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17</a:t>
            </a:fld>
            <a:endParaRPr lang="en-US"/>
          </a:p>
        </p:txBody>
      </p:sp>
    </p:spTree>
    <p:extLst>
      <p:ext uri="{BB962C8B-B14F-4D97-AF65-F5344CB8AC3E}">
        <p14:creationId xmlns:p14="http://schemas.microsoft.com/office/powerpoint/2010/main" val="3649624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18</a:t>
            </a:fld>
            <a:endParaRPr lang="en-US"/>
          </a:p>
        </p:txBody>
      </p:sp>
    </p:spTree>
    <p:extLst>
      <p:ext uri="{BB962C8B-B14F-4D97-AF65-F5344CB8AC3E}">
        <p14:creationId xmlns:p14="http://schemas.microsoft.com/office/powerpoint/2010/main" val="3878514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2</a:t>
            </a:fld>
            <a:endParaRPr lang="en-US"/>
          </a:p>
        </p:txBody>
      </p:sp>
    </p:spTree>
    <p:extLst>
      <p:ext uri="{BB962C8B-B14F-4D97-AF65-F5344CB8AC3E}">
        <p14:creationId xmlns:p14="http://schemas.microsoft.com/office/powerpoint/2010/main" val="1034520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62229" fontAlgn="auto">
              <a:spcBef>
                <a:spcPts val="0"/>
              </a:spcBef>
              <a:spcAft>
                <a:spcPts val="0"/>
              </a:spcAft>
              <a:defRPr/>
            </a:pPr>
            <a:fld id="{A8CF3EA2-3A3F-4B73-AFEF-D8FCA6E01C85}" type="slidenum">
              <a:rPr lang="en-US">
                <a:solidFill>
                  <a:prstClr val="black"/>
                </a:solidFill>
                <a:latin typeface="Calibri" panose="020F0502020204030204"/>
              </a:rPr>
              <a:pPr defTabSz="462229" fontAlgn="auto">
                <a:spcBef>
                  <a:spcPts val="0"/>
                </a:spcBef>
                <a:spcAft>
                  <a:spcPts val="0"/>
                </a:spcAft>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860597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62229" fontAlgn="auto">
              <a:spcBef>
                <a:spcPts val="0"/>
              </a:spcBef>
              <a:spcAft>
                <a:spcPts val="0"/>
              </a:spcAft>
              <a:defRPr/>
            </a:pPr>
            <a:fld id="{A8CF3EA2-3A3F-4B73-AFEF-D8FCA6E01C85}" type="slidenum">
              <a:rPr lang="en-US">
                <a:solidFill>
                  <a:prstClr val="black"/>
                </a:solidFill>
                <a:latin typeface="Calibri" panose="020F0502020204030204"/>
              </a:rPr>
              <a:pPr defTabSz="462229" fontAlgn="auto">
                <a:spcBef>
                  <a:spcPts val="0"/>
                </a:spcBef>
                <a:spcAft>
                  <a:spcPts val="0"/>
                </a:spcAft>
                <a:defRPr/>
              </a:pPr>
              <a:t>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39506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5</a:t>
            </a:fld>
            <a:endParaRPr lang="en-US"/>
          </a:p>
        </p:txBody>
      </p:sp>
    </p:spTree>
    <p:extLst>
      <p:ext uri="{BB962C8B-B14F-4D97-AF65-F5344CB8AC3E}">
        <p14:creationId xmlns:p14="http://schemas.microsoft.com/office/powerpoint/2010/main" val="2443305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CF3EA2-3A3F-4B73-AFEF-D8FCA6E01C85}" type="slidenum">
              <a:rPr lang="en-US" smtClean="0"/>
              <a:t>6</a:t>
            </a:fld>
            <a:endParaRPr lang="en-US" dirty="0"/>
          </a:p>
        </p:txBody>
      </p:sp>
    </p:spTree>
    <p:extLst>
      <p:ext uri="{BB962C8B-B14F-4D97-AF65-F5344CB8AC3E}">
        <p14:creationId xmlns:p14="http://schemas.microsoft.com/office/powerpoint/2010/main" val="3277552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7</a:t>
            </a:fld>
            <a:endParaRPr lang="en-US"/>
          </a:p>
        </p:txBody>
      </p:sp>
    </p:spTree>
    <p:extLst>
      <p:ext uri="{BB962C8B-B14F-4D97-AF65-F5344CB8AC3E}">
        <p14:creationId xmlns:p14="http://schemas.microsoft.com/office/powerpoint/2010/main" val="3848114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742400-3C1A-4284-887C-4283CE2F0C24}" type="slidenum">
              <a:rPr lang="en-US" smtClean="0"/>
              <a:t>8</a:t>
            </a:fld>
            <a:endParaRPr lang="en-US"/>
          </a:p>
        </p:txBody>
      </p:sp>
    </p:spTree>
    <p:extLst>
      <p:ext uri="{BB962C8B-B14F-4D97-AF65-F5344CB8AC3E}">
        <p14:creationId xmlns:p14="http://schemas.microsoft.com/office/powerpoint/2010/main" val="16926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CF3EA2-3A3F-4B73-AFEF-D8FCA6E01C85}" type="slidenum">
              <a:rPr lang="en-US" smtClean="0"/>
              <a:t>9</a:t>
            </a:fld>
            <a:endParaRPr lang="en-US" dirty="0"/>
          </a:p>
        </p:txBody>
      </p:sp>
    </p:spTree>
    <p:extLst>
      <p:ext uri="{BB962C8B-B14F-4D97-AF65-F5344CB8AC3E}">
        <p14:creationId xmlns:p14="http://schemas.microsoft.com/office/powerpoint/2010/main" val="442477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06DB-E917-FF4B-1BFF-6CD0AB0AC54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41397A-990E-4B3E-23F6-BFEF318AC43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062617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C05E6-5F2F-2B48-A871-16BD209A45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88D3D5-007B-5B40-3EA1-6C6757545976}"/>
              </a:ext>
            </a:extLst>
          </p:cNvPr>
          <p:cNvSpPr>
            <a:spLocks noGrp="1"/>
          </p:cNvSpPr>
          <p:nvPr>
            <p:ph idx="1"/>
          </p:nvPr>
        </p:nvSpPr>
        <p:spPr>
          <a:xfrm>
            <a:off x="628650" y="1371600"/>
            <a:ext cx="7886700" cy="43821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14661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5B11-E852-F7E5-3E1B-D56E3E649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CC97E0-1A56-F038-5AAD-1FE17D18B269}"/>
              </a:ext>
            </a:extLst>
          </p:cNvPr>
          <p:cNvSpPr>
            <a:spLocks noGrp="1"/>
          </p:cNvSpPr>
          <p:nvPr>
            <p:ph sz="half" idx="1"/>
          </p:nvPr>
        </p:nvSpPr>
        <p:spPr>
          <a:xfrm>
            <a:off x="628650" y="1439862"/>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15298E-4864-BE2F-389F-A4C31E4C820F}"/>
              </a:ext>
            </a:extLst>
          </p:cNvPr>
          <p:cNvSpPr>
            <a:spLocks noGrp="1"/>
          </p:cNvSpPr>
          <p:nvPr>
            <p:ph sz="half" idx="2"/>
          </p:nvPr>
        </p:nvSpPr>
        <p:spPr>
          <a:xfrm>
            <a:off x="4648200" y="1439862"/>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49735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93E1906-2676-FB1F-70B4-086D83770BD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248400" y="5790219"/>
            <a:ext cx="2590585" cy="839181"/>
          </a:xfrm>
          <a:prstGeom prst="rect">
            <a:avLst/>
          </a:prstGeom>
        </p:spPr>
      </p:pic>
      <p:pic>
        <p:nvPicPr>
          <p:cNvPr id="8" name="Picture 10" descr="blue banner">
            <a:extLst>
              <a:ext uri="{FF2B5EF4-FFF2-40B4-BE49-F238E27FC236}">
                <a16:creationId xmlns:a16="http://schemas.microsoft.com/office/drawing/2014/main" id="{7BC78F3C-277E-3D6E-E6D4-F653137EF18C}"/>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a:extLst>
              <a:ext uri="{FF2B5EF4-FFF2-40B4-BE49-F238E27FC236}">
                <a16:creationId xmlns:a16="http://schemas.microsoft.com/office/drawing/2014/main" id="{26D6C6DC-61E0-F08E-70F2-493DD68EA86C}"/>
              </a:ext>
            </a:extLst>
          </p:cNvPr>
          <p:cNvSpPr>
            <a:spLocks noGrp="1"/>
          </p:cNvSpPr>
          <p:nvPr>
            <p:ph type="title"/>
          </p:nvPr>
        </p:nvSpPr>
        <p:spPr>
          <a:xfrm>
            <a:off x="628650" y="457200"/>
            <a:ext cx="7886700" cy="685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FED39A1-7DBE-FE9A-E686-CC5F65BA17D4}"/>
              </a:ext>
            </a:extLst>
          </p:cNvPr>
          <p:cNvSpPr>
            <a:spLocks noGrp="1"/>
          </p:cNvSpPr>
          <p:nvPr>
            <p:ph type="body" idx="1"/>
          </p:nvPr>
        </p:nvSpPr>
        <p:spPr>
          <a:xfrm>
            <a:off x="628650" y="1340788"/>
            <a:ext cx="7886700" cy="44129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75658308"/>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Lst>
  <p:txStyles>
    <p:titleStyle>
      <a:lvl1pPr algn="l" defTabSz="914400" rtl="0" eaLnBrk="1" latinLnBrk="0" hangingPunct="1">
        <a:lnSpc>
          <a:spcPct val="90000"/>
        </a:lnSpc>
        <a:spcBef>
          <a:spcPct val="0"/>
        </a:spcBef>
        <a:buNone/>
        <a:defRPr sz="3000" kern="1200">
          <a:solidFill>
            <a:schemeClr val="bg1"/>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jcjc.pa.gov/" TargetMode="External"/><Relationship Id="rId4" Type="http://schemas.openxmlformats.org/officeDocument/2006/relationships/hyperlink" Target="mailto:rtomassini@pa.gov"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egis.state.pa.us/CFDOCS/LEGIS/LI/consCheck.cfm?txtType=HTM&amp;ttl=42&amp;div=00.&amp;chpt=063.&amp;CFID=297951400&amp;CFTOKEN=5635427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ojjdp.ojp.gov/about/legislation" TargetMode="External"/><Relationship Id="rId5" Type="http://schemas.openxmlformats.org/officeDocument/2006/relationships/hyperlink" Target="https://www.jcjc.pa.gov/Publications/Pages/JuvenileCourtStandards.aspx" TargetMode="External"/><Relationship Id="rId4" Type="http://schemas.openxmlformats.org/officeDocument/2006/relationships/hyperlink" Target="https://www.jcjc.pa.gov/Publications/Documents/Rules%20of%20Juvenile%20Court%20Procedure%20-%20Delinquency%20Matter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1C9F5-1AE2-91B1-07E4-7A3290D7A6DD}"/>
              </a:ext>
            </a:extLst>
          </p:cNvPr>
          <p:cNvSpPr>
            <a:spLocks noGrp="1"/>
          </p:cNvSpPr>
          <p:nvPr>
            <p:ph type="ctrTitle"/>
          </p:nvPr>
        </p:nvSpPr>
        <p:spPr>
          <a:xfrm>
            <a:off x="381000" y="1270000"/>
            <a:ext cx="8382000" cy="1397000"/>
          </a:xfrm>
        </p:spPr>
        <p:txBody>
          <a:bodyPr>
            <a:normAutofit/>
          </a:bodyPr>
          <a:lstStyle/>
          <a:p>
            <a:r>
              <a:rPr lang="en-US" sz="2800" b="1" dirty="0">
                <a:solidFill>
                  <a:srgbClr val="003D7D"/>
                </a:solidFill>
              </a:rPr>
              <a:t>State Perspective on the Intersection of Children and Youth Services and the Juvenile Justice System’s Response</a:t>
            </a:r>
            <a:endParaRPr lang="en-US" sz="2800" dirty="0">
              <a:solidFill>
                <a:srgbClr val="003D7D"/>
              </a:solidFill>
            </a:endParaRPr>
          </a:p>
        </p:txBody>
      </p:sp>
      <p:sp>
        <p:nvSpPr>
          <p:cNvPr id="5" name="Subtitle 4">
            <a:extLst>
              <a:ext uri="{FF2B5EF4-FFF2-40B4-BE49-F238E27FC236}">
                <a16:creationId xmlns:a16="http://schemas.microsoft.com/office/drawing/2014/main" id="{D6D96084-1B72-13B9-636B-4C63501BD4BD}"/>
              </a:ext>
            </a:extLst>
          </p:cNvPr>
          <p:cNvSpPr>
            <a:spLocks noGrp="1"/>
          </p:cNvSpPr>
          <p:nvPr>
            <p:ph type="subTitle" idx="1"/>
          </p:nvPr>
        </p:nvSpPr>
        <p:spPr>
          <a:xfrm>
            <a:off x="1142999" y="3065204"/>
            <a:ext cx="6858000" cy="1641991"/>
          </a:xfrm>
        </p:spPr>
        <p:txBody>
          <a:bodyPr/>
          <a:lstStyle/>
          <a:p>
            <a:r>
              <a:rPr lang="en-US" sz="2400" b="1" i="1" dirty="0">
                <a:solidFill>
                  <a:schemeClr val="accent4"/>
                </a:solidFill>
              </a:rPr>
              <a:t>Robert Tomassini</a:t>
            </a:r>
          </a:p>
          <a:p>
            <a:r>
              <a:rPr lang="en-US" i="1" dirty="0">
                <a:solidFill>
                  <a:schemeClr val="accent4"/>
                </a:solidFill>
              </a:rPr>
              <a:t>Executive</a:t>
            </a:r>
            <a:r>
              <a:rPr lang="en-US" sz="2400" i="1" dirty="0">
                <a:solidFill>
                  <a:schemeClr val="accent4"/>
                </a:solidFill>
              </a:rPr>
              <a:t> Director</a:t>
            </a:r>
          </a:p>
          <a:p>
            <a:r>
              <a:rPr lang="en-US" sz="2400" i="1" dirty="0">
                <a:solidFill>
                  <a:schemeClr val="accent4"/>
                </a:solidFill>
              </a:rPr>
              <a:t>Juvenile Court Judges’ Commission</a:t>
            </a:r>
          </a:p>
          <a:p>
            <a:endParaRPr lang="en-US" dirty="0"/>
          </a:p>
        </p:txBody>
      </p:sp>
      <p:sp>
        <p:nvSpPr>
          <p:cNvPr id="6" name="TextBox 5">
            <a:extLst>
              <a:ext uri="{FF2B5EF4-FFF2-40B4-BE49-F238E27FC236}">
                <a16:creationId xmlns:a16="http://schemas.microsoft.com/office/drawing/2014/main" id="{F5181258-6517-C430-B9AE-B1170BB0297F}"/>
              </a:ext>
            </a:extLst>
          </p:cNvPr>
          <p:cNvSpPr txBox="1"/>
          <p:nvPr/>
        </p:nvSpPr>
        <p:spPr>
          <a:xfrm>
            <a:off x="2234910" y="5029200"/>
            <a:ext cx="4674177" cy="1323439"/>
          </a:xfrm>
          <a:prstGeom prst="rect">
            <a:avLst/>
          </a:prstGeom>
          <a:noFill/>
        </p:spPr>
        <p:txBody>
          <a:bodyPr wrap="square" rtlCol="0">
            <a:spAutoFit/>
          </a:bodyPr>
          <a:lstStyle/>
          <a:p>
            <a:pPr algn="ctr"/>
            <a:r>
              <a:rPr lang="en-US" sz="1600" dirty="0">
                <a:solidFill>
                  <a:srgbClr val="003D7D"/>
                </a:solidFill>
                <a:latin typeface="Verdana" panose="020B0604030504040204" pitchFamily="34" charset="0"/>
                <a:ea typeface="Verdana" panose="020B0604030504040204" pitchFamily="34" charset="0"/>
              </a:rPr>
              <a:t>A Presentation Prepared for the </a:t>
            </a:r>
          </a:p>
          <a:p>
            <a:pPr algn="ctr"/>
            <a:r>
              <a:rPr lang="en-US" sz="1600" dirty="0">
                <a:solidFill>
                  <a:srgbClr val="003D7D"/>
                </a:solidFill>
                <a:latin typeface="Verdana" panose="020B0604030504040204" pitchFamily="34" charset="0"/>
                <a:ea typeface="Verdana" panose="020B0604030504040204" pitchFamily="34" charset="0"/>
              </a:rPr>
              <a:t>Supporting Crossover Youth Involved with Child Welfare and Juvenile Court Systems Conference </a:t>
            </a:r>
          </a:p>
          <a:p>
            <a:pPr algn="ctr"/>
            <a:r>
              <a:rPr lang="en-US" sz="1600" dirty="0">
                <a:solidFill>
                  <a:srgbClr val="003D7D"/>
                </a:solidFill>
                <a:latin typeface="Verdana" panose="020B0604030504040204" pitchFamily="34" charset="0"/>
                <a:ea typeface="Verdana" panose="020B0604030504040204" pitchFamily="34" charset="0"/>
              </a:rPr>
              <a:t>Thursday, October 5, 2023</a:t>
            </a:r>
          </a:p>
        </p:txBody>
      </p:sp>
    </p:spTree>
    <p:extLst>
      <p:ext uri="{BB962C8B-B14F-4D97-AF65-F5344CB8AC3E}">
        <p14:creationId xmlns:p14="http://schemas.microsoft.com/office/powerpoint/2010/main" val="3020416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2310-9943-417A-BC28-24FF849C8ACE}"/>
              </a:ext>
            </a:extLst>
          </p:cNvPr>
          <p:cNvSpPr>
            <a:spLocks noGrp="1"/>
          </p:cNvSpPr>
          <p:nvPr>
            <p:ph type="title"/>
          </p:nvPr>
        </p:nvSpPr>
        <p:spPr>
          <a:xfrm>
            <a:off x="628650" y="1323594"/>
            <a:ext cx="3596368" cy="4059936"/>
          </a:xfrm>
        </p:spPr>
        <p:txBody>
          <a:bodyPr>
            <a:normAutofit/>
          </a:bodyPr>
          <a:lstStyle/>
          <a:p>
            <a:r>
              <a:rPr lang="en-US" sz="3900" dirty="0"/>
              <a:t>Purpose of Pennsylvania’s Juvenile Justice System</a:t>
            </a:r>
          </a:p>
        </p:txBody>
      </p:sp>
      <p:sp>
        <p:nvSpPr>
          <p:cNvPr id="3" name="Content Placeholder 2">
            <a:extLst>
              <a:ext uri="{FF2B5EF4-FFF2-40B4-BE49-F238E27FC236}">
                <a16:creationId xmlns:a16="http://schemas.microsoft.com/office/drawing/2014/main" id="{0DA0CAB9-34C7-4523-A04B-812D006EE074}"/>
              </a:ext>
            </a:extLst>
          </p:cNvPr>
          <p:cNvSpPr>
            <a:spLocks noGrp="1"/>
          </p:cNvSpPr>
          <p:nvPr>
            <p:ph idx="1"/>
          </p:nvPr>
        </p:nvSpPr>
        <p:spPr>
          <a:xfrm>
            <a:off x="457200" y="1323594"/>
            <a:ext cx="8229600" cy="4495800"/>
          </a:xfrm>
        </p:spPr>
        <p:txBody>
          <a:bodyPr anchor="ctr">
            <a:normAutofit/>
          </a:bodyPr>
          <a:lstStyle/>
          <a:p>
            <a:pPr marL="0" indent="0" algn="ctr">
              <a:buNone/>
            </a:pPr>
            <a:r>
              <a:rPr lang="en-US" sz="2400" dirty="0">
                <a:solidFill>
                  <a:srgbClr val="002060"/>
                </a:solidFill>
                <a:cs typeface="Times New Roman" panose="02020603050405020304" pitchFamily="18" charset="0"/>
              </a:rPr>
              <a:t>The information contained in the records may, notwithstanding any other provision of law, be shared among authorized representatives of the county agency, court and juvenile probation department.</a:t>
            </a:r>
          </a:p>
          <a:p>
            <a:pPr marL="0" indent="0" algn="ctr">
              <a:buNone/>
            </a:pPr>
            <a:endParaRPr lang="en-US" sz="2400" dirty="0">
              <a:solidFill>
                <a:srgbClr val="002060"/>
              </a:solidFill>
              <a:cs typeface="Times New Roman" panose="02020603050405020304" pitchFamily="18" charset="0"/>
            </a:endParaRPr>
          </a:p>
          <a:p>
            <a:pPr marL="0" indent="0" algn="ctr">
              <a:buNone/>
            </a:pPr>
            <a:r>
              <a:rPr lang="en-US" sz="2400" dirty="0">
                <a:solidFill>
                  <a:srgbClr val="002060"/>
                </a:solidFill>
                <a:cs typeface="Times New Roman" panose="02020603050405020304" pitchFamily="18" charset="0"/>
              </a:rPr>
              <a:t>The information shall be shared </a:t>
            </a:r>
            <a:r>
              <a:rPr lang="en-US" sz="2400" u="sng" dirty="0">
                <a:solidFill>
                  <a:srgbClr val="002060"/>
                </a:solidFill>
                <a:cs typeface="Times New Roman" panose="02020603050405020304" pitchFamily="18" charset="0"/>
              </a:rPr>
              <a:t>for the limited purposes</a:t>
            </a:r>
            <a:r>
              <a:rPr lang="en-US" sz="2400" dirty="0">
                <a:solidFill>
                  <a:srgbClr val="002060"/>
                </a:solidFill>
                <a:cs typeface="Times New Roman" panose="02020603050405020304" pitchFamily="18" charset="0"/>
              </a:rPr>
              <a:t> set forth under this section under an interagency information-sharing agreement.</a:t>
            </a:r>
          </a:p>
          <a:p>
            <a:pPr marL="0" indent="0" algn="ctr">
              <a:buNone/>
            </a:pPr>
            <a:endParaRPr lang="en-US" sz="2400" dirty="0">
              <a:solidFill>
                <a:srgbClr val="002060"/>
              </a:solidFill>
              <a:cs typeface="Times New Roman" panose="02020603050405020304" pitchFamily="18" charset="0"/>
            </a:endParaRPr>
          </a:p>
          <a:p>
            <a:pPr marL="0" indent="0" algn="ctr">
              <a:buNone/>
            </a:pPr>
            <a:endParaRPr lang="en-US" sz="2400" dirty="0">
              <a:solidFill>
                <a:srgbClr val="002060"/>
              </a:solidFill>
              <a:cs typeface="Times New Roman" panose="02020603050405020304" pitchFamily="18" charset="0"/>
            </a:endParaRPr>
          </a:p>
          <a:p>
            <a:pPr marL="0" indent="0" algn="ctr">
              <a:buNone/>
            </a:pPr>
            <a:endParaRPr lang="en-US" sz="2400" dirty="0">
              <a:solidFill>
                <a:srgbClr val="002060"/>
              </a:solidFill>
              <a:latin typeface="+mn-lt"/>
              <a:cs typeface="Times New Roman" panose="02020603050405020304" pitchFamily="18" charset="0"/>
            </a:endParaRPr>
          </a:p>
        </p:txBody>
      </p:sp>
      <p:sp>
        <p:nvSpPr>
          <p:cNvPr id="6" name="Title 1">
            <a:extLst>
              <a:ext uri="{FF2B5EF4-FFF2-40B4-BE49-F238E27FC236}">
                <a16:creationId xmlns:a16="http://schemas.microsoft.com/office/drawing/2014/main" id="{B8EF3671-6287-7FA8-82FE-11A24054340F}"/>
              </a:ext>
            </a:extLst>
          </p:cNvPr>
          <p:cNvSpPr txBox="1">
            <a:spLocks/>
          </p:cNvSpPr>
          <p:nvPr/>
        </p:nvSpPr>
        <p:spPr>
          <a:xfrm>
            <a:off x="457200" y="457200"/>
            <a:ext cx="8305800" cy="6858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000" kern="1200">
                <a:solidFill>
                  <a:schemeClr val="bg1"/>
                </a:solidFill>
                <a:latin typeface="Verdana" panose="020B0604030504040204" pitchFamily="34" charset="0"/>
                <a:ea typeface="Verdana" panose="020B0604030504040204" pitchFamily="34" charset="0"/>
                <a:cs typeface="+mj-cs"/>
              </a:defRPr>
            </a:lvl1pPr>
          </a:lstStyle>
          <a:p>
            <a:pPr marL="0" marR="0" algn="ctr">
              <a:spcBef>
                <a:spcPts val="0"/>
              </a:spcBef>
              <a:spcAft>
                <a:spcPts val="0"/>
              </a:spcAft>
            </a:pPr>
            <a:r>
              <a:rPr lang="en-US" dirty="0">
                <a:effectLst/>
                <a:latin typeface="Calibri" panose="020F0502020204030204" pitchFamily="34" charset="0"/>
                <a:ea typeface="Calibri" panose="020F0502020204030204" pitchFamily="34" charset="0"/>
              </a:rPr>
              <a:t>Interagency Information Sharing (cont.)</a:t>
            </a: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p:txBody>
      </p:sp>
      <p:cxnSp>
        <p:nvCxnSpPr>
          <p:cNvPr id="5" name="Straight Connector 4">
            <a:extLst>
              <a:ext uri="{FF2B5EF4-FFF2-40B4-BE49-F238E27FC236}">
                <a16:creationId xmlns:a16="http://schemas.microsoft.com/office/drawing/2014/main" id="{1C7754F6-64F5-E0E4-1413-A6DA684D741C}"/>
              </a:ext>
            </a:extLst>
          </p:cNvPr>
          <p:cNvCxnSpPr>
            <a:cxnSpLocks/>
          </p:cNvCxnSpPr>
          <p:nvPr/>
        </p:nvCxnSpPr>
        <p:spPr>
          <a:xfrm>
            <a:off x="1143000" y="5383530"/>
            <a:ext cx="6858000" cy="0"/>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4308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2310-9943-417A-BC28-24FF849C8ACE}"/>
              </a:ext>
            </a:extLst>
          </p:cNvPr>
          <p:cNvSpPr>
            <a:spLocks noGrp="1"/>
          </p:cNvSpPr>
          <p:nvPr>
            <p:ph type="title"/>
          </p:nvPr>
        </p:nvSpPr>
        <p:spPr>
          <a:xfrm>
            <a:off x="628650" y="1323594"/>
            <a:ext cx="3596368" cy="4059936"/>
          </a:xfrm>
        </p:spPr>
        <p:txBody>
          <a:bodyPr>
            <a:normAutofit/>
          </a:bodyPr>
          <a:lstStyle/>
          <a:p>
            <a:r>
              <a:rPr lang="en-US" sz="3900"/>
              <a:t>Purpose of Pennsylvania’s Juvenile Justice System</a:t>
            </a:r>
            <a:endParaRPr lang="en-US" sz="3900" dirty="0"/>
          </a:p>
        </p:txBody>
      </p:sp>
      <p:sp>
        <p:nvSpPr>
          <p:cNvPr id="3" name="Content Placeholder 2">
            <a:extLst>
              <a:ext uri="{FF2B5EF4-FFF2-40B4-BE49-F238E27FC236}">
                <a16:creationId xmlns:a16="http://schemas.microsoft.com/office/drawing/2014/main" id="{0DA0CAB9-34C7-4523-A04B-812D006EE074}"/>
              </a:ext>
            </a:extLst>
          </p:cNvPr>
          <p:cNvSpPr>
            <a:spLocks noGrp="1"/>
          </p:cNvSpPr>
          <p:nvPr>
            <p:ph idx="1"/>
          </p:nvPr>
        </p:nvSpPr>
        <p:spPr>
          <a:xfrm>
            <a:off x="457201" y="1323594"/>
            <a:ext cx="8229600" cy="4315206"/>
          </a:xfrm>
        </p:spPr>
        <p:txBody>
          <a:bodyPr anchor="ctr">
            <a:normAutofit/>
          </a:bodyPr>
          <a:lstStyle/>
          <a:p>
            <a:pPr marL="0" indent="0" algn="ctr">
              <a:buNone/>
            </a:pPr>
            <a:r>
              <a:rPr lang="en-US" sz="1900" dirty="0">
                <a:solidFill>
                  <a:srgbClr val="002060"/>
                </a:solidFill>
                <a:cs typeface="Times New Roman" panose="02020603050405020304" pitchFamily="18" charset="0"/>
              </a:rPr>
              <a:t>Subject to approval of the court and the requirements of this chapter and the statutes and regulations, an interagency information-sharing agreement may be developed in each county among the county agency, juvenile probation department, local law enforcement agencies, mental health agencies, drug and alcohol agencies, local school districts and other agencies and entities as deemed appropriate, to enhance the coordination of case management services to and the supervision of children who have been accepted for service by a county agency, who are being supervised under an informal adjustment or a consent decree, who have been found to have committed a delinquent act or who have been found to be dependent or delinquent, to enhance the coordination of efforts to identify children who may be at risk of child abuse, parental neglect or initial or additional delinquent behavior and to provide services to these children and their families.</a:t>
            </a:r>
          </a:p>
        </p:txBody>
      </p:sp>
      <p:sp>
        <p:nvSpPr>
          <p:cNvPr id="6" name="Title 1">
            <a:extLst>
              <a:ext uri="{FF2B5EF4-FFF2-40B4-BE49-F238E27FC236}">
                <a16:creationId xmlns:a16="http://schemas.microsoft.com/office/drawing/2014/main" id="{B8EF3671-6287-7FA8-82FE-11A24054340F}"/>
              </a:ext>
            </a:extLst>
          </p:cNvPr>
          <p:cNvSpPr txBox="1">
            <a:spLocks/>
          </p:cNvSpPr>
          <p:nvPr/>
        </p:nvSpPr>
        <p:spPr>
          <a:xfrm>
            <a:off x="457200" y="457200"/>
            <a:ext cx="8305800" cy="6858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000" kern="1200">
                <a:solidFill>
                  <a:schemeClr val="bg1"/>
                </a:solidFill>
                <a:latin typeface="Verdana" panose="020B0604030504040204" pitchFamily="34" charset="0"/>
                <a:ea typeface="Verdana" panose="020B0604030504040204" pitchFamily="34" charset="0"/>
                <a:cs typeface="+mj-cs"/>
              </a:defRPr>
            </a:lvl1pPr>
          </a:lstStyle>
          <a:p>
            <a:pPr marL="0" marR="0" algn="ctr">
              <a:spcBef>
                <a:spcPts val="0"/>
              </a:spcBef>
              <a:spcAft>
                <a:spcPts val="0"/>
              </a:spcAft>
            </a:pPr>
            <a:r>
              <a:rPr lang="en-US">
                <a:effectLst/>
                <a:latin typeface="Calibri" panose="020F0502020204030204" pitchFamily="34" charset="0"/>
                <a:ea typeface="Calibri" panose="020F0502020204030204" pitchFamily="34" charset="0"/>
              </a:rPr>
              <a:t>Interagency Information Sharing Agreements</a:t>
            </a:r>
            <a:endParaRPr lang="en-US"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49718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2310-9943-417A-BC28-24FF849C8ACE}"/>
              </a:ext>
            </a:extLst>
          </p:cNvPr>
          <p:cNvSpPr>
            <a:spLocks noGrp="1"/>
          </p:cNvSpPr>
          <p:nvPr>
            <p:ph type="title"/>
          </p:nvPr>
        </p:nvSpPr>
        <p:spPr>
          <a:xfrm>
            <a:off x="628650" y="1323594"/>
            <a:ext cx="3596368" cy="4059936"/>
          </a:xfrm>
        </p:spPr>
        <p:txBody>
          <a:bodyPr>
            <a:normAutofit/>
          </a:bodyPr>
          <a:lstStyle/>
          <a:p>
            <a:r>
              <a:rPr lang="en-US" sz="3900"/>
              <a:t>Purpose of Pennsylvania’s Juvenile Justice System</a:t>
            </a:r>
            <a:endParaRPr lang="en-US" sz="3900" dirty="0"/>
          </a:p>
        </p:txBody>
      </p:sp>
      <p:sp>
        <p:nvSpPr>
          <p:cNvPr id="3" name="Content Placeholder 2">
            <a:extLst>
              <a:ext uri="{FF2B5EF4-FFF2-40B4-BE49-F238E27FC236}">
                <a16:creationId xmlns:a16="http://schemas.microsoft.com/office/drawing/2014/main" id="{0DA0CAB9-34C7-4523-A04B-812D006EE074}"/>
              </a:ext>
            </a:extLst>
          </p:cNvPr>
          <p:cNvSpPr>
            <a:spLocks noGrp="1"/>
          </p:cNvSpPr>
          <p:nvPr>
            <p:ph idx="1"/>
          </p:nvPr>
        </p:nvSpPr>
        <p:spPr>
          <a:xfrm>
            <a:off x="457201" y="1323594"/>
            <a:ext cx="8229600" cy="4315206"/>
          </a:xfrm>
        </p:spPr>
        <p:txBody>
          <a:bodyPr anchor="ctr">
            <a:normAutofit/>
          </a:bodyPr>
          <a:lstStyle/>
          <a:p>
            <a:pPr marL="0" indent="0" algn="ctr">
              <a:buNone/>
            </a:pPr>
            <a:r>
              <a:rPr lang="en-US" sz="2800" dirty="0">
                <a:solidFill>
                  <a:srgbClr val="002060"/>
                </a:solidFill>
                <a:cs typeface="Times New Roman" panose="02020603050405020304" pitchFamily="18" charset="0"/>
              </a:rPr>
              <a:t>Whenever possible, the preferred method for obtaining authorization to share confidential information shall be upon the written, informed consent of the person authorized under applicable law to consent to the release of information after that person has been provided a full understanding of the circumstances under which and with whom the information will be shared.</a:t>
            </a:r>
          </a:p>
        </p:txBody>
      </p:sp>
      <p:sp>
        <p:nvSpPr>
          <p:cNvPr id="6" name="Title 1">
            <a:extLst>
              <a:ext uri="{FF2B5EF4-FFF2-40B4-BE49-F238E27FC236}">
                <a16:creationId xmlns:a16="http://schemas.microsoft.com/office/drawing/2014/main" id="{B8EF3671-6287-7FA8-82FE-11A24054340F}"/>
              </a:ext>
            </a:extLst>
          </p:cNvPr>
          <p:cNvSpPr txBox="1">
            <a:spLocks/>
          </p:cNvSpPr>
          <p:nvPr/>
        </p:nvSpPr>
        <p:spPr>
          <a:xfrm>
            <a:off x="457200" y="457200"/>
            <a:ext cx="8305800" cy="6858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000" kern="1200">
                <a:solidFill>
                  <a:schemeClr val="bg1"/>
                </a:solidFill>
                <a:latin typeface="Verdana" panose="020B0604030504040204" pitchFamily="34" charset="0"/>
                <a:ea typeface="Verdana" panose="020B0604030504040204" pitchFamily="34" charset="0"/>
                <a:cs typeface="+mj-cs"/>
              </a:defRPr>
            </a:lvl1pPr>
          </a:lstStyle>
          <a:p>
            <a:pPr marL="0" marR="0" lvl="0" indent="0" algn="ctr" defTabSz="914400" rtl="0" eaLnBrk="1" fontAlgn="base" latinLnBrk="0" hangingPunct="1">
              <a:lnSpc>
                <a:spcPct val="9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j-cs"/>
              </a:rPr>
              <a:t>Interagency Information Sharing Agreements (cont.)</a:t>
            </a:r>
          </a:p>
          <a:p>
            <a:pPr marL="0" marR="0" lvl="0" indent="0" algn="ctr" defTabSz="914400" rtl="0" eaLnBrk="1" fontAlgn="base" latinLnBrk="0" hangingPunct="1">
              <a:lnSpc>
                <a:spcPct val="90000"/>
              </a:lnSpc>
              <a:spcBef>
                <a:spcPts val="0"/>
              </a:spcBef>
              <a:spcAft>
                <a:spcPts val="0"/>
              </a:spcAft>
              <a:buClrTx/>
              <a:buSzTx/>
              <a:buFontTx/>
              <a:buNone/>
              <a:tabLst/>
              <a:defRPr/>
            </a:pPr>
            <a:endParaRPr lang="en-US" dirty="0">
              <a:solidFill>
                <a:prstClr val="white"/>
              </a:solidFill>
              <a:latin typeface="Calibri" panose="020F0502020204030204" pitchFamily="34" charset="0"/>
              <a:ea typeface="Calibri" panose="020F0502020204030204" pitchFamily="34" charset="0"/>
            </a:endParaRPr>
          </a:p>
          <a:p>
            <a:pPr marL="0" marR="0" lvl="0" indent="0" algn="ctr" defTabSz="914400" rtl="0" eaLnBrk="1" fontAlgn="base" latinLnBrk="0" hangingPunct="1">
              <a:lnSpc>
                <a:spcPct val="90000"/>
              </a:lnSpc>
              <a:spcBef>
                <a:spcPts val="0"/>
              </a:spcBef>
              <a:spcAft>
                <a:spcPts val="0"/>
              </a:spcAft>
              <a:buClrTx/>
              <a:buSzTx/>
              <a:buFontTx/>
              <a:buNone/>
              <a:tabLst/>
              <a:defRPr/>
            </a:pPr>
            <a:endParaRPr kumimoji="0" lang="en-US" sz="30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84061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70A17-3C3D-D998-941D-A4A3528E5EED}"/>
              </a:ext>
            </a:extLst>
          </p:cNvPr>
          <p:cNvSpPr>
            <a:spLocks noGrp="1"/>
          </p:cNvSpPr>
          <p:nvPr>
            <p:ph type="title"/>
          </p:nvPr>
        </p:nvSpPr>
        <p:spPr>
          <a:xfrm>
            <a:off x="533400" y="457200"/>
            <a:ext cx="8153400" cy="685800"/>
          </a:xfrm>
        </p:spPr>
        <p:txBody>
          <a:bodyPr>
            <a:normAutofit fontScale="90000"/>
          </a:bodyPr>
          <a:lstStyle/>
          <a:p>
            <a:pPr algn="ctr"/>
            <a:r>
              <a:rPr lang="en-US" sz="3100" dirty="0"/>
              <a:t>Dual Status Programs and Efforts - National</a:t>
            </a:r>
            <a:br>
              <a:rPr lang="en-US" dirty="0"/>
            </a:br>
            <a:endParaRPr lang="en-US" dirty="0"/>
          </a:p>
        </p:txBody>
      </p:sp>
      <p:graphicFrame>
        <p:nvGraphicFramePr>
          <p:cNvPr id="5" name="Content Placeholder 2">
            <a:extLst>
              <a:ext uri="{FF2B5EF4-FFF2-40B4-BE49-F238E27FC236}">
                <a16:creationId xmlns:a16="http://schemas.microsoft.com/office/drawing/2014/main" id="{06AF0158-F0A4-1E3C-5A4C-EDB6FAD20D99}"/>
              </a:ext>
            </a:extLst>
          </p:cNvPr>
          <p:cNvGraphicFramePr>
            <a:graphicFrameLocks noGrp="1"/>
          </p:cNvGraphicFramePr>
          <p:nvPr>
            <p:ph idx="1"/>
            <p:extLst>
              <p:ext uri="{D42A27DB-BD31-4B8C-83A1-F6EECF244321}">
                <p14:modId xmlns:p14="http://schemas.microsoft.com/office/powerpoint/2010/main" val="270463433"/>
              </p:ext>
            </p:extLst>
          </p:nvPr>
        </p:nvGraphicFramePr>
        <p:xfrm>
          <a:off x="381000" y="12192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5866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70A17-3C3D-D998-941D-A4A3528E5EED}"/>
              </a:ext>
            </a:extLst>
          </p:cNvPr>
          <p:cNvSpPr>
            <a:spLocks noGrp="1"/>
          </p:cNvSpPr>
          <p:nvPr>
            <p:ph type="title"/>
          </p:nvPr>
        </p:nvSpPr>
        <p:spPr>
          <a:xfrm>
            <a:off x="533400" y="457200"/>
            <a:ext cx="8153400" cy="685800"/>
          </a:xfrm>
        </p:spPr>
        <p:txBody>
          <a:bodyPr>
            <a:normAutofit fontScale="90000"/>
          </a:bodyPr>
          <a:lstStyle/>
          <a:p>
            <a:pPr algn="ctr"/>
            <a:r>
              <a:rPr lang="en-US" sz="3300" dirty="0"/>
              <a:t>Dual Status Programs and Efforts - Local</a:t>
            </a:r>
            <a:br>
              <a:rPr lang="en-US" dirty="0"/>
            </a:br>
            <a:endParaRPr lang="en-US" dirty="0"/>
          </a:p>
        </p:txBody>
      </p:sp>
      <p:sp>
        <p:nvSpPr>
          <p:cNvPr id="3" name="Content Placeholder 2">
            <a:extLst>
              <a:ext uri="{FF2B5EF4-FFF2-40B4-BE49-F238E27FC236}">
                <a16:creationId xmlns:a16="http://schemas.microsoft.com/office/drawing/2014/main" id="{343CE8BB-8C32-C5D9-9A74-BE73550C5585}"/>
              </a:ext>
            </a:extLst>
          </p:cNvPr>
          <p:cNvSpPr>
            <a:spLocks noGrp="1"/>
          </p:cNvSpPr>
          <p:nvPr>
            <p:ph idx="1"/>
          </p:nvPr>
        </p:nvSpPr>
        <p:spPr/>
        <p:txBody>
          <a:bodyPr>
            <a:normAutofit fontScale="70000" lnSpcReduction="20000"/>
          </a:bodyPr>
          <a:lstStyle/>
          <a:p>
            <a:pPr marL="0" indent="0">
              <a:buNone/>
            </a:pPr>
            <a:r>
              <a:rPr lang="en-US" b="1" dirty="0">
                <a:solidFill>
                  <a:srgbClr val="002060"/>
                </a:solidFill>
              </a:rPr>
              <a:t>Local Children’s Roundtables (LCR)</a:t>
            </a:r>
          </a:p>
          <a:p>
            <a:pPr marL="0" indent="0">
              <a:buNone/>
            </a:pPr>
            <a:r>
              <a:rPr lang="en-US" b="0" i="0" dirty="0">
                <a:solidFill>
                  <a:srgbClr val="002060"/>
                </a:solidFill>
                <a:effectLst/>
              </a:rPr>
              <a:t>The LCR is convened by the county dependency judge and co-facilitated by the county children and youth administrator and is comprised of relevant stakeholders in the dependency system. The LCRs meet on a regular basis to share best or promising practices, address areas of concern within the county’s dependency system and make plans to overcome barriers to timely permanency for children in their judicial district.</a:t>
            </a:r>
          </a:p>
          <a:p>
            <a:pPr marL="0" indent="0">
              <a:buNone/>
            </a:pPr>
            <a:endParaRPr lang="en-US" dirty="0">
              <a:solidFill>
                <a:srgbClr val="002060"/>
              </a:solidFill>
            </a:endParaRPr>
          </a:p>
          <a:p>
            <a:pPr marL="0" indent="0">
              <a:buNone/>
            </a:pPr>
            <a:r>
              <a:rPr lang="en-US" b="1" dirty="0">
                <a:solidFill>
                  <a:srgbClr val="002060"/>
                </a:solidFill>
              </a:rPr>
              <a:t>Criminal Justice Advisory Boards (CJAB)</a:t>
            </a:r>
          </a:p>
          <a:p>
            <a:pPr marL="0" indent="0">
              <a:buNone/>
            </a:pPr>
            <a:r>
              <a:rPr lang="en-US" dirty="0">
                <a:solidFill>
                  <a:srgbClr val="002060"/>
                </a:solidFill>
              </a:rPr>
              <a:t>County Criminal Justice Advisory Boards (CJABs) are local planning and problem-solving groups. Improved analysis of problems that will then result in better decisions.</a:t>
            </a:r>
          </a:p>
          <a:p>
            <a:pPr marL="0" indent="0">
              <a:buNone/>
            </a:pPr>
            <a:r>
              <a:rPr lang="en-US" dirty="0">
                <a:solidFill>
                  <a:srgbClr val="002060"/>
                </a:solidFill>
              </a:rPr>
              <a:t>- Increased communication, cooperation, and coordination among police, courts, corrections, and private service agencies, as well as between levels of government.</a:t>
            </a:r>
          </a:p>
          <a:p>
            <a:pPr marL="0" indent="0">
              <a:buNone/>
            </a:pPr>
            <a:r>
              <a:rPr lang="en-US" dirty="0">
                <a:solidFill>
                  <a:srgbClr val="002060"/>
                </a:solidFill>
              </a:rPr>
              <a:t>- More effective allocation of resources.</a:t>
            </a:r>
          </a:p>
          <a:p>
            <a:pPr marL="0" indent="0">
              <a:buNone/>
            </a:pPr>
            <a:r>
              <a:rPr lang="en-US" dirty="0">
                <a:solidFill>
                  <a:srgbClr val="002060"/>
                </a:solidFill>
              </a:rPr>
              <a:t>- Higher quality programs and services based on a clear understanding of needs.</a:t>
            </a:r>
          </a:p>
          <a:p>
            <a:pPr marL="0" indent="0">
              <a:buNone/>
            </a:pPr>
            <a:r>
              <a:rPr lang="en-US" dirty="0">
                <a:solidFill>
                  <a:srgbClr val="002060"/>
                </a:solidFill>
              </a:rPr>
              <a:t>- Expanded capacity and personnel skills.</a:t>
            </a:r>
          </a:p>
          <a:p>
            <a:pPr marL="0" indent="0">
              <a:buNone/>
            </a:pPr>
            <a:r>
              <a:rPr lang="en-US" dirty="0">
                <a:solidFill>
                  <a:srgbClr val="002060"/>
                </a:solidFill>
              </a:rPr>
              <a:t>- Consolidated effort to make the justice system more cost-efficient, more accountable, and more open to the public.</a:t>
            </a:r>
          </a:p>
          <a:p>
            <a:pPr marL="0" indent="0">
              <a:buNone/>
            </a:pPr>
            <a:r>
              <a:rPr lang="en-US" dirty="0">
                <a:solidFill>
                  <a:srgbClr val="002060"/>
                </a:solidFill>
              </a:rPr>
              <a:t>- Increased public confidence and involvement in the justice system.</a:t>
            </a:r>
          </a:p>
        </p:txBody>
      </p:sp>
    </p:spTree>
    <p:extLst>
      <p:ext uri="{BB962C8B-B14F-4D97-AF65-F5344CB8AC3E}">
        <p14:creationId xmlns:p14="http://schemas.microsoft.com/office/powerpoint/2010/main" val="2584679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DF844D4-E0AD-0F4D-6B21-8995375C853E}"/>
              </a:ext>
            </a:extLst>
          </p:cNvPr>
          <p:cNvSpPr>
            <a:spLocks noGrp="1"/>
          </p:cNvSpPr>
          <p:nvPr>
            <p:ph type="title"/>
          </p:nvPr>
        </p:nvSpPr>
        <p:spPr>
          <a:xfrm>
            <a:off x="304800" y="457200"/>
            <a:ext cx="8420100" cy="685800"/>
          </a:xfrm>
        </p:spPr>
        <p:txBody>
          <a:bodyPr>
            <a:normAutofit/>
          </a:bodyPr>
          <a:lstStyle/>
          <a:p>
            <a:pPr algn="ctr" fontAlgn="auto">
              <a:spcAft>
                <a:spcPts val="0"/>
              </a:spcAft>
            </a:pPr>
            <a:r>
              <a:rPr lang="en-US" sz="3200" dirty="0"/>
              <a:t>Key Challenges</a:t>
            </a:r>
          </a:p>
        </p:txBody>
      </p:sp>
      <p:graphicFrame>
        <p:nvGraphicFramePr>
          <p:cNvPr id="8" name="Content Placeholder 2">
            <a:extLst>
              <a:ext uri="{FF2B5EF4-FFF2-40B4-BE49-F238E27FC236}">
                <a16:creationId xmlns:a16="http://schemas.microsoft.com/office/drawing/2014/main" id="{3B5AC8C1-3CEF-5453-7E06-16ED286D6506}"/>
              </a:ext>
            </a:extLst>
          </p:cNvPr>
          <p:cNvGraphicFramePr>
            <a:graphicFrameLocks noGrp="1"/>
          </p:cNvGraphicFramePr>
          <p:nvPr>
            <p:ph idx="1"/>
            <p:extLst>
              <p:ext uri="{D42A27DB-BD31-4B8C-83A1-F6EECF244321}">
                <p14:modId xmlns:p14="http://schemas.microsoft.com/office/powerpoint/2010/main" val="3322331663"/>
              </p:ext>
            </p:extLst>
          </p:nvPr>
        </p:nvGraphicFramePr>
        <p:xfrm>
          <a:off x="457200" y="1143000"/>
          <a:ext cx="84201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8436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DF844D4-E0AD-0F4D-6B21-8995375C853E}"/>
              </a:ext>
            </a:extLst>
          </p:cNvPr>
          <p:cNvSpPr>
            <a:spLocks noGrp="1"/>
          </p:cNvSpPr>
          <p:nvPr>
            <p:ph type="title"/>
          </p:nvPr>
        </p:nvSpPr>
        <p:spPr>
          <a:xfrm>
            <a:off x="304800" y="457200"/>
            <a:ext cx="8420100" cy="685800"/>
          </a:xfrm>
        </p:spPr>
        <p:txBody>
          <a:bodyPr>
            <a:normAutofit/>
          </a:bodyPr>
          <a:lstStyle/>
          <a:p>
            <a:pPr algn="ctr" fontAlgn="auto">
              <a:spcAft>
                <a:spcPts val="0"/>
              </a:spcAft>
            </a:pPr>
            <a:r>
              <a:rPr lang="en-US" sz="3200"/>
              <a:t>Key Takeaways</a:t>
            </a:r>
            <a:endParaRPr lang="en-US" sz="3200" dirty="0"/>
          </a:p>
        </p:txBody>
      </p:sp>
      <p:graphicFrame>
        <p:nvGraphicFramePr>
          <p:cNvPr id="2" name="Diagram 1">
            <a:extLst>
              <a:ext uri="{FF2B5EF4-FFF2-40B4-BE49-F238E27FC236}">
                <a16:creationId xmlns:a16="http://schemas.microsoft.com/office/drawing/2014/main" id="{551C8544-FB72-063C-B260-494859750571}"/>
              </a:ext>
            </a:extLst>
          </p:cNvPr>
          <p:cNvGraphicFramePr/>
          <p:nvPr>
            <p:extLst>
              <p:ext uri="{D42A27DB-BD31-4B8C-83A1-F6EECF244321}">
                <p14:modId xmlns:p14="http://schemas.microsoft.com/office/powerpoint/2010/main" val="1586933197"/>
              </p:ext>
            </p:extLst>
          </p:nvPr>
        </p:nvGraphicFramePr>
        <p:xfrm>
          <a:off x="685800" y="1397000"/>
          <a:ext cx="7772400" cy="393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5356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DF844D4-E0AD-0F4D-6B21-8995375C853E}"/>
              </a:ext>
            </a:extLst>
          </p:cNvPr>
          <p:cNvSpPr>
            <a:spLocks noGrp="1"/>
          </p:cNvSpPr>
          <p:nvPr>
            <p:ph type="title"/>
          </p:nvPr>
        </p:nvSpPr>
        <p:spPr>
          <a:xfrm>
            <a:off x="304800" y="457200"/>
            <a:ext cx="8420100" cy="685800"/>
          </a:xfrm>
        </p:spPr>
        <p:txBody>
          <a:bodyPr>
            <a:normAutofit/>
          </a:bodyPr>
          <a:lstStyle/>
          <a:p>
            <a:pPr algn="ctr" fontAlgn="auto">
              <a:spcAft>
                <a:spcPts val="0"/>
              </a:spcAft>
            </a:pPr>
            <a:r>
              <a:rPr lang="en-US" dirty="0"/>
              <a:t>Pennsylvania’s Juvenile Justice System</a:t>
            </a:r>
          </a:p>
        </p:txBody>
      </p:sp>
      <p:sp>
        <p:nvSpPr>
          <p:cNvPr id="6" name="Content Placeholder 2">
            <a:extLst>
              <a:ext uri="{FF2B5EF4-FFF2-40B4-BE49-F238E27FC236}">
                <a16:creationId xmlns:a16="http://schemas.microsoft.com/office/drawing/2014/main" id="{46C2C98A-88A4-B5DE-23DE-4E6DA6DA5DC9}"/>
              </a:ext>
            </a:extLst>
          </p:cNvPr>
          <p:cNvSpPr>
            <a:spLocks noGrp="1"/>
          </p:cNvSpPr>
          <p:nvPr>
            <p:ph idx="1"/>
          </p:nvPr>
        </p:nvSpPr>
        <p:spPr>
          <a:xfrm>
            <a:off x="533400" y="1143000"/>
            <a:ext cx="8420100" cy="5334000"/>
          </a:xfrm>
        </p:spPr>
        <p:txBody>
          <a:bodyPr anchor="ctr">
            <a:normAutofit/>
          </a:bodyPr>
          <a:lstStyle/>
          <a:p>
            <a:pPr marL="0" indent="0">
              <a:buNone/>
            </a:pPr>
            <a:r>
              <a:rPr lang="en-US" sz="1200" b="1" dirty="0">
                <a:solidFill>
                  <a:srgbClr val="002060"/>
                </a:solidFill>
                <a:cs typeface="Times New Roman" pitchFamily="18" charset="0"/>
              </a:rPr>
              <a:t>MacArthur Foundation’s </a:t>
            </a:r>
            <a:r>
              <a:rPr lang="en-US" sz="1200" b="1" i="1" dirty="0">
                <a:solidFill>
                  <a:srgbClr val="002060"/>
                </a:solidFill>
                <a:cs typeface="Times New Roman" pitchFamily="18" charset="0"/>
              </a:rPr>
              <a:t>Models for Change </a:t>
            </a:r>
            <a:r>
              <a:rPr lang="en-US" sz="1200" b="1" dirty="0">
                <a:solidFill>
                  <a:srgbClr val="002060"/>
                </a:solidFill>
                <a:cs typeface="Times New Roman" pitchFamily="18" charset="0"/>
              </a:rPr>
              <a:t>initiative (2005-2010)</a:t>
            </a:r>
          </a:p>
          <a:p>
            <a:pPr lvl="1"/>
            <a:r>
              <a:rPr lang="en-US" sz="1200" dirty="0">
                <a:solidFill>
                  <a:srgbClr val="002060"/>
                </a:solidFill>
                <a:cs typeface="Times New Roman" pitchFamily="18" charset="0"/>
              </a:rPr>
              <a:t>Aftercare</a:t>
            </a:r>
          </a:p>
          <a:p>
            <a:pPr lvl="1"/>
            <a:r>
              <a:rPr lang="en-US" sz="1200" dirty="0">
                <a:solidFill>
                  <a:srgbClr val="002060"/>
                </a:solidFill>
                <a:cs typeface="Times New Roman" pitchFamily="18" charset="0"/>
              </a:rPr>
              <a:t>Mental Health / Juvenile Justice-Involved Youth</a:t>
            </a:r>
          </a:p>
          <a:p>
            <a:pPr lvl="1"/>
            <a:r>
              <a:rPr lang="en-US" sz="1200" dirty="0">
                <a:solidFill>
                  <a:srgbClr val="002060"/>
                </a:solidFill>
                <a:cs typeface="Times New Roman" pitchFamily="18" charset="0"/>
              </a:rPr>
              <a:t>Disproportionate Minority Contact</a:t>
            </a:r>
          </a:p>
          <a:p>
            <a:pPr marL="0" indent="0">
              <a:buNone/>
            </a:pPr>
            <a:r>
              <a:rPr lang="en-US" sz="1200" b="1" dirty="0">
                <a:solidFill>
                  <a:srgbClr val="002060"/>
                </a:solidFill>
                <a:cs typeface="Times New Roman" pitchFamily="18" charset="0"/>
              </a:rPr>
              <a:t>Annie E. Casey Foundation’s </a:t>
            </a:r>
            <a:r>
              <a:rPr lang="en-US" sz="1200" b="1" i="1" dirty="0">
                <a:solidFill>
                  <a:srgbClr val="002060"/>
                </a:solidFill>
                <a:cs typeface="Times New Roman" pitchFamily="18" charset="0"/>
              </a:rPr>
              <a:t>Juvenile Detention Alternatives Initiative (2011)</a:t>
            </a:r>
          </a:p>
          <a:p>
            <a:pPr lvl="1"/>
            <a:r>
              <a:rPr lang="en-US" sz="1200" dirty="0">
                <a:solidFill>
                  <a:srgbClr val="002060"/>
                </a:solidFill>
                <a:cs typeface="Times New Roman" pitchFamily="18" charset="0"/>
              </a:rPr>
              <a:t>Juvenile Detention Risk Assessment Instrument</a:t>
            </a:r>
          </a:p>
          <a:p>
            <a:pPr marL="0" indent="0">
              <a:buNone/>
            </a:pPr>
            <a:r>
              <a:rPr lang="en-US" sz="1200" b="1" dirty="0">
                <a:solidFill>
                  <a:srgbClr val="002060"/>
                </a:solidFill>
                <a:cs typeface="Times New Roman" pitchFamily="18" charset="0"/>
              </a:rPr>
              <a:t>Center for Juvenile Justice Reform at Georgetown University (2011)</a:t>
            </a:r>
          </a:p>
          <a:p>
            <a:pPr lvl="1"/>
            <a:r>
              <a:rPr lang="en-US" sz="1200" dirty="0">
                <a:solidFill>
                  <a:srgbClr val="002060"/>
                </a:solidFill>
                <a:cs typeface="Times New Roman" pitchFamily="18" charset="0"/>
              </a:rPr>
              <a:t>Standardized Program Evaluation Protocol (SPEP)</a:t>
            </a:r>
          </a:p>
          <a:p>
            <a:pPr lvl="1"/>
            <a:r>
              <a:rPr lang="en-US" sz="1200" dirty="0">
                <a:solidFill>
                  <a:srgbClr val="002060"/>
                </a:solidFill>
                <a:cs typeface="Times New Roman" pitchFamily="18" charset="0"/>
              </a:rPr>
              <a:t>Serious, Chronic and Violent Offender Recidivism Analysis</a:t>
            </a:r>
          </a:p>
          <a:p>
            <a:pPr marL="0" indent="0">
              <a:buNone/>
            </a:pPr>
            <a:r>
              <a:rPr lang="en-US" sz="1200" b="1" dirty="0">
                <a:solidFill>
                  <a:srgbClr val="002060"/>
                </a:solidFill>
                <a:cs typeface="Times New Roman" pitchFamily="18" charset="0"/>
              </a:rPr>
              <a:t>Council of State Governments (2014)</a:t>
            </a:r>
          </a:p>
          <a:p>
            <a:pPr lvl="1"/>
            <a:r>
              <a:rPr lang="en-US" sz="1200" dirty="0">
                <a:solidFill>
                  <a:srgbClr val="002060"/>
                </a:solidFill>
                <a:cs typeface="Times New Roman" pitchFamily="18" charset="0"/>
              </a:rPr>
              <a:t>Positioning Juvenile Justice Systems to Track and Use Data on Recidivism and Other Youth Outcomes Pilot Project</a:t>
            </a:r>
          </a:p>
          <a:p>
            <a:pPr marL="0" indent="0">
              <a:buNone/>
            </a:pPr>
            <a:r>
              <a:rPr lang="en-US" sz="1200" b="1" dirty="0">
                <a:solidFill>
                  <a:srgbClr val="002060"/>
                </a:solidFill>
                <a:cs typeface="Times New Roman" pitchFamily="18" charset="0"/>
              </a:rPr>
              <a:t>Office of Juvenile Justice &amp; Delinquency Prevention (OJJDP) (current)</a:t>
            </a:r>
          </a:p>
          <a:p>
            <a:pPr lvl="1"/>
            <a:r>
              <a:rPr lang="en-US" sz="1200" dirty="0">
                <a:solidFill>
                  <a:srgbClr val="002060"/>
                </a:solidFill>
                <a:cs typeface="Times New Roman" pitchFamily="18" charset="0"/>
              </a:rPr>
              <a:t>Second Chance Act Demonstration Project</a:t>
            </a:r>
          </a:p>
          <a:p>
            <a:pPr marL="0" indent="0">
              <a:buNone/>
            </a:pPr>
            <a:r>
              <a:rPr lang="en-US" sz="1200" b="1" dirty="0">
                <a:solidFill>
                  <a:srgbClr val="002060"/>
                </a:solidFill>
                <a:cs typeface="Times New Roman" pitchFamily="18" charset="0"/>
              </a:rPr>
              <a:t>Council on Reform – Governor Wolf  (2019)</a:t>
            </a:r>
          </a:p>
          <a:p>
            <a:pPr marL="0" indent="0">
              <a:buNone/>
            </a:pPr>
            <a:r>
              <a:rPr lang="en-US" sz="1200" b="1" dirty="0">
                <a:solidFill>
                  <a:srgbClr val="002060"/>
                </a:solidFill>
                <a:cs typeface="Times New Roman" pitchFamily="18" charset="0"/>
              </a:rPr>
              <a:t>Interbranch Juvenile Justice Task Force (2020)</a:t>
            </a:r>
          </a:p>
          <a:p>
            <a:pPr marL="0" indent="0">
              <a:buNone/>
            </a:pPr>
            <a:r>
              <a:rPr lang="en-US" sz="1200" b="1" dirty="0">
                <a:solidFill>
                  <a:srgbClr val="002060"/>
                </a:solidFill>
                <a:cs typeface="Times New Roman" pitchFamily="18" charset="0"/>
              </a:rPr>
              <a:t>Georgetown University’s Center for Juvenile Justice Reform (2021)</a:t>
            </a:r>
            <a:endParaRPr lang="en-US" sz="1400" b="1" dirty="0">
              <a:solidFill>
                <a:srgbClr val="002060"/>
              </a:solidFill>
              <a:cs typeface="Times New Roman" pitchFamily="18" charset="0"/>
            </a:endParaRPr>
          </a:p>
        </p:txBody>
      </p:sp>
      <p:sp>
        <p:nvSpPr>
          <p:cNvPr id="7" name="TextBox 6">
            <a:extLst>
              <a:ext uri="{FF2B5EF4-FFF2-40B4-BE49-F238E27FC236}">
                <a16:creationId xmlns:a16="http://schemas.microsoft.com/office/drawing/2014/main" id="{472CFEB4-3B73-41E6-6B84-C9A3C430551D}"/>
              </a:ext>
            </a:extLst>
          </p:cNvPr>
          <p:cNvSpPr txBox="1"/>
          <p:nvPr/>
        </p:nvSpPr>
        <p:spPr>
          <a:xfrm>
            <a:off x="762000" y="1082040"/>
            <a:ext cx="7191153" cy="430887"/>
          </a:xfrm>
          <a:prstGeom prst="rect">
            <a:avLst/>
          </a:prstGeom>
          <a:noFill/>
        </p:spPr>
        <p:txBody>
          <a:bodyPr wrap="square" rtlCol="0">
            <a:spAutoFit/>
          </a:bodyPr>
          <a:lstStyle/>
          <a:p>
            <a:pPr algn="ctr"/>
            <a:r>
              <a:rPr lang="en-US" sz="2200" dirty="0">
                <a:solidFill>
                  <a:srgbClr val="002060"/>
                </a:solidFill>
                <a:latin typeface="Verdana" panose="020B0604030504040204" pitchFamily="34" charset="0"/>
                <a:ea typeface="Verdana" panose="020B0604030504040204" pitchFamily="34" charset="0"/>
              </a:rPr>
              <a:t>Reform Initiatives</a:t>
            </a:r>
          </a:p>
        </p:txBody>
      </p:sp>
    </p:spTree>
    <p:extLst>
      <p:ext uri="{BB962C8B-B14F-4D97-AF65-F5344CB8AC3E}">
        <p14:creationId xmlns:p14="http://schemas.microsoft.com/office/powerpoint/2010/main" val="130088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290AA5A-F730-C564-094B-96EBD17390A6}"/>
              </a:ext>
            </a:extLst>
          </p:cNvPr>
          <p:cNvPicPr>
            <a:picLocks noChangeAspect="1"/>
          </p:cNvPicPr>
          <p:nvPr/>
        </p:nvPicPr>
        <p:blipFill>
          <a:blip r:embed="rId3"/>
          <a:stretch>
            <a:fillRect/>
          </a:stretch>
        </p:blipFill>
        <p:spPr>
          <a:xfrm>
            <a:off x="838199" y="1143000"/>
            <a:ext cx="7524751" cy="3048000"/>
          </a:xfrm>
          <a:prstGeom prst="rect">
            <a:avLst/>
          </a:prstGeom>
        </p:spPr>
      </p:pic>
      <p:sp>
        <p:nvSpPr>
          <p:cNvPr id="3" name="Content Placeholder 2">
            <a:extLst>
              <a:ext uri="{FF2B5EF4-FFF2-40B4-BE49-F238E27FC236}">
                <a16:creationId xmlns:a16="http://schemas.microsoft.com/office/drawing/2014/main" id="{844DA161-CA80-2F90-1D5A-3F3DF8F40958}"/>
              </a:ext>
            </a:extLst>
          </p:cNvPr>
          <p:cNvSpPr>
            <a:spLocks noGrp="1"/>
          </p:cNvSpPr>
          <p:nvPr>
            <p:ph idx="1"/>
          </p:nvPr>
        </p:nvSpPr>
        <p:spPr>
          <a:xfrm>
            <a:off x="628650" y="4267200"/>
            <a:ext cx="7981950" cy="1905000"/>
          </a:xfrm>
        </p:spPr>
        <p:txBody>
          <a:bodyPr>
            <a:normAutofit/>
          </a:bodyPr>
          <a:lstStyle/>
          <a:p>
            <a:pPr marL="0" indent="0" algn="ctr">
              <a:buNone/>
            </a:pPr>
            <a:r>
              <a:rPr lang="en-US" dirty="0">
                <a:solidFill>
                  <a:srgbClr val="002060"/>
                </a:solidFill>
              </a:rPr>
              <a:t>Bob Tomassini</a:t>
            </a:r>
          </a:p>
          <a:p>
            <a:pPr marL="0" indent="0" algn="ctr">
              <a:buNone/>
            </a:pPr>
            <a:r>
              <a:rPr lang="en-US" dirty="0">
                <a:hlinkClick r:id="rId4"/>
              </a:rPr>
              <a:t>rtomassini@pa.gov</a:t>
            </a:r>
            <a:endParaRPr lang="en-US" dirty="0"/>
          </a:p>
          <a:p>
            <a:pPr marL="0" indent="0" algn="ctr">
              <a:buNone/>
            </a:pPr>
            <a:r>
              <a:rPr lang="en-US" dirty="0">
                <a:solidFill>
                  <a:srgbClr val="002060"/>
                </a:solidFill>
              </a:rPr>
              <a:t>Juvenile Court Judges’ Commission</a:t>
            </a:r>
          </a:p>
          <a:p>
            <a:pPr marL="0" indent="0" algn="ctr">
              <a:buNone/>
            </a:pPr>
            <a:r>
              <a:rPr lang="en-US" dirty="0">
                <a:hlinkClick r:id="rId5"/>
              </a:rPr>
              <a:t>www.jcjc.pa.gov</a:t>
            </a:r>
            <a:r>
              <a:rPr lang="en-US" dirty="0"/>
              <a:t> </a:t>
            </a:r>
          </a:p>
        </p:txBody>
      </p:sp>
    </p:spTree>
    <p:extLst>
      <p:ext uri="{BB962C8B-B14F-4D97-AF65-F5344CB8AC3E}">
        <p14:creationId xmlns:p14="http://schemas.microsoft.com/office/powerpoint/2010/main" val="816492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083FE2-6835-6699-8831-3AF4110E63FE}"/>
              </a:ext>
            </a:extLst>
          </p:cNvPr>
          <p:cNvSpPr txBox="1">
            <a:spLocks noGrp="1"/>
          </p:cNvSpPr>
          <p:nvPr>
            <p:ph type="title"/>
          </p:nvPr>
        </p:nvSpPr>
        <p:spPr>
          <a:xfrm>
            <a:off x="628650" y="457200"/>
            <a:ext cx="7886700" cy="6858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000" kern="1200">
                <a:solidFill>
                  <a:schemeClr val="bg1"/>
                </a:solidFill>
                <a:latin typeface="Verdana" panose="020B0604030504040204" pitchFamily="34" charset="0"/>
                <a:ea typeface="Verdana" panose="020B0604030504040204" pitchFamily="34" charset="0"/>
                <a:cs typeface="+mj-cs"/>
              </a:defRPr>
            </a:lvl1pPr>
          </a:lstStyle>
          <a:p>
            <a:pPr algn="ctr" fontAlgn="auto">
              <a:spcAft>
                <a:spcPts val="0"/>
              </a:spcAft>
            </a:pPr>
            <a:r>
              <a:rPr lang="en-US" dirty="0"/>
              <a:t>Key System Partners</a:t>
            </a:r>
          </a:p>
        </p:txBody>
      </p:sp>
      <p:graphicFrame>
        <p:nvGraphicFramePr>
          <p:cNvPr id="9" name="Content Placeholder 2">
            <a:extLst>
              <a:ext uri="{FF2B5EF4-FFF2-40B4-BE49-F238E27FC236}">
                <a16:creationId xmlns:a16="http://schemas.microsoft.com/office/drawing/2014/main" id="{9D61C71A-8469-229C-60F1-D49CC43123E3}"/>
              </a:ext>
            </a:extLst>
          </p:cNvPr>
          <p:cNvGraphicFramePr>
            <a:graphicFrameLocks noGrp="1"/>
          </p:cNvGraphicFramePr>
          <p:nvPr>
            <p:ph idx="1"/>
            <p:extLst>
              <p:ext uri="{D42A27DB-BD31-4B8C-83A1-F6EECF244321}">
                <p14:modId xmlns:p14="http://schemas.microsoft.com/office/powerpoint/2010/main" val="1747960844"/>
              </p:ext>
            </p:extLst>
          </p:nvPr>
        </p:nvGraphicFramePr>
        <p:xfrm>
          <a:off x="381000" y="1219200"/>
          <a:ext cx="8458200" cy="4610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203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843A37C-0D84-48C3-AA91-470A99837B1E}"/>
              </a:ext>
            </a:extLst>
          </p:cNvPr>
          <p:cNvSpPr/>
          <p:nvPr/>
        </p:nvSpPr>
        <p:spPr>
          <a:xfrm>
            <a:off x="7052481" y="3477621"/>
            <a:ext cx="1944806" cy="2149523"/>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fontAlgn="auto">
              <a:spcBef>
                <a:spcPts val="0"/>
              </a:spcBef>
              <a:spcAft>
                <a:spcPts val="0"/>
              </a:spcAft>
            </a:pPr>
            <a:endParaRPr lang="en-US" sz="1350" dirty="0">
              <a:solidFill>
                <a:prstClr val="white"/>
              </a:solidFill>
              <a:latin typeface="Calibri" panose="020F0502020204030204"/>
            </a:endParaRPr>
          </a:p>
        </p:txBody>
      </p:sp>
      <p:sp>
        <p:nvSpPr>
          <p:cNvPr id="4" name="Rectangle 3">
            <a:extLst>
              <a:ext uri="{FF2B5EF4-FFF2-40B4-BE49-F238E27FC236}">
                <a16:creationId xmlns:a16="http://schemas.microsoft.com/office/drawing/2014/main" id="{63DF819A-99AC-429C-B0D9-66CEE2E8077D}"/>
              </a:ext>
            </a:extLst>
          </p:cNvPr>
          <p:cNvSpPr/>
          <p:nvPr/>
        </p:nvSpPr>
        <p:spPr>
          <a:xfrm>
            <a:off x="7052481" y="1230857"/>
            <a:ext cx="1944806" cy="2149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fontAlgn="auto">
              <a:spcBef>
                <a:spcPts val="0"/>
              </a:spcBef>
              <a:spcAft>
                <a:spcPts val="0"/>
              </a:spcAft>
            </a:pPr>
            <a:endParaRPr lang="en-US" sz="1350" dirty="0">
              <a:solidFill>
                <a:prstClr val="white"/>
              </a:solidFill>
              <a:latin typeface="Calibri" panose="020F0502020204030204"/>
            </a:endParaRPr>
          </a:p>
        </p:txBody>
      </p:sp>
      <p:sp>
        <p:nvSpPr>
          <p:cNvPr id="2" name="Title 1">
            <a:extLst>
              <a:ext uri="{FF2B5EF4-FFF2-40B4-BE49-F238E27FC236}">
                <a16:creationId xmlns:a16="http://schemas.microsoft.com/office/drawing/2014/main" id="{73917FB3-EEBE-4103-A56A-8EE5D40AFFA4}"/>
              </a:ext>
            </a:extLst>
          </p:cNvPr>
          <p:cNvSpPr>
            <a:spLocks noGrp="1"/>
          </p:cNvSpPr>
          <p:nvPr>
            <p:ph type="title"/>
          </p:nvPr>
        </p:nvSpPr>
        <p:spPr>
          <a:xfrm>
            <a:off x="628650" y="457200"/>
            <a:ext cx="8286750" cy="685800"/>
          </a:xfrm>
        </p:spPr>
        <p:txBody>
          <a:bodyPr>
            <a:normAutofit/>
          </a:bodyPr>
          <a:lstStyle/>
          <a:p>
            <a:pPr algn="ctr"/>
            <a:r>
              <a:rPr lang="en-US" dirty="0">
                <a:solidFill>
                  <a:srgbClr val="FFFFFF"/>
                </a:solidFill>
                <a:ea typeface="Verdana" panose="020B0604030504040204" pitchFamily="34" charset="0"/>
                <a:cs typeface="Times New Roman" pitchFamily="18" charset="0"/>
              </a:rPr>
              <a:t>Juvenile Court Judges’ Commission</a:t>
            </a:r>
            <a:endParaRPr lang="en-US" dirty="0">
              <a:solidFill>
                <a:srgbClr val="FFFFFF"/>
              </a:solidFill>
            </a:endParaRPr>
          </a:p>
        </p:txBody>
      </p:sp>
      <p:sp>
        <p:nvSpPr>
          <p:cNvPr id="3" name="Content Placeholder 2">
            <a:extLst>
              <a:ext uri="{FF2B5EF4-FFF2-40B4-BE49-F238E27FC236}">
                <a16:creationId xmlns:a16="http://schemas.microsoft.com/office/drawing/2014/main" id="{72727AB5-DA2C-4F1F-B7B0-B88E4EDEF089}"/>
              </a:ext>
            </a:extLst>
          </p:cNvPr>
          <p:cNvSpPr>
            <a:spLocks noGrp="1"/>
          </p:cNvSpPr>
          <p:nvPr>
            <p:ph idx="1"/>
          </p:nvPr>
        </p:nvSpPr>
        <p:spPr>
          <a:xfrm>
            <a:off x="628650" y="1230857"/>
            <a:ext cx="6229350" cy="4396287"/>
          </a:xfrm>
        </p:spPr>
        <p:txBody>
          <a:bodyPr anchor="ctr">
            <a:normAutofit/>
          </a:bodyPr>
          <a:lstStyle/>
          <a:p>
            <a:pPr marL="0" indent="0">
              <a:spcBef>
                <a:spcPct val="20000"/>
              </a:spcBef>
              <a:buNone/>
              <a:defRPr/>
            </a:pPr>
            <a:endParaRPr lang="en-US" sz="1050" dirty="0">
              <a:ea typeface="Verdana" panose="020B0604030504040204" pitchFamily="34" charset="0"/>
              <a:cs typeface="Times New Roman" pitchFamily="18" charset="0"/>
            </a:endParaRPr>
          </a:p>
          <a:p>
            <a:pPr marL="0" indent="0">
              <a:spcBef>
                <a:spcPct val="20000"/>
              </a:spcBef>
              <a:buNone/>
              <a:defRPr/>
            </a:pPr>
            <a:r>
              <a:rPr lang="en-US" sz="2400" dirty="0">
                <a:solidFill>
                  <a:srgbClr val="002060"/>
                </a:solidFill>
                <a:ea typeface="Verdana" panose="020B0604030504040204" pitchFamily="34" charset="0"/>
                <a:cs typeface="Times New Roman" pitchFamily="18" charset="0"/>
              </a:rPr>
              <a:t>Comprised of 9 juvenile court judges appointed by the Governor following nomination by the Chief Justice. Current members include:</a:t>
            </a:r>
          </a:p>
          <a:p>
            <a:pPr marL="0" indent="0">
              <a:spcBef>
                <a:spcPct val="20000"/>
              </a:spcBef>
              <a:buNone/>
              <a:defRPr/>
            </a:pPr>
            <a:endParaRPr lang="en-US" sz="1600" dirty="0">
              <a:solidFill>
                <a:srgbClr val="002060"/>
              </a:solidFill>
              <a:ea typeface="Verdana" panose="020B0604030504040204" pitchFamily="34" charset="0"/>
              <a:cs typeface="Times New Roman" pitchFamily="18" charset="0"/>
            </a:endParaRPr>
          </a:p>
          <a:p>
            <a:pPr>
              <a:spcBef>
                <a:spcPct val="20000"/>
              </a:spcBef>
              <a:defRPr/>
            </a:pPr>
            <a:r>
              <a:rPr lang="en-US" sz="1600" dirty="0">
                <a:solidFill>
                  <a:srgbClr val="002060"/>
                </a:solidFill>
                <a:ea typeface="Verdana" panose="020B0604030504040204" pitchFamily="34" charset="0"/>
                <a:cs typeface="Times New Roman" pitchFamily="18" charset="0"/>
              </a:rPr>
              <a:t>Judge David R. Workman, Chair (Lancaster County)</a:t>
            </a:r>
          </a:p>
          <a:p>
            <a:pPr>
              <a:spcBef>
                <a:spcPct val="20000"/>
              </a:spcBef>
              <a:defRPr/>
            </a:pPr>
            <a:r>
              <a:rPr lang="en-US" sz="1600" dirty="0">
                <a:solidFill>
                  <a:srgbClr val="002060"/>
                </a:solidFill>
                <a:ea typeface="Verdana" panose="020B0604030504040204" pitchFamily="34" charset="0"/>
                <a:cs typeface="Times New Roman" pitchFamily="18" charset="0"/>
              </a:rPr>
              <a:t>Judge Stephen P.B. Minor, Vice-Chair (Potter County)</a:t>
            </a:r>
          </a:p>
          <a:p>
            <a:pPr>
              <a:spcBef>
                <a:spcPct val="20000"/>
              </a:spcBef>
              <a:defRPr/>
            </a:pPr>
            <a:r>
              <a:rPr lang="en-US" sz="1600" dirty="0">
                <a:solidFill>
                  <a:srgbClr val="002060"/>
                </a:solidFill>
                <a:ea typeface="Verdana" panose="020B0604030504040204" pitchFamily="34" charset="0"/>
                <a:cs typeface="Times New Roman" pitchFamily="18" charset="0"/>
              </a:rPr>
              <a:t>Judge Mitchell P. Shahen, Secretary (Beaver County)</a:t>
            </a:r>
          </a:p>
          <a:p>
            <a:pPr>
              <a:spcBef>
                <a:spcPct val="20000"/>
              </a:spcBef>
              <a:defRPr/>
            </a:pPr>
            <a:r>
              <a:rPr lang="en-US" sz="1600" dirty="0">
                <a:solidFill>
                  <a:srgbClr val="002060"/>
                </a:solidFill>
                <a:ea typeface="Verdana" panose="020B0604030504040204" pitchFamily="34" charset="0"/>
                <a:cs typeface="Times New Roman" pitchFamily="18" charset="0"/>
              </a:rPr>
              <a:t>Judge Michele G. Bononi (Westmoreland County)</a:t>
            </a:r>
          </a:p>
          <a:p>
            <a:pPr>
              <a:spcBef>
                <a:spcPct val="20000"/>
              </a:spcBef>
              <a:defRPr/>
            </a:pPr>
            <a:r>
              <a:rPr lang="en-US" sz="1600" dirty="0">
                <a:solidFill>
                  <a:srgbClr val="002060"/>
                </a:solidFill>
                <a:ea typeface="Verdana" panose="020B0604030504040204" pitchFamily="34" charset="0"/>
                <a:cs typeface="Times New Roman" pitchFamily="18" charset="0"/>
              </a:rPr>
              <a:t>Judge J. Brian Johnson (Lehigh County)</a:t>
            </a:r>
          </a:p>
          <a:p>
            <a:pPr>
              <a:spcBef>
                <a:spcPct val="20000"/>
              </a:spcBef>
              <a:defRPr/>
            </a:pPr>
            <a:r>
              <a:rPr lang="en-US" sz="1600" dirty="0">
                <a:solidFill>
                  <a:srgbClr val="002060"/>
                </a:solidFill>
                <a:ea typeface="Verdana" panose="020B0604030504040204" pitchFamily="34" charset="0"/>
                <a:cs typeface="Times New Roman" pitchFamily="18" charset="0"/>
              </a:rPr>
              <a:t>Judge Jennifer McCrady (Allegheny County)</a:t>
            </a:r>
          </a:p>
          <a:p>
            <a:pPr>
              <a:spcBef>
                <a:spcPct val="20000"/>
              </a:spcBef>
              <a:defRPr/>
            </a:pPr>
            <a:r>
              <a:rPr lang="en-US" sz="1600" dirty="0">
                <a:solidFill>
                  <a:srgbClr val="002060"/>
                </a:solidFill>
                <a:ea typeface="Verdana" panose="020B0604030504040204" pitchFamily="34" charset="0"/>
                <a:cs typeface="Times New Roman" pitchFamily="18" charset="0"/>
              </a:rPr>
              <a:t>Judge Margaret T. Murphy (Philadelphia County)</a:t>
            </a:r>
          </a:p>
          <a:p>
            <a:pPr>
              <a:spcBef>
                <a:spcPct val="20000"/>
              </a:spcBef>
              <a:defRPr/>
            </a:pPr>
            <a:r>
              <a:rPr lang="en-US" sz="1600" dirty="0">
                <a:solidFill>
                  <a:srgbClr val="002060"/>
                </a:solidFill>
                <a:ea typeface="Verdana" panose="020B0604030504040204" pitchFamily="34" charset="0"/>
                <a:cs typeface="Times New Roman" pitchFamily="18" charset="0"/>
              </a:rPr>
              <a:t>Judge Royce L. Morris (Dauphin County)</a:t>
            </a:r>
          </a:p>
          <a:p>
            <a:pPr>
              <a:spcBef>
                <a:spcPct val="20000"/>
              </a:spcBef>
              <a:defRPr/>
            </a:pPr>
            <a:r>
              <a:rPr lang="en-US" sz="1600" dirty="0">
                <a:solidFill>
                  <a:srgbClr val="002060"/>
                </a:solidFill>
                <a:ea typeface="Verdana" panose="020B0604030504040204" pitchFamily="34" charset="0"/>
                <a:cs typeface="Times New Roman" pitchFamily="18" charset="0"/>
              </a:rPr>
              <a:t>Judge Walter J. Olszewski (Philadelphia County)</a:t>
            </a:r>
          </a:p>
        </p:txBody>
      </p:sp>
      <p:sp>
        <p:nvSpPr>
          <p:cNvPr id="5" name="TextBox 4">
            <a:extLst>
              <a:ext uri="{FF2B5EF4-FFF2-40B4-BE49-F238E27FC236}">
                <a16:creationId xmlns:a16="http://schemas.microsoft.com/office/drawing/2014/main" id="{AFFEAA2D-882B-4E95-AA54-A0D82F7152F4}"/>
              </a:ext>
            </a:extLst>
          </p:cNvPr>
          <p:cNvSpPr txBox="1"/>
          <p:nvPr/>
        </p:nvSpPr>
        <p:spPr>
          <a:xfrm>
            <a:off x="7364336" y="1891306"/>
            <a:ext cx="1274618" cy="923330"/>
          </a:xfrm>
          <a:prstGeom prst="rect">
            <a:avLst/>
          </a:prstGeom>
          <a:noFill/>
        </p:spPr>
        <p:txBody>
          <a:bodyPr wrap="square" rtlCol="0">
            <a:spAutoFit/>
          </a:bodyPr>
          <a:lstStyle/>
          <a:p>
            <a:pPr algn="ctr" defTabSz="342900" fontAlgn="auto">
              <a:spcBef>
                <a:spcPct val="20000"/>
              </a:spcBef>
              <a:spcAft>
                <a:spcPts val="0"/>
              </a:spcAft>
              <a:defRPr/>
            </a:pPr>
            <a:r>
              <a:rPr lang="en-US" sz="1350" b="1" dirty="0">
                <a:solidFill>
                  <a:prstClr val="white"/>
                </a:solidFill>
                <a:latin typeface="Calibri" panose="020F0502020204030204"/>
                <a:ea typeface="Verdana" panose="020B0604030504040204" pitchFamily="34" charset="0"/>
                <a:cs typeface="Times New Roman" pitchFamily="18" charset="0"/>
              </a:rPr>
              <a:t>Executive Branch agency, created in 1959</a:t>
            </a:r>
          </a:p>
        </p:txBody>
      </p:sp>
      <p:sp>
        <p:nvSpPr>
          <p:cNvPr id="6" name="TextBox 5">
            <a:extLst>
              <a:ext uri="{FF2B5EF4-FFF2-40B4-BE49-F238E27FC236}">
                <a16:creationId xmlns:a16="http://schemas.microsoft.com/office/drawing/2014/main" id="{EBBA2259-8ABD-4739-BB95-45DBD5D4F8D0}"/>
              </a:ext>
            </a:extLst>
          </p:cNvPr>
          <p:cNvSpPr txBox="1"/>
          <p:nvPr/>
        </p:nvSpPr>
        <p:spPr>
          <a:xfrm>
            <a:off x="7340691" y="4020288"/>
            <a:ext cx="1321910" cy="1131079"/>
          </a:xfrm>
          <a:prstGeom prst="rect">
            <a:avLst/>
          </a:prstGeom>
          <a:noFill/>
        </p:spPr>
        <p:txBody>
          <a:bodyPr wrap="square" rtlCol="0">
            <a:spAutoFit/>
          </a:bodyPr>
          <a:lstStyle/>
          <a:p>
            <a:pPr algn="ctr" defTabSz="342900" fontAlgn="auto">
              <a:spcBef>
                <a:spcPct val="20000"/>
              </a:spcBef>
              <a:spcAft>
                <a:spcPts val="0"/>
              </a:spcAft>
              <a:defRPr/>
            </a:pPr>
            <a:r>
              <a:rPr lang="en-US" sz="1350" b="1" dirty="0">
                <a:solidFill>
                  <a:srgbClr val="44546A"/>
                </a:solidFill>
                <a:latin typeface="Calibri" panose="020F0502020204030204"/>
                <a:ea typeface="Verdana" panose="020B0604030504040204" pitchFamily="34" charset="0"/>
                <a:cs typeface="Times New Roman" pitchFamily="18" charset="0"/>
              </a:rPr>
              <a:t>Located in the Governor’s Office of General Counsel</a:t>
            </a:r>
          </a:p>
        </p:txBody>
      </p:sp>
    </p:spTree>
    <p:extLst>
      <p:ext uri="{BB962C8B-B14F-4D97-AF65-F5344CB8AC3E}">
        <p14:creationId xmlns:p14="http://schemas.microsoft.com/office/powerpoint/2010/main" val="3759559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1F2A4D-F2BE-5850-D1CA-813F7406E1AA}"/>
              </a:ext>
            </a:extLst>
          </p:cNvPr>
          <p:cNvSpPr>
            <a:spLocks noGrp="1"/>
          </p:cNvSpPr>
          <p:nvPr>
            <p:ph idx="1"/>
          </p:nvPr>
        </p:nvSpPr>
        <p:spPr>
          <a:ln w="38100">
            <a:solidFill>
              <a:schemeClr val="accent2">
                <a:lumMod val="60000"/>
                <a:lumOff val="40000"/>
              </a:schemeClr>
            </a:solidFill>
          </a:ln>
        </p:spPr>
        <p:txBody>
          <a:bodyPr anchor="ctr">
            <a:normAutofit/>
          </a:bodyPr>
          <a:lstStyle/>
          <a:p>
            <a:pPr marL="0" indent="0" algn="ctr">
              <a:buNone/>
            </a:pPr>
            <a:r>
              <a:rPr lang="en-US" sz="2800" i="1" dirty="0">
                <a:solidFill>
                  <a:srgbClr val="002060"/>
                </a:solidFill>
              </a:rPr>
              <a:t>“The mission of the Juvenile Court Judges’ Commission is to provide the leadership, advice, training and support to enable Pennsylvania’s juvenile justice system to achieve its goals related to community protection, offender accountability, restoration of crime victims, and youth competency development.”</a:t>
            </a:r>
            <a:endParaRPr lang="en-US" sz="3600" dirty="0">
              <a:solidFill>
                <a:srgbClr val="002060"/>
              </a:solidFill>
            </a:endParaRPr>
          </a:p>
        </p:txBody>
      </p:sp>
      <p:sp>
        <p:nvSpPr>
          <p:cNvPr id="6" name="Title 1">
            <a:extLst>
              <a:ext uri="{FF2B5EF4-FFF2-40B4-BE49-F238E27FC236}">
                <a16:creationId xmlns:a16="http://schemas.microsoft.com/office/drawing/2014/main" id="{C3A637AA-5411-D5E6-B9E4-1A6B6A3B09E9}"/>
              </a:ext>
            </a:extLst>
          </p:cNvPr>
          <p:cNvSpPr txBox="1">
            <a:spLocks/>
          </p:cNvSpPr>
          <p:nvPr/>
        </p:nvSpPr>
        <p:spPr>
          <a:xfrm>
            <a:off x="628650" y="457200"/>
            <a:ext cx="8286750" cy="6858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000" kern="1200">
                <a:solidFill>
                  <a:schemeClr val="bg1"/>
                </a:solidFill>
                <a:latin typeface="Verdana" panose="020B0604030504040204" pitchFamily="34" charset="0"/>
                <a:ea typeface="Verdana" panose="020B0604030504040204" pitchFamily="34" charset="0"/>
                <a:cs typeface="+mj-cs"/>
              </a:defRPr>
            </a:lvl1pPr>
          </a:lstStyle>
          <a:p>
            <a:pPr algn="ctr" fontAlgn="auto">
              <a:spcAft>
                <a:spcPts val="0"/>
              </a:spcAft>
            </a:pPr>
            <a:r>
              <a:rPr lang="en-US" dirty="0">
                <a:solidFill>
                  <a:srgbClr val="FFFFFF"/>
                </a:solidFill>
                <a:cs typeface="Times New Roman" pitchFamily="18" charset="0"/>
              </a:rPr>
              <a:t>Juvenile Court Judges’ Commission</a:t>
            </a:r>
            <a:endParaRPr lang="en-US" dirty="0">
              <a:solidFill>
                <a:srgbClr val="FFFFFF"/>
              </a:solidFill>
            </a:endParaRPr>
          </a:p>
        </p:txBody>
      </p:sp>
    </p:spTree>
    <p:extLst>
      <p:ext uri="{BB962C8B-B14F-4D97-AF65-F5344CB8AC3E}">
        <p14:creationId xmlns:p14="http://schemas.microsoft.com/office/powerpoint/2010/main" val="1544620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72B92-9B85-9176-3F37-8DB2AFBF0D57}"/>
              </a:ext>
            </a:extLst>
          </p:cNvPr>
          <p:cNvSpPr>
            <a:spLocks noGrp="1"/>
          </p:cNvSpPr>
          <p:nvPr>
            <p:ph type="title"/>
          </p:nvPr>
        </p:nvSpPr>
        <p:spPr/>
        <p:txBody>
          <a:bodyPr/>
          <a:lstStyle/>
          <a:p>
            <a:pPr algn="ctr" fontAlgn="auto">
              <a:spcAft>
                <a:spcPts val="0"/>
              </a:spcAft>
            </a:pPr>
            <a:r>
              <a:rPr lang="en-US" dirty="0">
                <a:solidFill>
                  <a:srgbClr val="FFFFFF"/>
                </a:solidFill>
                <a:cs typeface="Times New Roman" pitchFamily="18" charset="0"/>
              </a:rPr>
              <a:t>Juvenile Court Judges’ Commission</a:t>
            </a:r>
            <a:endParaRPr lang="en-US" dirty="0">
              <a:solidFill>
                <a:srgbClr val="FFFFFF"/>
              </a:solidFill>
            </a:endParaRPr>
          </a:p>
        </p:txBody>
      </p:sp>
      <p:sp>
        <p:nvSpPr>
          <p:cNvPr id="3" name="Content Placeholder 2">
            <a:extLst>
              <a:ext uri="{FF2B5EF4-FFF2-40B4-BE49-F238E27FC236}">
                <a16:creationId xmlns:a16="http://schemas.microsoft.com/office/drawing/2014/main" id="{0ABEBA83-C9CB-323A-78AF-0FA7AE75773D}"/>
              </a:ext>
            </a:extLst>
          </p:cNvPr>
          <p:cNvSpPr>
            <a:spLocks noGrp="1"/>
          </p:cNvSpPr>
          <p:nvPr>
            <p:ph idx="1"/>
          </p:nvPr>
        </p:nvSpPr>
        <p:spPr>
          <a:xfrm>
            <a:off x="628650" y="1600200"/>
            <a:ext cx="7886700" cy="4114800"/>
          </a:xfrm>
        </p:spPr>
        <p:txBody>
          <a:bodyPr>
            <a:normAutofit/>
          </a:bodyPr>
          <a:lstStyle/>
          <a:p>
            <a:pPr marL="0" indent="0" algn="ctr">
              <a:buNone/>
            </a:pPr>
            <a:r>
              <a:rPr lang="en-US" sz="2800" dirty="0">
                <a:solidFill>
                  <a:srgbClr val="002060"/>
                </a:solidFill>
              </a:rPr>
              <a:t>Legislatively </a:t>
            </a:r>
            <a:r>
              <a:rPr lang="en-US" sz="2800" b="0" i="0" dirty="0">
                <a:solidFill>
                  <a:srgbClr val="002060"/>
                </a:solidFill>
                <a:effectLst/>
              </a:rPr>
              <a:t>empowered </a:t>
            </a:r>
            <a:r>
              <a:rPr lang="en-US" sz="2800" dirty="0">
                <a:solidFill>
                  <a:srgbClr val="002060"/>
                </a:solidFill>
              </a:rPr>
              <a:t>(42 </a:t>
            </a:r>
            <a:r>
              <a:rPr lang="en-US" sz="2800" dirty="0" err="1">
                <a:solidFill>
                  <a:srgbClr val="002060"/>
                </a:solidFill>
              </a:rPr>
              <a:t>Pa.C.S</a:t>
            </a:r>
            <a:r>
              <a:rPr lang="en-US" sz="2800" dirty="0">
                <a:solidFill>
                  <a:srgbClr val="002060"/>
                </a:solidFill>
              </a:rPr>
              <a:t>. § 6373)</a:t>
            </a:r>
            <a:r>
              <a:rPr lang="en-US" sz="2800" b="0" i="0" dirty="0">
                <a:solidFill>
                  <a:srgbClr val="002060"/>
                </a:solidFill>
                <a:effectLst/>
              </a:rPr>
              <a:t> to advise juvenile court judges in all matters pertaining to the proper care and maintenance of </a:t>
            </a:r>
            <a:r>
              <a:rPr lang="en-US" sz="2800" b="1" i="0" u="sng" dirty="0">
                <a:solidFill>
                  <a:srgbClr val="002060"/>
                </a:solidFill>
                <a:effectLst/>
              </a:rPr>
              <a:t>delinquent and dependent</a:t>
            </a:r>
            <a:r>
              <a:rPr lang="en-US" sz="2800" b="0" i="0" dirty="0">
                <a:solidFill>
                  <a:srgbClr val="002060"/>
                </a:solidFill>
                <a:effectLst/>
              </a:rPr>
              <a:t> children, employing evidence-based practices whenever possible, and to compile and publish such statistical data as needed for efficient administration of the juvenile courts.</a:t>
            </a:r>
            <a:endParaRPr lang="en-US" sz="2800" dirty="0">
              <a:solidFill>
                <a:srgbClr val="002060"/>
              </a:solidFill>
            </a:endParaRPr>
          </a:p>
          <a:p>
            <a:endParaRPr lang="en-US" dirty="0"/>
          </a:p>
        </p:txBody>
      </p:sp>
    </p:spTree>
    <p:extLst>
      <p:ext uri="{BB962C8B-B14F-4D97-AF65-F5344CB8AC3E}">
        <p14:creationId xmlns:p14="http://schemas.microsoft.com/office/powerpoint/2010/main" val="227500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A4F49-22BC-4C43-ADE3-0CC0ACB68858}"/>
              </a:ext>
            </a:extLst>
          </p:cNvPr>
          <p:cNvSpPr>
            <a:spLocks noGrp="1"/>
          </p:cNvSpPr>
          <p:nvPr>
            <p:ph type="title"/>
          </p:nvPr>
        </p:nvSpPr>
        <p:spPr>
          <a:xfrm>
            <a:off x="533400" y="457200"/>
            <a:ext cx="8077200" cy="1447800"/>
          </a:xfrm>
        </p:spPr>
        <p:txBody>
          <a:bodyPr>
            <a:normAutofit/>
          </a:bodyPr>
          <a:lstStyle/>
          <a:p>
            <a:pPr algn="ctr"/>
            <a:r>
              <a:rPr lang="en-US" dirty="0">
                <a:solidFill>
                  <a:srgbClr val="FFFFFF"/>
                </a:solidFill>
                <a:cs typeface="Times New Roman" pitchFamily="18" charset="0"/>
              </a:rPr>
              <a:t>JCJC Mandates - </a:t>
            </a:r>
            <a:r>
              <a:rPr lang="en-US" sz="2100" dirty="0">
                <a:solidFill>
                  <a:srgbClr val="FFFFFF"/>
                </a:solidFill>
                <a:cs typeface="Times New Roman" pitchFamily="18" charset="0"/>
              </a:rPr>
              <a:t>42 Pa.C.S. § 6373</a:t>
            </a:r>
            <a:endParaRPr lang="en-US" dirty="0">
              <a:solidFill>
                <a:srgbClr val="FFFFFF"/>
              </a:solidFill>
            </a:endParaRPr>
          </a:p>
        </p:txBody>
      </p:sp>
      <p:graphicFrame>
        <p:nvGraphicFramePr>
          <p:cNvPr id="15" name="Content Placeholder 4">
            <a:extLst>
              <a:ext uri="{FF2B5EF4-FFF2-40B4-BE49-F238E27FC236}">
                <a16:creationId xmlns:a16="http://schemas.microsoft.com/office/drawing/2014/main" id="{3A713113-690A-4CA9-B29B-F7E29F0E511A}"/>
              </a:ext>
            </a:extLst>
          </p:cNvPr>
          <p:cNvGraphicFramePr>
            <a:graphicFrameLocks noGrp="1"/>
          </p:cNvGraphicFramePr>
          <p:nvPr>
            <p:ph idx="1"/>
            <p:extLst>
              <p:ext uri="{D42A27DB-BD31-4B8C-83A1-F6EECF244321}">
                <p14:modId xmlns:p14="http://schemas.microsoft.com/office/powerpoint/2010/main" val="10672264"/>
              </p:ext>
            </p:extLst>
          </p:nvPr>
        </p:nvGraphicFramePr>
        <p:xfrm>
          <a:off x="304800" y="1181100"/>
          <a:ext cx="8534399"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1458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72B92-9B85-9176-3F37-8DB2AFBF0D57}"/>
              </a:ext>
            </a:extLst>
          </p:cNvPr>
          <p:cNvSpPr>
            <a:spLocks noGrp="1"/>
          </p:cNvSpPr>
          <p:nvPr>
            <p:ph type="title"/>
          </p:nvPr>
        </p:nvSpPr>
        <p:spPr/>
        <p:txBody>
          <a:bodyPr>
            <a:normAutofit fontScale="90000"/>
          </a:bodyPr>
          <a:lstStyle/>
          <a:p>
            <a:pPr algn="ctr" fontAlgn="auto">
              <a:spcAft>
                <a:spcPts val="0"/>
              </a:spcAft>
            </a:pPr>
            <a:r>
              <a:rPr lang="en-US" sz="2700" dirty="0">
                <a:solidFill>
                  <a:srgbClr val="FFFFFF"/>
                </a:solidFill>
                <a:cs typeface="Times New Roman" pitchFamily="18" charset="0"/>
              </a:rPr>
              <a:t>Juvenile Court Judges’ Commission – Priorities</a:t>
            </a:r>
            <a:br>
              <a:rPr lang="en-US" dirty="0">
                <a:solidFill>
                  <a:srgbClr val="FFFFFF"/>
                </a:solidFill>
                <a:cs typeface="Times New Roman" pitchFamily="18" charset="0"/>
              </a:rPr>
            </a:br>
            <a:endParaRPr lang="en-US" dirty="0">
              <a:solidFill>
                <a:srgbClr val="FFFFFF"/>
              </a:solidFill>
            </a:endParaRPr>
          </a:p>
        </p:txBody>
      </p:sp>
      <p:sp>
        <p:nvSpPr>
          <p:cNvPr id="3" name="Content Placeholder 2">
            <a:extLst>
              <a:ext uri="{FF2B5EF4-FFF2-40B4-BE49-F238E27FC236}">
                <a16:creationId xmlns:a16="http://schemas.microsoft.com/office/drawing/2014/main" id="{0ABEBA83-C9CB-323A-78AF-0FA7AE75773D}"/>
              </a:ext>
            </a:extLst>
          </p:cNvPr>
          <p:cNvSpPr>
            <a:spLocks noGrp="1"/>
          </p:cNvSpPr>
          <p:nvPr>
            <p:ph idx="1"/>
          </p:nvPr>
        </p:nvSpPr>
        <p:spPr>
          <a:xfrm>
            <a:off x="628650" y="1371600"/>
            <a:ext cx="7886700" cy="4724400"/>
          </a:xfrm>
        </p:spPr>
        <p:txBody>
          <a:bodyPr>
            <a:normAutofit/>
          </a:bodyPr>
          <a:lstStyle/>
          <a:p>
            <a:r>
              <a:rPr lang="en-US" dirty="0">
                <a:solidFill>
                  <a:srgbClr val="002060"/>
                </a:solidFill>
              </a:rPr>
              <a:t>Continued advancement of Pennsylvania’s Juvenile Justice System Enhancement Strategy (JJSES)</a:t>
            </a:r>
          </a:p>
          <a:p>
            <a:pPr lvl="1"/>
            <a:r>
              <a:rPr lang="en-US" dirty="0">
                <a:solidFill>
                  <a:srgbClr val="002060"/>
                </a:solidFill>
              </a:rPr>
              <a:t>Employing evidence-based practices, with fidelity, at every stage of the juvenile justice process; </a:t>
            </a:r>
          </a:p>
          <a:p>
            <a:pPr lvl="1"/>
            <a:r>
              <a:rPr lang="en-US" dirty="0">
                <a:solidFill>
                  <a:srgbClr val="002060"/>
                </a:solidFill>
              </a:rPr>
              <a:t>Collecting and analyzing the data necessary to measure the results of these efforts; and, with this knowledge, </a:t>
            </a:r>
          </a:p>
          <a:p>
            <a:pPr lvl="1"/>
            <a:r>
              <a:rPr lang="en-US" dirty="0">
                <a:solidFill>
                  <a:srgbClr val="002060"/>
                </a:solidFill>
              </a:rPr>
              <a:t>Striving to continuously improve the quality of our decisions, services and programs</a:t>
            </a:r>
          </a:p>
          <a:p>
            <a:r>
              <a:rPr lang="en-US" dirty="0">
                <a:solidFill>
                  <a:srgbClr val="002060"/>
                </a:solidFill>
              </a:rPr>
              <a:t>Reduce Racial and Ethnic Disparities</a:t>
            </a:r>
          </a:p>
          <a:p>
            <a:r>
              <a:rPr lang="en-US" dirty="0">
                <a:solidFill>
                  <a:srgbClr val="002060"/>
                </a:solidFill>
              </a:rPr>
              <a:t>Diverting low-risk youth whenever appropriate</a:t>
            </a:r>
          </a:p>
          <a:p>
            <a:r>
              <a:rPr lang="en-US" dirty="0">
                <a:solidFill>
                  <a:srgbClr val="002060"/>
                </a:solidFill>
              </a:rPr>
              <a:t>Increase community capacity</a:t>
            </a:r>
          </a:p>
          <a:p>
            <a:r>
              <a:rPr lang="en-US" dirty="0">
                <a:solidFill>
                  <a:srgbClr val="002060"/>
                </a:solidFill>
              </a:rPr>
              <a:t>Promote and advance dual status/crossover youth models</a:t>
            </a:r>
          </a:p>
        </p:txBody>
      </p:sp>
    </p:spTree>
    <p:extLst>
      <p:ext uri="{BB962C8B-B14F-4D97-AF65-F5344CB8AC3E}">
        <p14:creationId xmlns:p14="http://schemas.microsoft.com/office/powerpoint/2010/main" val="396057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65C14-6F22-A363-47F1-CDBDEB213150}"/>
              </a:ext>
            </a:extLst>
          </p:cNvPr>
          <p:cNvSpPr>
            <a:spLocks noGrp="1"/>
          </p:cNvSpPr>
          <p:nvPr>
            <p:ph type="title"/>
          </p:nvPr>
        </p:nvSpPr>
        <p:spPr>
          <a:xfrm>
            <a:off x="0" y="457200"/>
            <a:ext cx="9144000" cy="762000"/>
          </a:xfrm>
        </p:spPr>
        <p:txBody>
          <a:bodyPr>
            <a:noAutofit/>
          </a:bodyPr>
          <a:lstStyle/>
          <a:p>
            <a:pPr algn="ctr"/>
            <a:r>
              <a:rPr lang="en-US" sz="2200" dirty="0">
                <a:latin typeface="Verdana" panose="020B0604030504040204" pitchFamily="34" charset="0"/>
                <a:ea typeface="Verdana" panose="020B0604030504040204" pitchFamily="34" charset="0"/>
              </a:rPr>
              <a:t>Central Substantive Law, Procedural Laws, &amp; Standards</a:t>
            </a:r>
          </a:p>
        </p:txBody>
      </p:sp>
      <p:sp>
        <p:nvSpPr>
          <p:cNvPr id="3" name="Content Placeholder 2">
            <a:extLst>
              <a:ext uri="{FF2B5EF4-FFF2-40B4-BE49-F238E27FC236}">
                <a16:creationId xmlns:a16="http://schemas.microsoft.com/office/drawing/2014/main" id="{078A9C2F-DA4A-9C98-77F3-262FCB14A466}"/>
              </a:ext>
            </a:extLst>
          </p:cNvPr>
          <p:cNvSpPr>
            <a:spLocks noGrp="1"/>
          </p:cNvSpPr>
          <p:nvPr>
            <p:ph idx="1"/>
          </p:nvPr>
        </p:nvSpPr>
        <p:spPr>
          <a:xfrm>
            <a:off x="457200" y="1219200"/>
            <a:ext cx="7886700" cy="4908811"/>
          </a:xfrm>
        </p:spPr>
        <p:txBody>
          <a:bodyPr>
            <a:normAutofit fontScale="92500" lnSpcReduction="10000"/>
          </a:bodyPr>
          <a:lstStyle/>
          <a:p>
            <a:r>
              <a:rPr lang="en-US" sz="1800" dirty="0">
                <a:hlinkClick r:id="rId3"/>
              </a:rPr>
              <a:t>The Juvenile Act</a:t>
            </a:r>
            <a:endParaRPr lang="en-US" sz="1800" dirty="0"/>
          </a:p>
          <a:p>
            <a:pPr lvl="1"/>
            <a:r>
              <a:rPr lang="en-US" sz="1800" dirty="0">
                <a:solidFill>
                  <a:srgbClr val="002060"/>
                </a:solidFill>
                <a:cs typeface="Times New Roman" panose="02020603050405020304" pitchFamily="18" charset="0"/>
              </a:rPr>
              <a:t>The Act</a:t>
            </a:r>
            <a:r>
              <a:rPr lang="en-US" sz="1800" dirty="0">
                <a:solidFill>
                  <a:srgbClr val="002060"/>
                </a:solidFill>
                <a:effectLst/>
                <a:cs typeface="Times New Roman" panose="02020603050405020304" pitchFamily="18" charset="0"/>
              </a:rPr>
              <a:t> a comprehensive framework in which the juvenile courts can operate fairly, yet with a degree of flexibility and informality. Among its express purposes is to remove from children committing delinquent acts the consequences of criminal behavior, and to substitute therefor a program of supervision, care, and rehabilitation. </a:t>
            </a:r>
            <a:endParaRPr lang="en-US" sz="1800" dirty="0">
              <a:solidFill>
                <a:srgbClr val="002060"/>
              </a:solidFill>
            </a:endParaRPr>
          </a:p>
          <a:p>
            <a:r>
              <a:rPr lang="en-US" sz="1800" dirty="0">
                <a:hlinkClick r:id="rId4"/>
              </a:rPr>
              <a:t>The Rules of Juvenile Court Procedure</a:t>
            </a:r>
            <a:endParaRPr lang="en-US" sz="1800" dirty="0"/>
          </a:p>
          <a:p>
            <a:pPr lvl="1"/>
            <a:r>
              <a:rPr lang="en-US" sz="1800" dirty="0">
                <a:solidFill>
                  <a:srgbClr val="002060"/>
                </a:solidFill>
                <a:effectLst/>
                <a:cs typeface="Times New Roman" panose="02020603050405020304" pitchFamily="18" charset="0"/>
              </a:rPr>
              <a:t>The Rules of Juvenile Court Procedure shall govern delinquency proceedings in all courts. Unless otherwise specifically provided, these rules shall not apply to domestic relations proceedings and dependency proceedings.</a:t>
            </a:r>
            <a:endParaRPr lang="en-US" sz="1800" dirty="0">
              <a:solidFill>
                <a:srgbClr val="002060"/>
              </a:solidFill>
            </a:endParaRPr>
          </a:p>
          <a:p>
            <a:r>
              <a:rPr lang="en-US" sz="1800" dirty="0">
                <a:hlinkClick r:id="rId5"/>
              </a:rPr>
              <a:t>Juvenile Court Standards</a:t>
            </a:r>
            <a:endParaRPr lang="en-US" sz="1800" dirty="0"/>
          </a:p>
          <a:p>
            <a:pPr lvl="1"/>
            <a:r>
              <a:rPr lang="en-US" sz="1800" dirty="0">
                <a:solidFill>
                  <a:srgbClr val="002060"/>
                </a:solidFill>
              </a:rPr>
              <a:t>Each JCJC Standard outlines the requirements for effective policy and practice in a specific area of the juvenile justice system.</a:t>
            </a:r>
          </a:p>
          <a:p>
            <a:r>
              <a:rPr lang="en-US" sz="1800" dirty="0">
                <a:solidFill>
                  <a:srgbClr val="0070C0"/>
                </a:solidFill>
                <a:hlinkClick r:id="rId6">
                  <a:extLst>
                    <a:ext uri="{A12FA001-AC4F-418D-AE19-62706E023703}">
                      <ahyp:hlinkClr xmlns:ahyp="http://schemas.microsoft.com/office/drawing/2018/hyperlinkcolor" val="tx"/>
                    </a:ext>
                  </a:extLst>
                </a:hlinkClick>
              </a:rPr>
              <a:t>Juvenile Justice and Delinquency Prevention (JJDP) Act </a:t>
            </a:r>
            <a:endParaRPr lang="en-US" sz="1800" dirty="0">
              <a:solidFill>
                <a:srgbClr val="0070C0"/>
              </a:solidFill>
            </a:endParaRPr>
          </a:p>
          <a:p>
            <a:pPr lvl="1"/>
            <a:r>
              <a:rPr lang="en-US" sz="1800" dirty="0">
                <a:solidFill>
                  <a:srgbClr val="002060"/>
                </a:solidFill>
              </a:rPr>
              <a:t>L</a:t>
            </a:r>
            <a:r>
              <a:rPr lang="en-US" sz="1800" b="0" i="0" dirty="0">
                <a:solidFill>
                  <a:srgbClr val="002060"/>
                </a:solidFill>
                <a:effectLst/>
              </a:rPr>
              <a:t>andmark legislation established OJJDP to support local and state efforts to prevent delinquency and improve juvenile justice systems.</a:t>
            </a:r>
            <a:endParaRPr lang="en-US" sz="1800" dirty="0">
              <a:solidFill>
                <a:srgbClr val="002060"/>
              </a:solidFill>
            </a:endParaRPr>
          </a:p>
          <a:p>
            <a:pPr lvl="1"/>
            <a:endParaRPr lang="en-US" dirty="0"/>
          </a:p>
        </p:txBody>
      </p:sp>
    </p:spTree>
    <p:extLst>
      <p:ext uri="{BB962C8B-B14F-4D97-AF65-F5344CB8AC3E}">
        <p14:creationId xmlns:p14="http://schemas.microsoft.com/office/powerpoint/2010/main" val="1530954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2310-9943-417A-BC28-24FF849C8ACE}"/>
              </a:ext>
            </a:extLst>
          </p:cNvPr>
          <p:cNvSpPr>
            <a:spLocks noGrp="1"/>
          </p:cNvSpPr>
          <p:nvPr>
            <p:ph type="title"/>
          </p:nvPr>
        </p:nvSpPr>
        <p:spPr>
          <a:xfrm>
            <a:off x="628650" y="1323594"/>
            <a:ext cx="3596368" cy="4059936"/>
          </a:xfrm>
        </p:spPr>
        <p:txBody>
          <a:bodyPr>
            <a:normAutofit/>
          </a:bodyPr>
          <a:lstStyle/>
          <a:p>
            <a:r>
              <a:rPr lang="en-US" sz="3900" dirty="0"/>
              <a:t>Purpose of Pennsylvania’s Juvenile Justice System</a:t>
            </a:r>
          </a:p>
        </p:txBody>
      </p:sp>
      <p:sp>
        <p:nvSpPr>
          <p:cNvPr id="3" name="Content Placeholder 2">
            <a:extLst>
              <a:ext uri="{FF2B5EF4-FFF2-40B4-BE49-F238E27FC236}">
                <a16:creationId xmlns:a16="http://schemas.microsoft.com/office/drawing/2014/main" id="{0DA0CAB9-34C7-4523-A04B-812D006EE074}"/>
              </a:ext>
            </a:extLst>
          </p:cNvPr>
          <p:cNvSpPr>
            <a:spLocks noGrp="1"/>
          </p:cNvSpPr>
          <p:nvPr>
            <p:ph idx="1"/>
          </p:nvPr>
        </p:nvSpPr>
        <p:spPr>
          <a:xfrm>
            <a:off x="457201" y="1323594"/>
            <a:ext cx="8229600" cy="4315206"/>
          </a:xfrm>
        </p:spPr>
        <p:txBody>
          <a:bodyPr anchor="ctr">
            <a:normAutofit fontScale="92500" lnSpcReduction="10000"/>
          </a:bodyPr>
          <a:lstStyle/>
          <a:p>
            <a:pPr marL="0" indent="0" algn="ctr">
              <a:buNone/>
            </a:pPr>
            <a:r>
              <a:rPr lang="en-US" sz="2400" dirty="0">
                <a:solidFill>
                  <a:srgbClr val="002060"/>
                </a:solidFill>
                <a:cs typeface="Times New Roman" panose="02020603050405020304" pitchFamily="18" charset="0"/>
              </a:rPr>
              <a:t>§ 6352.2.  Interagency information sharing.</a:t>
            </a:r>
          </a:p>
          <a:p>
            <a:pPr marL="0" indent="0" algn="ctr">
              <a:buNone/>
            </a:pPr>
            <a:r>
              <a:rPr lang="en-US" sz="2400" dirty="0">
                <a:solidFill>
                  <a:srgbClr val="002060"/>
                </a:solidFill>
                <a:cs typeface="Times New Roman" panose="02020603050405020304" pitchFamily="18" charset="0"/>
              </a:rPr>
              <a:t>General rule.--The contents of county agency, juvenile probation department, drug and alcohol, mental health and education records regarding a child who is the subject of an open child protective services or general protective services investigation, who is alleged to be dependent, who has been accepted for service by a county agency, who has been placed under supervision under an informal adjustment or consent decree, who has been found to have committed a delinquent act or who has been found to be dependent or delinquent shall be provided, upon request, to the county agency, court or juvenile probation department, under and except as prohibited…..</a:t>
            </a:r>
          </a:p>
        </p:txBody>
      </p:sp>
      <p:sp>
        <p:nvSpPr>
          <p:cNvPr id="6" name="Title 1">
            <a:extLst>
              <a:ext uri="{FF2B5EF4-FFF2-40B4-BE49-F238E27FC236}">
                <a16:creationId xmlns:a16="http://schemas.microsoft.com/office/drawing/2014/main" id="{B8EF3671-6287-7FA8-82FE-11A24054340F}"/>
              </a:ext>
            </a:extLst>
          </p:cNvPr>
          <p:cNvSpPr txBox="1">
            <a:spLocks/>
          </p:cNvSpPr>
          <p:nvPr/>
        </p:nvSpPr>
        <p:spPr>
          <a:xfrm>
            <a:off x="457200" y="457200"/>
            <a:ext cx="8305800" cy="6858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000" kern="1200">
                <a:solidFill>
                  <a:schemeClr val="bg1"/>
                </a:solidFill>
                <a:latin typeface="Verdana" panose="020B0604030504040204" pitchFamily="34" charset="0"/>
                <a:ea typeface="Verdana" panose="020B0604030504040204" pitchFamily="34" charset="0"/>
                <a:cs typeface="+mj-cs"/>
              </a:defRPr>
            </a:lvl1pPr>
          </a:lstStyle>
          <a:p>
            <a:pPr marL="0" marR="0" algn="ctr">
              <a:spcBef>
                <a:spcPts val="0"/>
              </a:spcBef>
              <a:spcAft>
                <a:spcPts val="0"/>
              </a:spcAft>
            </a:pPr>
            <a:r>
              <a:rPr lang="en-US" dirty="0">
                <a:effectLst/>
                <a:latin typeface="Calibri" panose="020F0502020204030204" pitchFamily="34" charset="0"/>
                <a:ea typeface="Calibri" panose="020F0502020204030204" pitchFamily="34" charset="0"/>
              </a:rPr>
              <a:t>Interagency Information Sharing</a:t>
            </a:r>
          </a:p>
        </p:txBody>
      </p:sp>
    </p:spTree>
    <p:extLst>
      <p:ext uri="{BB962C8B-B14F-4D97-AF65-F5344CB8AC3E}">
        <p14:creationId xmlns:p14="http://schemas.microsoft.com/office/powerpoint/2010/main" val="316457636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BACDCE15E3884D8166E0B57BA3310A" ma:contentTypeVersion="10" ma:contentTypeDescription="Create a new document." ma:contentTypeScope="" ma:versionID="a6ac2d1f20658ecc18557906d1765f5a">
  <xsd:schema xmlns:xsd="http://www.w3.org/2001/XMLSchema" xmlns:xs="http://www.w3.org/2001/XMLSchema" xmlns:p="http://schemas.microsoft.com/office/2006/metadata/properties" xmlns:ns2="8efeebb8-12c0-4033-997c-07494a9ddf58" xmlns:ns3="c05f9678-b365-448b-a896-d7f1f3938e47" targetNamespace="http://schemas.microsoft.com/office/2006/metadata/properties" ma:root="true" ma:fieldsID="66b9ecfff99d40c34a51ebde152fc135" ns2:_="" ns3:_="">
    <xsd:import namespace="8efeebb8-12c0-4033-997c-07494a9ddf58"/>
    <xsd:import namespace="c05f9678-b365-448b-a896-d7f1f3938e4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feebb8-12c0-4033-997c-07494a9ddf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28b28469-8996-4088-bd89-44d87d6385e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5f9678-b365-448b-a896-d7f1f3938e4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efeebb8-12c0-4033-997c-07494a9ddf5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8A4CE98-A8A0-4987-95BD-2C93561951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feebb8-12c0-4033-997c-07494a9ddf58"/>
    <ds:schemaRef ds:uri="c05f9678-b365-448b-a896-d7f1f3938e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8D9F46-CBBD-4CC8-AE25-73D50DD922B8}">
  <ds:schemaRefs>
    <ds:schemaRef ds:uri="http://schemas.microsoft.com/sharepoint/v3/contenttype/forms"/>
  </ds:schemaRefs>
</ds:datastoreItem>
</file>

<file path=customXml/itemProps3.xml><?xml version="1.0" encoding="utf-8"?>
<ds:datastoreItem xmlns:ds="http://schemas.openxmlformats.org/officeDocument/2006/customXml" ds:itemID="{B40D76C0-E0F5-4546-B852-545C8B2DAAFC}">
  <ds:schemaRefs>
    <ds:schemaRef ds:uri="http://www.w3.org/XML/1998/namespace"/>
    <ds:schemaRef ds:uri="http://schemas.microsoft.com/office/2006/documentManagement/types"/>
    <ds:schemaRef ds:uri="http://purl.org/dc/dcmitype/"/>
    <ds:schemaRef ds:uri="http://schemas.microsoft.com/office/2006/metadata/properties"/>
    <ds:schemaRef ds:uri="http://purl.org/dc/elements/1.1/"/>
    <ds:schemaRef ds:uri="http://schemas.microsoft.com/office/infopath/2007/PartnerControls"/>
    <ds:schemaRef ds:uri="8efeebb8-12c0-4033-997c-07494a9ddf58"/>
    <ds:schemaRef ds:uri="http://schemas.openxmlformats.org/package/2006/metadata/core-properties"/>
    <ds:schemaRef ds:uri="c05f9678-b365-448b-a896-d7f1f3938e47"/>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5489</TotalTime>
  <Words>1747</Words>
  <Application>Microsoft Office PowerPoint</Application>
  <PresentationFormat>On-screen Show (4:3)</PresentationFormat>
  <Paragraphs>154</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Verdana</vt:lpstr>
      <vt:lpstr>Custom Design</vt:lpstr>
      <vt:lpstr>State Perspective on the Intersection of Children and Youth Services and the Juvenile Justice System’s Response</vt:lpstr>
      <vt:lpstr>Key System Partners</vt:lpstr>
      <vt:lpstr>Juvenile Court Judges’ Commission</vt:lpstr>
      <vt:lpstr>PowerPoint Presentation</vt:lpstr>
      <vt:lpstr>Juvenile Court Judges’ Commission</vt:lpstr>
      <vt:lpstr>JCJC Mandates - 42 Pa.C.S. § 6373</vt:lpstr>
      <vt:lpstr>Juvenile Court Judges’ Commission – Priorities </vt:lpstr>
      <vt:lpstr>Central Substantive Law, Procedural Laws, &amp; Standards</vt:lpstr>
      <vt:lpstr>Purpose of Pennsylvania’s Juvenile Justice System</vt:lpstr>
      <vt:lpstr>Purpose of Pennsylvania’s Juvenile Justice System</vt:lpstr>
      <vt:lpstr>Purpose of Pennsylvania’s Juvenile Justice System</vt:lpstr>
      <vt:lpstr>Purpose of Pennsylvania’s Juvenile Justice System</vt:lpstr>
      <vt:lpstr>Dual Status Programs and Efforts - National </vt:lpstr>
      <vt:lpstr>Dual Status Programs and Efforts - Local </vt:lpstr>
      <vt:lpstr>Key Challenges</vt:lpstr>
      <vt:lpstr>Key Takeaways</vt:lpstr>
      <vt:lpstr>Pennsylvania’s Juvenile Justice System</vt:lpstr>
      <vt:lpstr>PowerPoint Presentation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aforsman</dc:creator>
  <cp:lastModifiedBy>McElwee, Kassidy L</cp:lastModifiedBy>
  <cp:revision>102</cp:revision>
  <cp:lastPrinted>2023-10-04T19:06:12Z</cp:lastPrinted>
  <dcterms:created xsi:type="dcterms:W3CDTF">2011-11-29T20:35:02Z</dcterms:created>
  <dcterms:modified xsi:type="dcterms:W3CDTF">2023-10-04T19:28:00Z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0x010100D5BACDCE15E3884D8166E0B57BA3310A</vt:lpwstr>
  </property>
</Properties>
</file>