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377" r:id="rId2"/>
    <p:sldId id="412" r:id="rId3"/>
    <p:sldId id="389" r:id="rId4"/>
    <p:sldId id="387" r:id="rId5"/>
    <p:sldId id="410" r:id="rId6"/>
    <p:sldId id="390" r:id="rId7"/>
    <p:sldId id="388" r:id="rId8"/>
    <p:sldId id="401" r:id="rId9"/>
    <p:sldId id="407" r:id="rId10"/>
    <p:sldId id="402" r:id="rId11"/>
    <p:sldId id="418" r:id="rId12"/>
    <p:sldId id="420" r:id="rId13"/>
    <p:sldId id="403" r:id="rId14"/>
    <p:sldId id="409" r:id="rId15"/>
    <p:sldId id="408" r:id="rId16"/>
    <p:sldId id="405" r:id="rId17"/>
    <p:sldId id="432" r:id="rId18"/>
    <p:sldId id="406" r:id="rId19"/>
    <p:sldId id="417" r:id="rId20"/>
    <p:sldId id="414" r:id="rId21"/>
    <p:sldId id="422" r:id="rId22"/>
    <p:sldId id="404" r:id="rId23"/>
    <p:sldId id="411" r:id="rId24"/>
    <p:sldId id="427" r:id="rId25"/>
    <p:sldId id="425" r:id="rId26"/>
    <p:sldId id="426" r:id="rId27"/>
    <p:sldId id="428" r:id="rId28"/>
    <p:sldId id="430" r:id="rId29"/>
    <p:sldId id="419" r:id="rId30"/>
    <p:sldId id="391" r:id="rId31"/>
    <p:sldId id="431" r:id="rId32"/>
    <p:sldId id="354" r:id="rId33"/>
    <p:sldId id="331" r:id="rId34"/>
    <p:sldId id="385" r:id="rId35"/>
    <p:sldId id="383" r:id="rId36"/>
    <p:sldId id="415" r:id="rId37"/>
    <p:sldId id="395" r:id="rId38"/>
    <p:sldId id="384" r:id="rId39"/>
    <p:sldId id="399" r:id="rId40"/>
    <p:sldId id="413" r:id="rId41"/>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C5924"/>
    <a:srgbClr val="B7472A"/>
    <a:srgbClr val="000000"/>
    <a:srgbClr val="FFFFFF"/>
    <a:srgbClr val="75D1FF"/>
    <a:srgbClr val="11161C"/>
    <a:srgbClr val="7F7F7F"/>
    <a:srgbClr val="F2F2F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8" autoAdjust="0"/>
    <p:restoredTop sz="79238" autoAdjust="0"/>
  </p:normalViewPr>
  <p:slideViewPr>
    <p:cSldViewPr snapToGrid="0">
      <p:cViewPr varScale="1">
        <p:scale>
          <a:sx n="65" d="100"/>
          <a:sy n="65" d="100"/>
        </p:scale>
        <p:origin x="48" y="144"/>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73" d="100"/>
          <a:sy n="73" d="100"/>
        </p:scale>
        <p:origin x="583"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smtClean="0">
                <a:latin typeface="Gill Sans MT" panose="020B0502020104020203" pitchFamily="34" charset="0"/>
              </a:rPr>
              <a:t>Projected Percentage (and</a:t>
            </a:r>
            <a:r>
              <a:rPr lang="en-US" sz="1800" baseline="0" dirty="0" smtClean="0">
                <a:latin typeface="Gill Sans MT" panose="020B0502020104020203" pitchFamily="34" charset="0"/>
              </a:rPr>
              <a:t> count) of Children Referred to CPS by </a:t>
            </a:r>
            <a:r>
              <a:rPr lang="en-US" sz="1800" baseline="0" dirty="0" err="1" smtClean="0">
                <a:latin typeface="Gill Sans MT" panose="020B0502020104020203" pitchFamily="34" charset="0"/>
              </a:rPr>
              <a:t>Ventile</a:t>
            </a:r>
            <a:r>
              <a:rPr lang="en-US" sz="1800" baseline="0" dirty="0" smtClean="0">
                <a:latin typeface="Gill Sans MT" panose="020B0502020104020203" pitchFamily="34" charset="0"/>
              </a:rPr>
              <a:t> for 2013-2015 birth cohorts</a:t>
            </a:r>
            <a:endParaRPr lang="en-US" sz="1800" dirty="0">
              <a:latin typeface="Gill Sans MT" panose="020B0502020104020203"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897872659828961"/>
          <c:y val="0.10686639341315213"/>
          <c:w val="0.89102127340171045"/>
          <c:h val="0.75589310753963979"/>
        </c:manualLayout>
      </c:layout>
      <c:barChart>
        <c:barDir val="col"/>
        <c:grouping val="clustered"/>
        <c:varyColors val="0"/>
        <c:ser>
          <c:idx val="1"/>
          <c:order val="1"/>
          <c:tx>
            <c:strRef>
              <c:f>'Tables 1-3'!$A$5</c:f>
              <c:strCache>
                <c:ptCount val="1"/>
                <c:pt idx="0">
                  <c:v>CPS Referral by Age 5</c:v>
                </c:pt>
              </c:strCache>
            </c:strRef>
          </c:tx>
          <c:spPr>
            <a:solidFill>
              <a:srgbClr val="9A0000"/>
            </a:solidFill>
            <a:ln>
              <a:noFill/>
            </a:ln>
            <a:effectLst/>
          </c:spPr>
          <c:invertIfNegative val="0"/>
          <c:dPt>
            <c:idx val="0"/>
            <c:invertIfNegative val="0"/>
            <c:bubble3D val="0"/>
            <c:spPr>
              <a:solidFill>
                <a:srgbClr val="9CBEBD"/>
              </a:solidFill>
              <a:ln>
                <a:noFill/>
              </a:ln>
              <a:effectLst/>
            </c:spPr>
            <c:extLst>
              <c:ext xmlns:c16="http://schemas.microsoft.com/office/drawing/2014/chart" uri="{C3380CC4-5D6E-409C-BE32-E72D297353CC}">
                <c16:uniqueId val="{00000001-0AD9-49D2-8C77-2AAD9CE70663}"/>
              </c:ext>
            </c:extLst>
          </c:dPt>
          <c:dPt>
            <c:idx val="1"/>
            <c:invertIfNegative val="0"/>
            <c:bubble3D val="0"/>
            <c:spPr>
              <a:solidFill>
                <a:srgbClr val="9CBEBD"/>
              </a:solidFill>
              <a:ln>
                <a:noFill/>
              </a:ln>
              <a:effectLst/>
            </c:spPr>
            <c:extLst>
              <c:ext xmlns:c16="http://schemas.microsoft.com/office/drawing/2014/chart" uri="{C3380CC4-5D6E-409C-BE32-E72D297353CC}">
                <c16:uniqueId val="{00000003-0AD9-49D2-8C77-2AAD9CE70663}"/>
              </c:ext>
            </c:extLst>
          </c:dPt>
          <c:dPt>
            <c:idx val="2"/>
            <c:invertIfNegative val="0"/>
            <c:bubble3D val="0"/>
            <c:spPr>
              <a:solidFill>
                <a:srgbClr val="9CBEBD"/>
              </a:solidFill>
              <a:ln>
                <a:noFill/>
              </a:ln>
              <a:effectLst/>
            </c:spPr>
            <c:extLst>
              <c:ext xmlns:c16="http://schemas.microsoft.com/office/drawing/2014/chart" uri="{C3380CC4-5D6E-409C-BE32-E72D297353CC}">
                <c16:uniqueId val="{00000005-0AD9-49D2-8C77-2AAD9CE70663}"/>
              </c:ext>
            </c:extLst>
          </c:dPt>
          <c:dPt>
            <c:idx val="3"/>
            <c:invertIfNegative val="0"/>
            <c:bubble3D val="0"/>
            <c:spPr>
              <a:solidFill>
                <a:srgbClr val="9CBEBD"/>
              </a:solidFill>
              <a:ln>
                <a:noFill/>
              </a:ln>
              <a:effectLst/>
            </c:spPr>
            <c:extLst>
              <c:ext xmlns:c16="http://schemas.microsoft.com/office/drawing/2014/chart" uri="{C3380CC4-5D6E-409C-BE32-E72D297353CC}">
                <c16:uniqueId val="{00000007-0AD9-49D2-8C77-2AAD9CE70663}"/>
              </c:ext>
            </c:extLst>
          </c:dPt>
          <c:dPt>
            <c:idx val="4"/>
            <c:invertIfNegative val="0"/>
            <c:bubble3D val="0"/>
            <c:spPr>
              <a:solidFill>
                <a:srgbClr val="9CBEBD"/>
              </a:solidFill>
              <a:ln>
                <a:noFill/>
              </a:ln>
              <a:effectLst/>
            </c:spPr>
            <c:extLst>
              <c:ext xmlns:c16="http://schemas.microsoft.com/office/drawing/2014/chart" uri="{C3380CC4-5D6E-409C-BE32-E72D297353CC}">
                <c16:uniqueId val="{00000009-0AD9-49D2-8C77-2AAD9CE70663}"/>
              </c:ext>
            </c:extLst>
          </c:dPt>
          <c:dPt>
            <c:idx val="5"/>
            <c:invertIfNegative val="0"/>
            <c:bubble3D val="0"/>
            <c:spPr>
              <a:solidFill>
                <a:srgbClr val="9CBEBD"/>
              </a:solidFill>
              <a:ln>
                <a:noFill/>
              </a:ln>
              <a:effectLst/>
            </c:spPr>
            <c:extLst>
              <c:ext xmlns:c16="http://schemas.microsoft.com/office/drawing/2014/chart" uri="{C3380CC4-5D6E-409C-BE32-E72D297353CC}">
                <c16:uniqueId val="{0000000B-0AD9-49D2-8C77-2AAD9CE70663}"/>
              </c:ext>
            </c:extLst>
          </c:dPt>
          <c:dPt>
            <c:idx val="6"/>
            <c:invertIfNegative val="0"/>
            <c:bubble3D val="0"/>
            <c:spPr>
              <a:solidFill>
                <a:srgbClr val="9CBEBD"/>
              </a:solidFill>
              <a:ln>
                <a:noFill/>
              </a:ln>
              <a:effectLst/>
            </c:spPr>
            <c:extLst>
              <c:ext xmlns:c16="http://schemas.microsoft.com/office/drawing/2014/chart" uri="{C3380CC4-5D6E-409C-BE32-E72D297353CC}">
                <c16:uniqueId val="{0000000D-0AD9-49D2-8C77-2AAD9CE70663}"/>
              </c:ext>
            </c:extLst>
          </c:dPt>
          <c:dPt>
            <c:idx val="7"/>
            <c:invertIfNegative val="0"/>
            <c:bubble3D val="0"/>
            <c:spPr>
              <a:solidFill>
                <a:srgbClr val="9CBEBD"/>
              </a:solidFill>
              <a:ln>
                <a:noFill/>
              </a:ln>
              <a:effectLst/>
            </c:spPr>
            <c:extLst>
              <c:ext xmlns:c16="http://schemas.microsoft.com/office/drawing/2014/chart" uri="{C3380CC4-5D6E-409C-BE32-E72D297353CC}">
                <c16:uniqueId val="{0000000F-0AD9-49D2-8C77-2AAD9CE70663}"/>
              </c:ext>
            </c:extLst>
          </c:dPt>
          <c:dPt>
            <c:idx val="8"/>
            <c:invertIfNegative val="0"/>
            <c:bubble3D val="0"/>
            <c:spPr>
              <a:solidFill>
                <a:srgbClr val="9CBEBD"/>
              </a:solidFill>
              <a:ln>
                <a:noFill/>
              </a:ln>
              <a:effectLst/>
            </c:spPr>
            <c:extLst>
              <c:ext xmlns:c16="http://schemas.microsoft.com/office/drawing/2014/chart" uri="{C3380CC4-5D6E-409C-BE32-E72D297353CC}">
                <c16:uniqueId val="{00000011-0AD9-49D2-8C77-2AAD9CE70663}"/>
              </c:ext>
            </c:extLst>
          </c:dPt>
          <c:dPt>
            <c:idx val="9"/>
            <c:invertIfNegative val="0"/>
            <c:bubble3D val="0"/>
            <c:spPr>
              <a:solidFill>
                <a:srgbClr val="9CBEBD"/>
              </a:solidFill>
              <a:ln>
                <a:noFill/>
              </a:ln>
              <a:effectLst/>
            </c:spPr>
            <c:extLst>
              <c:ext xmlns:c16="http://schemas.microsoft.com/office/drawing/2014/chart" uri="{C3380CC4-5D6E-409C-BE32-E72D297353CC}">
                <c16:uniqueId val="{00000013-0AD9-49D2-8C77-2AAD9CE70663}"/>
              </c:ext>
            </c:extLst>
          </c:dPt>
          <c:dPt>
            <c:idx val="10"/>
            <c:invertIfNegative val="0"/>
            <c:bubble3D val="0"/>
            <c:spPr>
              <a:solidFill>
                <a:srgbClr val="9CBEBD"/>
              </a:solidFill>
              <a:ln>
                <a:solidFill>
                  <a:srgbClr val="FFFFFF">
                    <a:lumMod val="50000"/>
                  </a:srgbClr>
                </a:solidFill>
              </a:ln>
              <a:effectLst/>
            </c:spPr>
            <c:extLst>
              <c:ext xmlns:c16="http://schemas.microsoft.com/office/drawing/2014/chart" uri="{C3380CC4-5D6E-409C-BE32-E72D297353CC}">
                <c16:uniqueId val="{00000015-0AD9-49D2-8C77-2AAD9CE70663}"/>
              </c:ext>
            </c:extLst>
          </c:dPt>
          <c:dPt>
            <c:idx val="11"/>
            <c:invertIfNegative val="0"/>
            <c:bubble3D val="0"/>
            <c:spPr>
              <a:solidFill>
                <a:srgbClr val="9CBEBD"/>
              </a:solidFill>
              <a:ln>
                <a:solidFill>
                  <a:srgbClr val="FFFFFF">
                    <a:lumMod val="50000"/>
                  </a:srgbClr>
                </a:solidFill>
              </a:ln>
              <a:effectLst/>
            </c:spPr>
            <c:extLst>
              <c:ext xmlns:c16="http://schemas.microsoft.com/office/drawing/2014/chart" uri="{C3380CC4-5D6E-409C-BE32-E72D297353CC}">
                <c16:uniqueId val="{00000017-0AD9-49D2-8C77-2AAD9CE70663}"/>
              </c:ext>
            </c:extLst>
          </c:dPt>
          <c:dPt>
            <c:idx val="12"/>
            <c:invertIfNegative val="0"/>
            <c:bubble3D val="0"/>
            <c:spPr>
              <a:solidFill>
                <a:srgbClr val="9CBEBD"/>
              </a:solidFill>
              <a:ln>
                <a:solidFill>
                  <a:srgbClr val="FFFFFF">
                    <a:lumMod val="50000"/>
                  </a:srgbClr>
                </a:solidFill>
              </a:ln>
              <a:effectLst/>
            </c:spPr>
            <c:extLst>
              <c:ext xmlns:c16="http://schemas.microsoft.com/office/drawing/2014/chart" uri="{C3380CC4-5D6E-409C-BE32-E72D297353CC}">
                <c16:uniqueId val="{00000019-0AD9-49D2-8C77-2AAD9CE70663}"/>
              </c:ext>
            </c:extLst>
          </c:dPt>
          <c:dPt>
            <c:idx val="13"/>
            <c:invertIfNegative val="0"/>
            <c:bubble3D val="0"/>
            <c:spPr>
              <a:solidFill>
                <a:srgbClr val="9CBEBD"/>
              </a:solidFill>
              <a:ln>
                <a:solidFill>
                  <a:srgbClr val="FFFFFF">
                    <a:lumMod val="50000"/>
                  </a:srgbClr>
                </a:solidFill>
              </a:ln>
              <a:effectLst/>
            </c:spPr>
            <c:extLst>
              <c:ext xmlns:c16="http://schemas.microsoft.com/office/drawing/2014/chart" uri="{C3380CC4-5D6E-409C-BE32-E72D297353CC}">
                <c16:uniqueId val="{0000001B-0AD9-49D2-8C77-2AAD9CE70663}"/>
              </c:ext>
            </c:extLst>
          </c:dPt>
          <c:dPt>
            <c:idx val="14"/>
            <c:invertIfNegative val="0"/>
            <c:bubble3D val="0"/>
            <c:spPr>
              <a:solidFill>
                <a:srgbClr val="9CBEBD"/>
              </a:solidFill>
              <a:ln>
                <a:solidFill>
                  <a:srgbClr val="FFFFFF">
                    <a:lumMod val="50000"/>
                  </a:srgbClr>
                </a:solidFill>
              </a:ln>
              <a:effectLst/>
            </c:spPr>
            <c:extLst>
              <c:ext xmlns:c16="http://schemas.microsoft.com/office/drawing/2014/chart" uri="{C3380CC4-5D6E-409C-BE32-E72D297353CC}">
                <c16:uniqueId val="{0000001D-0AD9-49D2-8C77-2AAD9CE70663}"/>
              </c:ext>
            </c:extLst>
          </c:dPt>
          <c:dPt>
            <c:idx val="15"/>
            <c:invertIfNegative val="0"/>
            <c:bubble3D val="0"/>
            <c:spPr>
              <a:solidFill>
                <a:srgbClr val="9CBEBD"/>
              </a:solidFill>
              <a:ln>
                <a:solidFill>
                  <a:srgbClr val="FFFFFF">
                    <a:lumMod val="50000"/>
                  </a:srgbClr>
                </a:solidFill>
              </a:ln>
              <a:effectLst/>
            </c:spPr>
            <c:extLst>
              <c:ext xmlns:c16="http://schemas.microsoft.com/office/drawing/2014/chart" uri="{C3380CC4-5D6E-409C-BE32-E72D297353CC}">
                <c16:uniqueId val="{0000001F-0AD9-49D2-8C77-2AAD9CE70663}"/>
              </c:ext>
            </c:extLst>
          </c:dPt>
          <c:dPt>
            <c:idx val="16"/>
            <c:invertIfNegative val="0"/>
            <c:bubble3D val="0"/>
            <c:spPr>
              <a:solidFill>
                <a:srgbClr val="FFFFFF">
                  <a:lumMod val="95000"/>
                </a:srgbClr>
              </a:solidFill>
              <a:ln>
                <a:solidFill>
                  <a:srgbClr val="FFFFFF">
                    <a:lumMod val="50000"/>
                  </a:srgbClr>
                </a:solidFill>
              </a:ln>
              <a:effectLst/>
            </c:spPr>
            <c:extLst>
              <c:ext xmlns:c16="http://schemas.microsoft.com/office/drawing/2014/chart" uri="{C3380CC4-5D6E-409C-BE32-E72D297353CC}">
                <c16:uniqueId val="{00000021-0AD9-49D2-8C77-2AAD9CE70663}"/>
              </c:ext>
            </c:extLst>
          </c:dPt>
          <c:dPt>
            <c:idx val="17"/>
            <c:invertIfNegative val="0"/>
            <c:bubble3D val="0"/>
            <c:spPr>
              <a:solidFill>
                <a:srgbClr val="FFFFFF">
                  <a:lumMod val="95000"/>
                </a:srgbClr>
              </a:solidFill>
              <a:ln>
                <a:solidFill>
                  <a:srgbClr val="FFFFFF">
                    <a:lumMod val="50000"/>
                  </a:srgbClr>
                </a:solidFill>
              </a:ln>
              <a:effectLst/>
            </c:spPr>
            <c:extLst>
              <c:ext xmlns:c16="http://schemas.microsoft.com/office/drawing/2014/chart" uri="{C3380CC4-5D6E-409C-BE32-E72D297353CC}">
                <c16:uniqueId val="{00000023-0AD9-49D2-8C77-2AAD9CE70663}"/>
              </c:ext>
            </c:extLst>
          </c:dPt>
          <c:dPt>
            <c:idx val="18"/>
            <c:invertIfNegative val="0"/>
            <c:bubble3D val="0"/>
            <c:spPr>
              <a:solidFill>
                <a:srgbClr val="A20000"/>
              </a:solidFill>
              <a:ln>
                <a:solidFill>
                  <a:srgbClr val="FFFFFF">
                    <a:lumMod val="50000"/>
                  </a:srgbClr>
                </a:solidFill>
              </a:ln>
              <a:effectLst/>
            </c:spPr>
            <c:extLst>
              <c:ext xmlns:c16="http://schemas.microsoft.com/office/drawing/2014/chart" uri="{C3380CC4-5D6E-409C-BE32-E72D297353CC}">
                <c16:uniqueId val="{00000025-0AD9-49D2-8C77-2AAD9CE70663}"/>
              </c:ext>
            </c:extLst>
          </c:dPt>
          <c:dLbls>
            <c:dLbl>
              <c:idx val="0"/>
              <c:layout/>
              <c:tx>
                <c:rich>
                  <a:bodyPr/>
                  <a:lstStyle/>
                  <a:p>
                    <a:fld id="{76EA34DC-621A-4D7F-99DC-1B756C237337}" type="VALUE">
                      <a:rPr lang="en-US" smtClean="0"/>
                      <a:pPr/>
                      <a:t>[VALUE]</a:t>
                    </a:fld>
                    <a:endParaRPr lang="en-US" smtClean="0"/>
                  </a:p>
                  <a:p>
                    <a:r>
                      <a:rPr lang="en-US" smtClean="0"/>
                      <a:t>(202)</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0AD9-49D2-8C77-2AAD9CE70663}"/>
                </c:ext>
              </c:extLst>
            </c:dLbl>
            <c:dLbl>
              <c:idx val="1"/>
              <c:layout/>
              <c:tx>
                <c:rich>
                  <a:bodyPr/>
                  <a:lstStyle/>
                  <a:p>
                    <a:fld id="{9DB25F39-7F3C-4726-8F26-3B8E8A9063C3}" type="VALUE">
                      <a:rPr lang="en-US" smtClean="0"/>
                      <a:pPr/>
                      <a:t>[VALUE]</a:t>
                    </a:fld>
                    <a:endParaRPr lang="en-US" smtClean="0"/>
                  </a:p>
                  <a:p>
                    <a:r>
                      <a:rPr lang="en-US" smtClean="0"/>
                      <a:t>(259)</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0AD9-49D2-8C77-2AAD9CE70663}"/>
                </c:ext>
              </c:extLst>
            </c:dLbl>
            <c:dLbl>
              <c:idx val="2"/>
              <c:layout/>
              <c:tx>
                <c:rich>
                  <a:bodyPr/>
                  <a:lstStyle/>
                  <a:p>
                    <a:fld id="{45328E70-5134-497C-8D59-E70964C3D764}" type="VALUE">
                      <a:rPr lang="en-US" smtClean="0"/>
                      <a:pPr/>
                      <a:t>[VALUE]</a:t>
                    </a:fld>
                    <a:endParaRPr lang="en-US" smtClean="0"/>
                  </a:p>
                  <a:p>
                    <a:r>
                      <a:rPr lang="en-US" smtClean="0"/>
                      <a:t>(336)</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0AD9-49D2-8C77-2AAD9CE70663}"/>
                </c:ext>
              </c:extLst>
            </c:dLbl>
            <c:dLbl>
              <c:idx val="3"/>
              <c:layout/>
              <c:tx>
                <c:rich>
                  <a:bodyPr/>
                  <a:lstStyle/>
                  <a:p>
                    <a:fld id="{16685827-4F92-44E6-B698-09614135B6C4}" type="VALUE">
                      <a:rPr lang="en-US" smtClean="0"/>
                      <a:pPr/>
                      <a:t>[VALUE]</a:t>
                    </a:fld>
                    <a:endParaRPr lang="en-US" smtClean="0"/>
                  </a:p>
                  <a:p>
                    <a:r>
                      <a:rPr lang="en-US" smtClean="0"/>
                      <a:t>(235)</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0AD9-49D2-8C77-2AAD9CE70663}"/>
                </c:ext>
              </c:extLst>
            </c:dLbl>
            <c:dLbl>
              <c:idx val="4"/>
              <c:layout/>
              <c:tx>
                <c:rich>
                  <a:bodyPr/>
                  <a:lstStyle/>
                  <a:p>
                    <a:fld id="{DF284101-0572-400C-ACC0-D669873A32FC}" type="VALUE">
                      <a:rPr lang="en-US" smtClean="0"/>
                      <a:pPr/>
                      <a:t>[VALUE]</a:t>
                    </a:fld>
                    <a:endParaRPr lang="en-US" smtClean="0"/>
                  </a:p>
                  <a:p>
                    <a:r>
                      <a:rPr lang="en-US" smtClean="0"/>
                      <a:t>(393)</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0AD9-49D2-8C77-2AAD9CE70663}"/>
                </c:ext>
              </c:extLst>
            </c:dLbl>
            <c:dLbl>
              <c:idx val="5"/>
              <c:layout/>
              <c:tx>
                <c:rich>
                  <a:bodyPr/>
                  <a:lstStyle/>
                  <a:p>
                    <a:fld id="{EA7E2323-7E3E-454F-A1D9-FF50288925F4}" type="VALUE">
                      <a:rPr lang="en-US" smtClean="0"/>
                      <a:pPr/>
                      <a:t>[VALUE]</a:t>
                    </a:fld>
                    <a:endParaRPr lang="en-US" smtClean="0"/>
                  </a:p>
                  <a:p>
                    <a:r>
                      <a:rPr lang="en-US" smtClean="0"/>
                      <a:t>(327)</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B-0AD9-49D2-8C77-2AAD9CE70663}"/>
                </c:ext>
              </c:extLst>
            </c:dLbl>
            <c:dLbl>
              <c:idx val="6"/>
              <c:layout/>
              <c:tx>
                <c:rich>
                  <a:bodyPr/>
                  <a:lstStyle/>
                  <a:p>
                    <a:fld id="{EAC9D806-4117-4CD9-AB03-5DBC9490F6AC}" type="VALUE">
                      <a:rPr lang="en-US" smtClean="0"/>
                      <a:pPr/>
                      <a:t>[VALUE]</a:t>
                    </a:fld>
                    <a:endParaRPr lang="en-US" smtClean="0"/>
                  </a:p>
                  <a:p>
                    <a:r>
                      <a:rPr lang="en-US" smtClean="0"/>
                      <a:t>(312)</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D-0AD9-49D2-8C77-2AAD9CE70663}"/>
                </c:ext>
              </c:extLst>
            </c:dLbl>
            <c:dLbl>
              <c:idx val="7"/>
              <c:layout/>
              <c:tx>
                <c:rich>
                  <a:bodyPr/>
                  <a:lstStyle/>
                  <a:p>
                    <a:fld id="{126CA5D5-CC24-4415-AA4D-5859BB933AE2}" type="VALUE">
                      <a:rPr lang="en-US" smtClean="0"/>
                      <a:pPr/>
                      <a:t>[VALUE]</a:t>
                    </a:fld>
                    <a:endParaRPr lang="en-US" smtClean="0"/>
                  </a:p>
                  <a:p>
                    <a:r>
                      <a:rPr lang="en-US" smtClean="0"/>
                      <a:t>(478)</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0AD9-49D2-8C77-2AAD9CE70663}"/>
                </c:ext>
              </c:extLst>
            </c:dLbl>
            <c:dLbl>
              <c:idx val="8"/>
              <c:layout/>
              <c:tx>
                <c:rich>
                  <a:bodyPr/>
                  <a:lstStyle/>
                  <a:p>
                    <a:fld id="{BB42DF45-EB01-4BC3-A49E-EEED189244AC}" type="VALUE">
                      <a:rPr lang="en-US" smtClean="0"/>
                      <a:pPr/>
                      <a:t>[VALUE]</a:t>
                    </a:fld>
                    <a:endParaRPr lang="en-US" smtClean="0"/>
                  </a:p>
                  <a:p>
                    <a:r>
                      <a:rPr lang="en-US" smtClean="0"/>
                      <a:t>(517)</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1-0AD9-49D2-8C77-2AAD9CE70663}"/>
                </c:ext>
              </c:extLst>
            </c:dLbl>
            <c:dLbl>
              <c:idx val="9"/>
              <c:layout/>
              <c:tx>
                <c:rich>
                  <a:bodyPr/>
                  <a:lstStyle/>
                  <a:p>
                    <a:fld id="{FC222EF6-55F3-456B-8229-C479D7A38B59}" type="VALUE">
                      <a:rPr lang="en-US" smtClean="0"/>
                      <a:pPr/>
                      <a:t>[VALUE]</a:t>
                    </a:fld>
                    <a:endParaRPr lang="en-US" smtClean="0"/>
                  </a:p>
                  <a:p>
                    <a:r>
                      <a:rPr lang="en-US" smtClean="0"/>
                      <a:t>(630)</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3-0AD9-49D2-8C77-2AAD9CE70663}"/>
                </c:ext>
              </c:extLst>
            </c:dLbl>
            <c:dLbl>
              <c:idx val="10"/>
              <c:layout/>
              <c:tx>
                <c:rich>
                  <a:bodyPr/>
                  <a:lstStyle/>
                  <a:p>
                    <a:fld id="{7E5C2834-DB8D-419C-B99A-49A998941092}" type="VALUE">
                      <a:rPr lang="en-US" smtClean="0"/>
                      <a:pPr/>
                      <a:t>[VALUE]</a:t>
                    </a:fld>
                    <a:endParaRPr lang="en-US" smtClean="0"/>
                  </a:p>
                  <a:p>
                    <a:r>
                      <a:rPr lang="en-US" smtClean="0"/>
                      <a:t>(549)</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5-0AD9-49D2-8C77-2AAD9CE70663}"/>
                </c:ext>
              </c:extLst>
            </c:dLbl>
            <c:dLbl>
              <c:idx val="11"/>
              <c:layout/>
              <c:tx>
                <c:rich>
                  <a:bodyPr/>
                  <a:lstStyle/>
                  <a:p>
                    <a:fld id="{10DD600B-73A6-47CE-AE39-891002F45258}" type="VALUE">
                      <a:rPr lang="en-US" smtClean="0"/>
                      <a:pPr/>
                      <a:t>[VALUE]</a:t>
                    </a:fld>
                    <a:endParaRPr lang="en-US" smtClean="0"/>
                  </a:p>
                  <a:p>
                    <a:r>
                      <a:rPr lang="en-US" smtClean="0"/>
                      <a:t>(800)</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7-0AD9-49D2-8C77-2AAD9CE70663}"/>
                </c:ext>
              </c:extLst>
            </c:dLbl>
            <c:dLbl>
              <c:idx val="12"/>
              <c:layout/>
              <c:tx>
                <c:rich>
                  <a:bodyPr/>
                  <a:lstStyle/>
                  <a:p>
                    <a:fld id="{EB3051E2-2F3E-44FA-B30D-CE2FC5669029}" type="VALUE">
                      <a:rPr lang="en-US" smtClean="0"/>
                      <a:pPr/>
                      <a:t>[VALUE]</a:t>
                    </a:fld>
                    <a:endParaRPr lang="en-US" smtClean="0"/>
                  </a:p>
                  <a:p>
                    <a:r>
                      <a:rPr lang="en-US" smtClean="0"/>
                      <a:t>(834)</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9-0AD9-49D2-8C77-2AAD9CE70663}"/>
                </c:ext>
              </c:extLst>
            </c:dLbl>
            <c:dLbl>
              <c:idx val="13"/>
              <c:layout/>
              <c:tx>
                <c:rich>
                  <a:bodyPr/>
                  <a:lstStyle/>
                  <a:p>
                    <a:fld id="{CFC9FC4D-F6AF-4E15-8490-8D41181D5EAA}" type="VALUE">
                      <a:rPr lang="en-US" smtClean="0"/>
                      <a:pPr/>
                      <a:t>[VALUE]</a:t>
                    </a:fld>
                    <a:endParaRPr lang="en-US" smtClean="0"/>
                  </a:p>
                  <a:p>
                    <a:r>
                      <a:rPr lang="en-US" smtClean="0"/>
                      <a:t>(963)</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B-0AD9-49D2-8C77-2AAD9CE70663}"/>
                </c:ext>
              </c:extLst>
            </c:dLbl>
            <c:dLbl>
              <c:idx val="14"/>
              <c:layout/>
              <c:tx>
                <c:rich>
                  <a:bodyPr/>
                  <a:lstStyle/>
                  <a:p>
                    <a:fld id="{5B043774-1DA7-4A89-B4E0-A33E27221AAF}" type="VALUE">
                      <a:rPr lang="en-US" smtClean="0"/>
                      <a:pPr/>
                      <a:t>[VALUE]</a:t>
                    </a:fld>
                    <a:endParaRPr lang="en-US" dirty="0" smtClean="0"/>
                  </a:p>
                  <a:p>
                    <a:r>
                      <a:rPr lang="en-US" dirty="0" smtClean="0"/>
                      <a:t>(1,187)</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D-0AD9-49D2-8C77-2AAD9CE70663}"/>
                </c:ext>
              </c:extLst>
            </c:dLbl>
            <c:dLbl>
              <c:idx val="15"/>
              <c:layout/>
              <c:tx>
                <c:rich>
                  <a:bodyPr/>
                  <a:lstStyle/>
                  <a:p>
                    <a:fld id="{C39EBE1C-AEE9-4E32-B5CA-015BF6CF291E}" type="VALUE">
                      <a:rPr lang="en-US" smtClean="0"/>
                      <a:pPr/>
                      <a:t>[VALUE]</a:t>
                    </a:fld>
                    <a:endParaRPr lang="en-US" dirty="0" smtClean="0"/>
                  </a:p>
                  <a:p>
                    <a:r>
                      <a:rPr lang="en-US" dirty="0" smtClean="0"/>
                      <a:t>(1,285)</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1F-0AD9-49D2-8C77-2AAD9CE70663}"/>
                </c:ext>
              </c:extLst>
            </c:dLbl>
            <c:dLbl>
              <c:idx val="16"/>
              <c:layout/>
              <c:tx>
                <c:rich>
                  <a:bodyPr/>
                  <a:lstStyle/>
                  <a:p>
                    <a:fld id="{B660E429-0B28-4BCC-A266-D1882CB639AF}" type="VALUE">
                      <a:rPr lang="en-US" smtClean="0"/>
                      <a:pPr/>
                      <a:t>[VALUE]</a:t>
                    </a:fld>
                    <a:endParaRPr lang="en-US" smtClean="0"/>
                  </a:p>
                  <a:p>
                    <a:r>
                      <a:rPr lang="en-US" smtClean="0"/>
                      <a:t>(1,628)</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1-0AD9-49D2-8C77-2AAD9CE70663}"/>
                </c:ext>
              </c:extLst>
            </c:dLbl>
            <c:dLbl>
              <c:idx val="17"/>
              <c:layout/>
              <c:tx>
                <c:rich>
                  <a:bodyPr/>
                  <a:lstStyle/>
                  <a:p>
                    <a:fld id="{1E8CA7D1-F017-4A36-B7A6-336C7699062D}" type="VALUE">
                      <a:rPr lang="en-US" smtClean="0"/>
                      <a:pPr/>
                      <a:t>[VALUE]</a:t>
                    </a:fld>
                    <a:endParaRPr lang="en-US" smtClean="0"/>
                  </a:p>
                  <a:p>
                    <a:r>
                      <a:rPr lang="en-US" smtClean="0"/>
                      <a:t>(1,813)</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3-0AD9-49D2-8C77-2AAD9CE70663}"/>
                </c:ext>
              </c:extLst>
            </c:dLbl>
            <c:dLbl>
              <c:idx val="18"/>
              <c:layout/>
              <c:tx>
                <c:rich>
                  <a:bodyPr/>
                  <a:lstStyle/>
                  <a:p>
                    <a:fld id="{96EE3E8A-7107-48E5-B773-2F7CE53171B6}" type="VALUE">
                      <a:rPr lang="en-US" smtClean="0"/>
                      <a:pPr/>
                      <a:t>[VALUE]</a:t>
                    </a:fld>
                    <a:endParaRPr lang="en-US" smtClean="0"/>
                  </a:p>
                  <a:p>
                    <a:r>
                      <a:rPr lang="en-US" smtClean="0"/>
                      <a:t>(2,359)</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5-0AD9-49D2-8C77-2AAD9CE70663}"/>
                </c:ext>
              </c:extLst>
            </c:dLbl>
            <c:dLbl>
              <c:idx val="19"/>
              <c:layout>
                <c:manualLayout>
                  <c:x val="-3.0750307503075031E-3"/>
                  <c:y val="0"/>
                </c:manualLayout>
              </c:layout>
              <c:tx>
                <c:rich>
                  <a:bodyPr/>
                  <a:lstStyle/>
                  <a:p>
                    <a:fld id="{34C285CA-D897-470F-9224-C0B45F72B4D0}" type="VALUE">
                      <a:rPr lang="en-US" smtClean="0"/>
                      <a:pPr/>
                      <a:t>[VALUE]</a:t>
                    </a:fld>
                    <a:endParaRPr lang="en-US" smtClean="0"/>
                  </a:p>
                  <a:p>
                    <a:r>
                      <a:rPr lang="en-US" smtClean="0"/>
                      <a:t>(3,258)</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26-0AD9-49D2-8C77-2AAD9CE7066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Gill Sans MT" panose="020B05020201040202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'Tables 1-3'!$B$3:$U$3</c:f>
              <c:numCache>
                <c:formatCode>_(* #,##0_);_(* \(#,##0\);_(* "-"??_);_(@_)</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'Tables 1-3'!$B$5:$U$5</c:f>
              <c:numCache>
                <c:formatCode>0.0%</c:formatCode>
                <c:ptCount val="20"/>
                <c:pt idx="0">
                  <c:v>2.603961459937677E-2</c:v>
                </c:pt>
                <c:pt idx="1">
                  <c:v>3.3872761850084324E-2</c:v>
                </c:pt>
                <c:pt idx="2">
                  <c:v>3.6842822119313536E-2</c:v>
                </c:pt>
                <c:pt idx="3">
                  <c:v>4.6589513638224243E-2</c:v>
                </c:pt>
                <c:pt idx="4">
                  <c:v>5.7126696832579184E-2</c:v>
                </c:pt>
                <c:pt idx="5">
                  <c:v>4.5411317165953397E-2</c:v>
                </c:pt>
                <c:pt idx="6">
                  <c:v>6.0711537756934011E-2</c:v>
                </c:pt>
                <c:pt idx="7">
                  <c:v>8.173529198929011E-2</c:v>
                </c:pt>
                <c:pt idx="8">
                  <c:v>8.1185084284011583E-2</c:v>
                </c:pt>
                <c:pt idx="9">
                  <c:v>8.9240108080097719E-2</c:v>
                </c:pt>
                <c:pt idx="10">
                  <c:v>0.10659378202938162</c:v>
                </c:pt>
                <c:pt idx="11">
                  <c:v>0.12801404464189747</c:v>
                </c:pt>
                <c:pt idx="12">
                  <c:v>0.13553193820532486</c:v>
                </c:pt>
                <c:pt idx="13">
                  <c:v>0.16500675819876218</c:v>
                </c:pt>
                <c:pt idx="14">
                  <c:v>0.1873254868695437</c:v>
                </c:pt>
                <c:pt idx="15">
                  <c:v>0.21873000071108584</c:v>
                </c:pt>
                <c:pt idx="16">
                  <c:v>0.26166927565106018</c:v>
                </c:pt>
                <c:pt idx="17">
                  <c:v>0.29731896942439773</c:v>
                </c:pt>
                <c:pt idx="18">
                  <c:v>0.37481476126793656</c:v>
                </c:pt>
                <c:pt idx="19">
                  <c:v>0.52546403094722649</c:v>
                </c:pt>
              </c:numCache>
            </c:numRef>
          </c:val>
          <c:extLst>
            <c:ext xmlns:c16="http://schemas.microsoft.com/office/drawing/2014/chart" uri="{C3380CC4-5D6E-409C-BE32-E72D297353CC}">
              <c16:uniqueId val="{00000027-0AD9-49D2-8C77-2AAD9CE70663}"/>
            </c:ext>
          </c:extLst>
        </c:ser>
        <c:dLbls>
          <c:dLblPos val="outEnd"/>
          <c:showLegendKey val="0"/>
          <c:showVal val="1"/>
          <c:showCatName val="0"/>
          <c:showSerName val="0"/>
          <c:showPercent val="0"/>
          <c:showBubbleSize val="0"/>
        </c:dLbls>
        <c:gapWidth val="219"/>
        <c:overlap val="-27"/>
        <c:axId val="382574512"/>
        <c:axId val="382570904"/>
        <c:extLst>
          <c:ext xmlns:c15="http://schemas.microsoft.com/office/drawing/2012/chart" uri="{02D57815-91ED-43cb-92C2-25804820EDAC}">
            <c15:filteredBarSeries>
              <c15:ser>
                <c:idx val="0"/>
                <c:order val="0"/>
                <c:tx>
                  <c:strRef>
                    <c:extLst>
                      <c:ext uri="{02D57815-91ED-43cb-92C2-25804820EDAC}">
                        <c15:formulaRef>
                          <c15:sqref>'Tables 1-3'!$A$4</c15:sqref>
                        </c15:formulaRef>
                      </c:ext>
                    </c:extLst>
                    <c:strCache>
                      <c:ptCount val="1"/>
                      <c:pt idx="0">
                        <c:v>No CPS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'Tables 1-3'!$B$3:$U$3</c15:sqref>
                        </c15:formulaRef>
                      </c:ext>
                    </c:extLst>
                    <c:numCache>
                      <c:formatCode>_(* #,##0_);_(* \(#,##0\);_(* "-"??_);_(@_)</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extLst>
                      <c:ext uri="{02D57815-91ED-43cb-92C2-25804820EDAC}">
                        <c15:formulaRef>
                          <c15:sqref>'Tables 1-3'!$B$4:$U$4</c15:sqref>
                        </c15:formulaRef>
                      </c:ext>
                    </c:extLst>
                    <c:numCache>
                      <c:formatCode>0.0%</c:formatCode>
                      <c:ptCount val="20"/>
                      <c:pt idx="0">
                        <c:v>0.97396038540062324</c:v>
                      </c:pt>
                      <c:pt idx="1">
                        <c:v>0.96612723814991563</c:v>
                      </c:pt>
                      <c:pt idx="2">
                        <c:v>0.96315717788068644</c:v>
                      </c:pt>
                      <c:pt idx="3">
                        <c:v>0.95341048636177572</c:v>
                      </c:pt>
                      <c:pt idx="4">
                        <c:v>0.9428733031674208</c:v>
                      </c:pt>
                      <c:pt idx="5">
                        <c:v>0.95458868283404663</c:v>
                      </c:pt>
                      <c:pt idx="6">
                        <c:v>0.93928846224306595</c:v>
                      </c:pt>
                      <c:pt idx="7">
                        <c:v>0.91826470801070992</c:v>
                      </c:pt>
                      <c:pt idx="8">
                        <c:v>0.91881491571598839</c:v>
                      </c:pt>
                      <c:pt idx="9">
                        <c:v>0.91075989191990225</c:v>
                      </c:pt>
                      <c:pt idx="10">
                        <c:v>0.89340621797061837</c:v>
                      </c:pt>
                      <c:pt idx="11">
                        <c:v>0.87198595535810253</c:v>
                      </c:pt>
                      <c:pt idx="12">
                        <c:v>0.86446806179467517</c:v>
                      </c:pt>
                      <c:pt idx="13">
                        <c:v>0.8349932418012378</c:v>
                      </c:pt>
                      <c:pt idx="14">
                        <c:v>0.81267451313045624</c:v>
                      </c:pt>
                      <c:pt idx="15">
                        <c:v>0.78126999928891416</c:v>
                      </c:pt>
                      <c:pt idx="16">
                        <c:v>0.73833072434893976</c:v>
                      </c:pt>
                      <c:pt idx="17">
                        <c:v>0.70268103057560227</c:v>
                      </c:pt>
                      <c:pt idx="18">
                        <c:v>0.62518523873206344</c:v>
                      </c:pt>
                      <c:pt idx="19">
                        <c:v>0.47453596905277357</c:v>
                      </c:pt>
                    </c:numCache>
                  </c:numRef>
                </c:val>
                <c:extLst>
                  <c:ext xmlns:c16="http://schemas.microsoft.com/office/drawing/2014/chart" uri="{C3380CC4-5D6E-409C-BE32-E72D297353CC}">
                    <c16:uniqueId val="{00000028-0AD9-49D2-8C77-2AAD9CE70663}"/>
                  </c:ext>
                </c:extLst>
              </c15:ser>
            </c15:filteredBarSeries>
          </c:ext>
        </c:extLst>
      </c:barChart>
      <c:catAx>
        <c:axId val="38257451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US" sz="1100"/>
                  <a:t>Ventile (5% Risk</a:t>
                </a:r>
                <a:r>
                  <a:rPr lang="en-US" sz="1100" baseline="0"/>
                  <a:t> Increments)</a:t>
                </a:r>
                <a:endParaRPr lang="en-US" sz="1100"/>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82570904"/>
        <c:crosses val="autoZero"/>
        <c:auto val="1"/>
        <c:lblAlgn val="ctr"/>
        <c:lblOffset val="100"/>
        <c:noMultiLvlLbl val="0"/>
      </c:catAx>
      <c:valAx>
        <c:axId val="38257090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r>
                  <a:rPr lang="en-US" sz="1100" dirty="0">
                    <a:latin typeface="Gill Sans MT" panose="020B0502020104020203" pitchFamily="34" charset="0"/>
                  </a:rPr>
                  <a:t>Percentage</a:t>
                </a:r>
                <a:r>
                  <a:rPr lang="en-US" sz="1100" baseline="0" dirty="0">
                    <a:latin typeface="Gill Sans MT" panose="020B0502020104020203" pitchFamily="34" charset="0"/>
                  </a:rPr>
                  <a:t> with CPS Referral</a:t>
                </a:r>
                <a:endParaRPr lang="en-US" sz="1100" dirty="0">
                  <a:latin typeface="Gill Sans MT" panose="020B0502020104020203" pitchFamily="34" charset="0"/>
                </a:endParaRPr>
              </a:p>
            </c:rich>
          </c:tx>
          <c:layout>
            <c:manualLayout>
              <c:xMode val="edge"/>
              <c:yMode val="edge"/>
              <c:x val="2.2569444444444444E-2"/>
              <c:y val="0.3044251675608125"/>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382574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0.10267</cdr:x>
      <cdr:y>0.51442</cdr:y>
    </cdr:from>
    <cdr:to>
      <cdr:x>0.82679</cdr:x>
      <cdr:y>0.6614</cdr:y>
    </cdr:to>
    <cdr:sp macro="" textlink="">
      <cdr:nvSpPr>
        <cdr:cNvPr id="2" name="Left Bracket 1"/>
        <cdr:cNvSpPr/>
      </cdr:nvSpPr>
      <cdr:spPr>
        <a:xfrm xmlns:a="http://schemas.openxmlformats.org/drawingml/2006/main" rot="5400000">
          <a:off x="3429894" y="279701"/>
          <a:ext cx="817583" cy="5981251"/>
        </a:xfrm>
        <a:prstGeom xmlns:a="http://schemas.openxmlformats.org/drawingml/2006/main" prst="leftBracket">
          <a:avLst/>
        </a:prstGeom>
        <a:ln xmlns:a="http://schemas.openxmlformats.org/drawingml/2006/main" w="158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0.76232</cdr:x>
      <cdr:y>0.13763</cdr:y>
    </cdr:from>
    <cdr:to>
      <cdr:x>0.94517</cdr:x>
      <cdr:y>0.29815</cdr:y>
    </cdr:to>
    <cdr:sp macro="" textlink="">
      <cdr:nvSpPr>
        <cdr:cNvPr id="4" name="TextBox 3"/>
        <cdr:cNvSpPr txBox="1"/>
      </cdr:nvSpPr>
      <cdr:spPr>
        <a:xfrm xmlns:a="http://schemas.openxmlformats.org/drawingml/2006/main">
          <a:off x="6296858" y="765582"/>
          <a:ext cx="1510335" cy="8928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i="1" dirty="0" smtClean="0">
              <a:latin typeface="Gill Sans MT" panose="020B0502020104020203" pitchFamily="34" charset="0"/>
            </a:rPr>
            <a:t>5,618 Children Projected to be Referred </a:t>
          </a:r>
          <a:endParaRPr lang="en-US" sz="1200" i="1" dirty="0">
            <a:latin typeface="Gill Sans MT" panose="020B0502020104020203" pitchFamily="34" charset="0"/>
          </a:endParaRPr>
        </a:p>
        <a:p xmlns:a="http://schemas.openxmlformats.org/drawingml/2006/main">
          <a:endParaRPr lang="en-US" sz="1200" i="1" dirty="0"/>
        </a:p>
      </cdr:txBody>
    </cdr:sp>
  </cdr:relSizeAnchor>
  <cdr:relSizeAnchor xmlns:cdr="http://schemas.openxmlformats.org/drawingml/2006/chartDrawing">
    <cdr:from>
      <cdr:x>0.42834</cdr:x>
      <cdr:y>0.42182</cdr:y>
    </cdr:from>
    <cdr:to>
      <cdr:x>0.62905</cdr:x>
      <cdr:y>0.54639</cdr:y>
    </cdr:to>
    <cdr:sp macro="" textlink="">
      <cdr:nvSpPr>
        <cdr:cNvPr id="5" name="TextBox 1"/>
        <cdr:cNvSpPr txBox="1"/>
      </cdr:nvSpPr>
      <cdr:spPr>
        <a:xfrm xmlns:a="http://schemas.openxmlformats.org/drawingml/2006/main">
          <a:off x="3538091" y="2346440"/>
          <a:ext cx="1657914" cy="692933"/>
        </a:xfrm>
        <a:prstGeom xmlns:a="http://schemas.openxmlformats.org/drawingml/2006/main" prst="rect">
          <a:avLst/>
        </a:prstGeom>
      </cdr:spPr>
      <cdr:txBody>
        <a:bodyPr xmlns:a="http://schemas.openxmlformats.org/drawingml/2006/main" wrap="square" rtlCol="0"/>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i="1" dirty="0" smtClean="0">
              <a:latin typeface="Gill Sans MT" panose="020B0502020104020203" pitchFamily="34" charset="0"/>
            </a:rPr>
            <a:t>9,308 Children Projected to be Referred </a:t>
          </a:r>
          <a:endParaRPr lang="en-US" sz="1200" i="1" dirty="0">
            <a:latin typeface="Gill Sans MT" panose="020B0502020104020203" pitchFamily="34" charset="0"/>
          </a:endParaRPr>
        </a:p>
        <a:p xmlns:a="http://schemas.openxmlformats.org/drawingml/2006/main">
          <a:endParaRPr lang="en-US" sz="1200" i="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9/26/2018</a:t>
            </a:fld>
            <a:endParaRPr lang="en-US"/>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9/26/2018</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a:p>
        </p:txBody>
      </p:sp>
    </p:spTree>
    <p:extLst>
      <p:ext uri="{BB962C8B-B14F-4D97-AF65-F5344CB8AC3E}">
        <p14:creationId xmlns:p14="http://schemas.microsoft.com/office/powerpoint/2010/main" val="64982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9/27/2018 1:01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68872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8:20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97713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 fundamental problem with the city’s focus on high-risk families, she said, is that even drawing on commonly recognized risk factors, “no list can predict 100 percent.” She pointed out that some families can have none of the risk factors and still abuse their children, while others can have all of them and not hurt their children because they may have supportive family members or other resources.</a:t>
            </a:r>
          </a:p>
          <a:p>
            <a:endParaRPr lang="en-US" sz="1200" dirty="0" smtClean="0"/>
          </a:p>
          <a:p>
            <a:r>
              <a:rPr lang="en-US" sz="1200" dirty="0" smtClean="0"/>
              <a:t>“We prefer not to look at child abuse from the medical model of finding a sick person and treating them,” Dr. </a:t>
            </a:r>
            <a:r>
              <a:rPr lang="en-US" sz="1200" dirty="0" err="1" smtClean="0"/>
              <a:t>Rosenzweig</a:t>
            </a:r>
            <a:r>
              <a:rPr lang="en-US" sz="1200" dirty="0" smtClean="0"/>
              <a:t> said. “We prefer the inoculation model of preparing families and communities to raise safe and healthy kids.”</a:t>
            </a: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8:20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4026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unfortunate societal issue of poverty does not negate our responsibility to improve our decision-making capacity for those children coming to our attention. Ms. Eubanks proposes that we all “join a social movement to solve poverty…”. We, of course, look forward to innovative solutions that may help address the underlying conditions so commonly observed in the families we serve. But in the meantime, we will continue to develop concrete solutions to refine and tackle our legal imperatives. </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35</a:t>
            </a:fld>
            <a:endParaRPr lang="en-US"/>
          </a:p>
        </p:txBody>
      </p:sp>
    </p:spTree>
    <p:extLst>
      <p:ext uri="{BB962C8B-B14F-4D97-AF65-F5344CB8AC3E}">
        <p14:creationId xmlns:p14="http://schemas.microsoft.com/office/powerpoint/2010/main" val="623292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In the ensuing years, however, increased public and professional attention, sparked in part by the number of abused children revealed by these initial reporting laws, led many states to expand their reporting requirements.</a:t>
            </a:r>
            <a:endParaRPr lang="en-US" sz="1200" i="1" dirty="0" smtClean="0">
              <a:solidFill>
                <a:schemeClr val="bg2"/>
              </a:solidFill>
            </a:endParaRPr>
          </a:p>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8:54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533886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39</a:t>
            </a:fld>
            <a:endParaRPr lang="en-US"/>
          </a:p>
        </p:txBody>
      </p:sp>
    </p:spTree>
    <p:extLst>
      <p:ext uri="{BB962C8B-B14F-4D97-AF65-F5344CB8AC3E}">
        <p14:creationId xmlns:p14="http://schemas.microsoft.com/office/powerpoint/2010/main" val="396194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a:p>
        </p:txBody>
      </p:sp>
    </p:spTree>
    <p:extLst>
      <p:ext uri="{BB962C8B-B14F-4D97-AF65-F5344CB8AC3E}">
        <p14:creationId xmlns:p14="http://schemas.microsoft.com/office/powerpoint/2010/main" val="177236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11:56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0052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12:35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95960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8:49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56342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mention</a:t>
            </a:r>
            <a:r>
              <a:rPr lang="en-US" baseline="0" dirty="0" smtClean="0"/>
              <a:t> birth cohort files and linkages to death records</a:t>
            </a:r>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9:00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81414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10:33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1215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9/26/2018 12:40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00210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A5C127-CB05-47B6-8D1E-7BC74A68F50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9/27/2018 12:58 AM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64519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smtClean="0"/>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smtClean="0"/>
              <a:t>Second level</a:t>
            </a:r>
          </a:p>
          <a:p>
            <a:pPr marL="0" lvl="2" indent="0" algn="l" defTabSz="914400" rtl="0" eaLnBrk="1" latinLnBrk="0" hangingPunct="1">
              <a:lnSpc>
                <a:spcPct val="90000"/>
              </a:lnSpc>
              <a:spcBef>
                <a:spcPts val="1000"/>
              </a:spcBef>
              <a:buFont typeface="Arial" panose="020B0604020202020204" pitchFamily="34" charset="0"/>
              <a:buNone/>
            </a:pPr>
            <a:r>
              <a:rPr lang="en-US" smtClean="0"/>
              <a:t>Third level</a:t>
            </a:r>
          </a:p>
          <a:p>
            <a:pPr marL="0" lvl="3" indent="0" algn="l" defTabSz="914400" rtl="0" eaLnBrk="1" latinLnBrk="0" hangingPunct="1">
              <a:lnSpc>
                <a:spcPct val="90000"/>
              </a:lnSpc>
              <a:spcBef>
                <a:spcPts val="1000"/>
              </a:spcBef>
              <a:buFont typeface="Arial" panose="020B0604020202020204" pitchFamily="34" charset="0"/>
              <a:buNone/>
            </a:pPr>
            <a:r>
              <a:rPr lang="en-US" smtClean="0"/>
              <a:t>Fourth level</a:t>
            </a:r>
          </a:p>
          <a:p>
            <a:pPr marL="0" lvl="4" indent="0" algn="l" defTabSz="914400" rtl="0" eaLnBrk="1" latinLnBrk="0" hangingPunct="1">
              <a:lnSpc>
                <a:spcPct val="90000"/>
              </a:lnSpc>
              <a:spcBef>
                <a:spcPts val="1000"/>
              </a:spcBef>
              <a:buFont typeface="Arial" panose="020B0604020202020204" pitchFamily="34" charset="0"/>
              <a:buNone/>
            </a:pPr>
            <a:r>
              <a:rPr lang="en-US" smtClean="0"/>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smtClean="0"/>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1538659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2130626"/>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2414977" y="2130626"/>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5"/>
          </p:nvPr>
        </p:nvSpPr>
        <p:spPr>
          <a:xfrm>
            <a:off x="4829954" y="2130626"/>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7244931" y="2130626"/>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7"/>
          </p:nvPr>
        </p:nvSpPr>
        <p:spPr>
          <a:xfrm>
            <a:off x="9659908" y="2130626"/>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228600" y="2019018"/>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643577" y="2019018"/>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473531" y="2019018"/>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888508" y="2019018"/>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058554" y="2019018"/>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0" y="1214348"/>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14977" y="1214348"/>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29954" y="1214348"/>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244931" y="1214348"/>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659908" y="1214348"/>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2" name="Content Placeholder 2"/>
          <p:cNvSpPr>
            <a:spLocks noGrp="1"/>
          </p:cNvSpPr>
          <p:nvPr>
            <p:ph idx="23"/>
          </p:nvPr>
        </p:nvSpPr>
        <p:spPr>
          <a:xfrm>
            <a:off x="0" y="4603743"/>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Content Placeholder 2"/>
          <p:cNvSpPr>
            <a:spLocks noGrp="1"/>
          </p:cNvSpPr>
          <p:nvPr>
            <p:ph idx="24"/>
          </p:nvPr>
        </p:nvSpPr>
        <p:spPr>
          <a:xfrm>
            <a:off x="2414977" y="4603743"/>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2"/>
          <p:cNvSpPr>
            <a:spLocks noGrp="1"/>
          </p:cNvSpPr>
          <p:nvPr>
            <p:ph idx="25"/>
          </p:nvPr>
        </p:nvSpPr>
        <p:spPr>
          <a:xfrm>
            <a:off x="4829954" y="4603743"/>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Content Placeholder 2"/>
          <p:cNvSpPr>
            <a:spLocks noGrp="1"/>
          </p:cNvSpPr>
          <p:nvPr>
            <p:ph idx="26"/>
          </p:nvPr>
        </p:nvSpPr>
        <p:spPr>
          <a:xfrm>
            <a:off x="7244931" y="4603743"/>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Content Placeholder 2"/>
          <p:cNvSpPr>
            <a:spLocks noGrp="1"/>
          </p:cNvSpPr>
          <p:nvPr>
            <p:ph idx="27"/>
          </p:nvPr>
        </p:nvSpPr>
        <p:spPr>
          <a:xfrm>
            <a:off x="9659908" y="4603743"/>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Rectangle 26"/>
          <p:cNvSpPr/>
          <p:nvPr userDrawn="1"/>
        </p:nvSpPr>
        <p:spPr>
          <a:xfrm>
            <a:off x="228600" y="4492135"/>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userDrawn="1"/>
        </p:nvSpPr>
        <p:spPr>
          <a:xfrm>
            <a:off x="2643577" y="4492135"/>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7473531" y="4492135"/>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9888508" y="4492135"/>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5058554" y="4492135"/>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28" hasCustomPrompt="1"/>
          </p:nvPr>
        </p:nvSpPr>
        <p:spPr>
          <a:xfrm>
            <a:off x="0" y="3687465"/>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3" name="Content Placeholder 2"/>
          <p:cNvSpPr>
            <a:spLocks noGrp="1"/>
          </p:cNvSpPr>
          <p:nvPr>
            <p:ph idx="29" hasCustomPrompt="1"/>
          </p:nvPr>
        </p:nvSpPr>
        <p:spPr>
          <a:xfrm>
            <a:off x="2414977" y="3687465"/>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34" name="Content Placeholder 2"/>
          <p:cNvSpPr>
            <a:spLocks noGrp="1"/>
          </p:cNvSpPr>
          <p:nvPr>
            <p:ph idx="30" hasCustomPrompt="1"/>
          </p:nvPr>
        </p:nvSpPr>
        <p:spPr>
          <a:xfrm>
            <a:off x="4829954" y="3687465"/>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35" name="Content Placeholder 2"/>
          <p:cNvSpPr>
            <a:spLocks noGrp="1"/>
          </p:cNvSpPr>
          <p:nvPr>
            <p:ph idx="31" hasCustomPrompt="1"/>
          </p:nvPr>
        </p:nvSpPr>
        <p:spPr>
          <a:xfrm>
            <a:off x="7244931" y="3687465"/>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36" name="Content Placeholder 2"/>
          <p:cNvSpPr>
            <a:spLocks noGrp="1"/>
          </p:cNvSpPr>
          <p:nvPr>
            <p:ph idx="32" hasCustomPrompt="1"/>
          </p:nvPr>
        </p:nvSpPr>
        <p:spPr>
          <a:xfrm>
            <a:off x="9659908" y="3687465"/>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320720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2414977" y="320720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5"/>
          </p:nvPr>
        </p:nvSpPr>
        <p:spPr>
          <a:xfrm>
            <a:off x="4829954" y="320720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6"/>
          </p:nvPr>
        </p:nvSpPr>
        <p:spPr>
          <a:xfrm>
            <a:off x="7244931" y="320720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7"/>
          </p:nvPr>
        </p:nvSpPr>
        <p:spPr>
          <a:xfrm>
            <a:off x="9659908" y="320720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Rectangle 11"/>
          <p:cNvSpPr/>
          <p:nvPr userDrawn="1"/>
        </p:nvSpPr>
        <p:spPr>
          <a:xfrm>
            <a:off x="265922" y="3172599"/>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680899" y="3172599"/>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510853" y="3172599"/>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25830" y="3172599"/>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095876" y="3172599"/>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0" y="229092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14977" y="229092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29954" y="229092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244931" y="229092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659908" y="229092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95923566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465193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88233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79820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smtClean="0"/>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176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28884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0605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789140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smtClean="0"/>
              <a:t>Click icon to add picture</a:t>
            </a: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669198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smtClean="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smtClean="0"/>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3893648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a:extLst/>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smtClean="0"/>
              <a:t>Click icon to add picture</a:t>
            </a:r>
            <a:endParaRPr lang="en-US"/>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5965" y="6320259"/>
            <a:ext cx="3258944" cy="276680"/>
          </a:xfrm>
          <a:prstGeom prst="rect">
            <a:avLst/>
          </a:prstGeom>
        </p:spPr>
      </p:pic>
    </p:spTree>
    <p:extLst>
      <p:ext uri="{BB962C8B-B14F-4D97-AF65-F5344CB8AC3E}">
        <p14:creationId xmlns:p14="http://schemas.microsoft.com/office/powerpoint/2010/main" val="219716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E7881A1-E5CD-4C3C-8914-8C10012DA553}" type="datetimeFigureOut">
              <a:rPr lang="en-US" smtClean="0"/>
              <a:t>9/26/2018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8E807243-F769-4CC1-8A68-C40D3DC82662}" type="slidenum">
              <a:rPr lang="en-US" smtClean="0"/>
              <a:t>‹#›</a:t>
            </a:fld>
            <a:endParaRPr lang="en-US"/>
          </a:p>
        </p:txBody>
      </p:sp>
    </p:spTree>
    <p:extLst>
      <p:ext uri="{BB962C8B-B14F-4D97-AF65-F5344CB8AC3E}">
        <p14:creationId xmlns:p14="http://schemas.microsoft.com/office/powerpoint/2010/main" val="2255736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Click to edit Master title style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12801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smtClean="0"/>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57" r:id="rId13"/>
    <p:sldLayoutId id="2147483735" r:id="rId14"/>
    <p:sldLayoutId id="2147483700" r:id="rId15"/>
    <p:sldLayoutId id="2147483734" r:id="rId16"/>
    <p:sldLayoutId id="2147483701" r:id="rId17"/>
    <p:sldLayoutId id="2147483736" r:id="rId18"/>
    <p:sldLayoutId id="2147483733" r:id="rId19"/>
    <p:sldLayoutId id="2147483741" r:id="rId20"/>
    <p:sldLayoutId id="2147483727" r:id="rId21"/>
    <p:sldLayoutId id="2147483719" r:id="rId22"/>
    <p:sldLayoutId id="2147483655" r:id="rId23"/>
    <p:sldLayoutId id="2147483748" r:id="rId24"/>
    <p:sldLayoutId id="2147483753" r:id="rId25"/>
    <p:sldLayoutId id="2147483747" r:id="rId26"/>
    <p:sldLayoutId id="2147483745" r:id="rId27"/>
    <p:sldLayoutId id="2147483737" r:id="rId28"/>
    <p:sldLayoutId id="2147483754" r:id="rId29"/>
    <p:sldLayoutId id="2147483755" r:id="rId30"/>
    <p:sldLayoutId id="2147483756" r:id="rId31"/>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14.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7.JP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alpha val="40000"/>
          </a:schemeClr>
        </a:solidFill>
        <a:effectLst/>
      </p:bgPr>
    </p:bg>
    <p:spTree>
      <p:nvGrpSpPr>
        <p:cNvPr id="1" name=""/>
        <p:cNvGrpSpPr/>
        <p:nvPr/>
      </p:nvGrpSpPr>
      <p:grpSpPr>
        <a:xfrm>
          <a:off x="0" y="0"/>
          <a:ext cx="0" cy="0"/>
          <a:chOff x="0" y="0"/>
          <a:chExt cx="0" cy="0"/>
        </a:xfrm>
      </p:grpSpPr>
      <p:pic>
        <p:nvPicPr>
          <p:cNvPr id="1028" name="Picture 4" descr="Image result for abuse and negl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88"/>
            <a:ext cx="12192000" cy="81280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888" y="-13888"/>
            <a:ext cx="12192000" cy="7421111"/>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15" name="Oval 14"/>
          <p:cNvSpPr/>
          <p:nvPr/>
        </p:nvSpPr>
        <p:spPr>
          <a:xfrm>
            <a:off x="1219939" y="-739444"/>
            <a:ext cx="9107555" cy="9034439"/>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16" name="Oval 15"/>
          <p:cNvSpPr/>
          <p:nvPr/>
        </p:nvSpPr>
        <p:spPr>
          <a:xfrm>
            <a:off x="1219939" y="-739444"/>
            <a:ext cx="9107555" cy="9034439"/>
          </a:xfrm>
          <a:prstGeom prst="ellipse">
            <a:avLst/>
          </a:prstGeom>
          <a:noFill/>
          <a:ln w="190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10" name="Oval 9"/>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11" name="Oval 10"/>
          <p:cNvSpPr/>
          <p:nvPr/>
        </p:nvSpPr>
        <p:spPr>
          <a:xfrm>
            <a:off x="5907634" y="3213970"/>
            <a:ext cx="2805809" cy="2783284"/>
          </a:xfrm>
          <a:prstGeom prst="ellipse">
            <a:avLst/>
          </a:pr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12" name="Oval 11"/>
          <p:cNvSpPr/>
          <p:nvPr/>
        </p:nvSpPr>
        <p:spPr>
          <a:xfrm>
            <a:off x="5907634" y="3213970"/>
            <a:ext cx="2805809" cy="2783284"/>
          </a:xfrm>
          <a:prstGeom prst="ellipse">
            <a:avLst/>
          </a:prstGeom>
          <a:noFill/>
          <a:ln w="19050" cmpd="thinThick">
            <a:solidFill>
              <a:schemeClr val="accent4"/>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7" name="Title 6"/>
          <p:cNvSpPr>
            <a:spLocks noGrp="1"/>
          </p:cNvSpPr>
          <p:nvPr>
            <p:ph type="ctrTitle"/>
          </p:nvPr>
        </p:nvSpPr>
        <p:spPr>
          <a:xfrm>
            <a:off x="687847" y="2046480"/>
            <a:ext cx="9145964" cy="2086725"/>
          </a:xfrm>
        </p:spPr>
        <p:txBody>
          <a:bodyPr/>
          <a:lstStyle/>
          <a:p>
            <a:r>
              <a:rPr lang="en-US" sz="4800" dirty="0"/>
              <a:t>Assembling the </a:t>
            </a:r>
            <a:r>
              <a:rPr lang="en-US" sz="4800" dirty="0" smtClean="0"/>
              <a:t>‘Book </a:t>
            </a:r>
            <a:r>
              <a:rPr lang="en-US" sz="4800" dirty="0"/>
              <a:t>of </a:t>
            </a:r>
            <a:r>
              <a:rPr lang="en-US" sz="4800" dirty="0" smtClean="0"/>
              <a:t>Life’ </a:t>
            </a:r>
            <a:r>
              <a:rPr lang="en-US" sz="4800" dirty="0"/>
              <a:t>Through Record </a:t>
            </a:r>
            <a:r>
              <a:rPr lang="en-US" sz="4800" dirty="0" smtClean="0"/>
              <a:t>Linkage...</a:t>
            </a:r>
            <a:endParaRPr lang="en-US" sz="4800" dirty="0"/>
          </a:p>
        </p:txBody>
      </p:sp>
      <p:sp>
        <p:nvSpPr>
          <p:cNvPr id="8" name="Text Placeholder 7"/>
          <p:cNvSpPr>
            <a:spLocks noGrp="1"/>
          </p:cNvSpPr>
          <p:nvPr>
            <p:ph type="body" sz="quarter" idx="13"/>
          </p:nvPr>
        </p:nvSpPr>
        <p:spPr>
          <a:xfrm>
            <a:off x="687847" y="3448429"/>
            <a:ext cx="5219787" cy="757130"/>
          </a:xfrm>
        </p:spPr>
        <p:txBody>
          <a:bodyPr/>
          <a:lstStyle/>
          <a:p>
            <a:r>
              <a:rPr lang="en-US" sz="2400" b="0" i="1" dirty="0" smtClean="0">
                <a:solidFill>
                  <a:schemeClr val="tx1"/>
                </a:solidFill>
              </a:rPr>
              <a:t>[and some candid remarks on child maltreatment and child protection systems]</a:t>
            </a:r>
            <a:endParaRPr lang="en-US" sz="2400" b="0" i="1" dirty="0">
              <a:solidFill>
                <a:schemeClr val="tx1"/>
              </a:solidFill>
            </a:endParaRPr>
          </a:p>
        </p:txBody>
      </p:sp>
      <p:sp>
        <p:nvSpPr>
          <p:cNvPr id="19" name="Freeform: Shape 18"/>
          <p:cNvSpPr/>
          <p:nvPr/>
        </p:nvSpPr>
        <p:spPr>
          <a:xfrm>
            <a:off x="7066536" y="4361548"/>
            <a:ext cx="488128" cy="488128"/>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 name="Slide Number Placeholder 2"/>
          <p:cNvSpPr>
            <a:spLocks noGrp="1"/>
          </p:cNvSpPr>
          <p:nvPr>
            <p:ph type="sldNum" sz="quarter" idx="12"/>
          </p:nvPr>
        </p:nvSpPr>
        <p:spPr/>
        <p:txBody>
          <a:bodyPr/>
          <a:lstStyle/>
          <a:p>
            <a:fld id="{5AE1514C-5E56-4738-A1FF-4B1CFD2A3E36}" type="slidenum">
              <a:rPr lang="en-US" smtClean="0"/>
              <a:t>1</a:t>
            </a:fld>
            <a:endParaRPr lang="en-US"/>
          </a:p>
        </p:txBody>
      </p:sp>
      <p:sp>
        <p:nvSpPr>
          <p:cNvPr id="5" name="TextBox 4"/>
          <p:cNvSpPr txBox="1"/>
          <p:nvPr/>
        </p:nvSpPr>
        <p:spPr>
          <a:xfrm>
            <a:off x="687847" y="4956590"/>
            <a:ext cx="3545332" cy="1200329"/>
          </a:xfrm>
          <a:prstGeom prst="rect">
            <a:avLst/>
          </a:prstGeom>
          <a:noFill/>
        </p:spPr>
        <p:txBody>
          <a:bodyPr wrap="square" rtlCol="0">
            <a:spAutoFit/>
          </a:bodyPr>
          <a:lstStyle/>
          <a:p>
            <a:r>
              <a:rPr lang="en-US" dirty="0" smtClean="0"/>
              <a:t>Emily Putnam-Hornstein, PhD</a:t>
            </a:r>
          </a:p>
          <a:p>
            <a:r>
              <a:rPr lang="en-US" dirty="0" smtClean="0"/>
              <a:t>Associate Professor, USC</a:t>
            </a:r>
          </a:p>
          <a:p>
            <a:r>
              <a:rPr lang="en-US" dirty="0" smtClean="0"/>
              <a:t>Director, Children’s Data Network</a:t>
            </a:r>
          </a:p>
          <a:p>
            <a:endParaRPr lang="en-US" dirty="0"/>
          </a:p>
        </p:txBody>
      </p:sp>
    </p:spTree>
    <p:extLst>
      <p:ext uri="{BB962C8B-B14F-4D97-AF65-F5344CB8AC3E}">
        <p14:creationId xmlns:p14="http://schemas.microsoft.com/office/powerpoint/2010/main" val="180389024"/>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537" y="2118562"/>
            <a:ext cx="2377440" cy="1311128"/>
          </a:xfrm>
        </p:spPr>
        <p:txBody>
          <a:bodyPr/>
          <a:lstStyle/>
          <a:p>
            <a:r>
              <a:rPr lang="en-US" dirty="0" smtClean="0"/>
              <a:t>Calculating cumulative rates of child welfare involvement</a:t>
            </a:r>
            <a:endParaRPr lang="en-US" dirty="0"/>
          </a:p>
        </p:txBody>
      </p:sp>
      <p:sp>
        <p:nvSpPr>
          <p:cNvPr id="3" name="Slide Number Placeholder 2"/>
          <p:cNvSpPr>
            <a:spLocks noGrp="1"/>
          </p:cNvSpPr>
          <p:nvPr>
            <p:ph type="sldNum" sz="quarter" idx="12"/>
          </p:nvPr>
        </p:nvSpPr>
        <p:spPr/>
        <p:txBody>
          <a:bodyPr/>
          <a:lstStyle/>
          <a:p>
            <a:fld id="{5AE1514C-5E56-4738-A1FF-4B1CFD2A3E36}" type="slidenum">
              <a:rPr lang="en-US" smtClean="0"/>
              <a:pPr/>
              <a:t>10</a:t>
            </a:fld>
            <a:endParaRPr lang="en-US"/>
          </a:p>
        </p:txBody>
      </p:sp>
      <p:sp>
        <p:nvSpPr>
          <p:cNvPr id="7" name="Content Placeholder 6"/>
          <p:cNvSpPr>
            <a:spLocks noGrp="1"/>
          </p:cNvSpPr>
          <p:nvPr>
            <p:ph idx="14"/>
          </p:nvPr>
        </p:nvSpPr>
        <p:spPr>
          <a:xfrm>
            <a:off x="2521172" y="2069691"/>
            <a:ext cx="2377440" cy="1615827"/>
          </a:xfrm>
        </p:spPr>
        <p:txBody>
          <a:bodyPr/>
          <a:lstStyle/>
          <a:p>
            <a:r>
              <a:rPr lang="en-US" dirty="0"/>
              <a:t>Developing population-based, prospective </a:t>
            </a:r>
            <a:r>
              <a:rPr lang="en-US" dirty="0" smtClean="0"/>
              <a:t>studies</a:t>
            </a:r>
            <a:endParaRPr lang="en-US" dirty="0"/>
          </a:p>
        </p:txBody>
      </p:sp>
      <p:sp>
        <p:nvSpPr>
          <p:cNvPr id="8" name="Content Placeholder 7"/>
          <p:cNvSpPr>
            <a:spLocks noGrp="1"/>
          </p:cNvSpPr>
          <p:nvPr>
            <p:ph idx="15"/>
          </p:nvPr>
        </p:nvSpPr>
        <p:spPr>
          <a:xfrm>
            <a:off x="4828976" y="2054578"/>
            <a:ext cx="2377440" cy="1311128"/>
          </a:xfrm>
        </p:spPr>
        <p:txBody>
          <a:bodyPr/>
          <a:lstStyle/>
          <a:p>
            <a:r>
              <a:rPr lang="en-US" dirty="0" smtClean="0"/>
              <a:t>Looking at ‘old’ questions through the lens of ‘new’ fields</a:t>
            </a:r>
            <a:endParaRPr lang="en-US" dirty="0"/>
          </a:p>
        </p:txBody>
      </p:sp>
      <p:sp>
        <p:nvSpPr>
          <p:cNvPr id="9" name="Content Placeholder 8"/>
          <p:cNvSpPr>
            <a:spLocks noGrp="1"/>
          </p:cNvSpPr>
          <p:nvPr>
            <p:ph idx="16"/>
          </p:nvPr>
        </p:nvSpPr>
        <p:spPr>
          <a:xfrm>
            <a:off x="7206416" y="2044046"/>
            <a:ext cx="2554249" cy="1615827"/>
          </a:xfrm>
        </p:spPr>
        <p:txBody>
          <a:bodyPr/>
          <a:lstStyle/>
          <a:p>
            <a:r>
              <a:rPr lang="en-US" dirty="0" smtClean="0"/>
              <a:t>Connecting to other health surveillance programs / systems</a:t>
            </a:r>
            <a:endParaRPr lang="en-US" dirty="0"/>
          </a:p>
        </p:txBody>
      </p:sp>
      <p:sp>
        <p:nvSpPr>
          <p:cNvPr id="33" name="Content Placeholder 32"/>
          <p:cNvSpPr>
            <a:spLocks noGrp="1"/>
          </p:cNvSpPr>
          <p:nvPr>
            <p:ph idx="17"/>
          </p:nvPr>
        </p:nvSpPr>
        <p:spPr>
          <a:xfrm>
            <a:off x="9657952" y="2069691"/>
            <a:ext cx="2414977" cy="1615827"/>
          </a:xfrm>
        </p:spPr>
        <p:txBody>
          <a:bodyPr/>
          <a:lstStyle/>
          <a:p>
            <a:r>
              <a:rPr lang="en-US" dirty="0" smtClean="0"/>
              <a:t>Documenting intergenerational maltreatment and child welfare involvement</a:t>
            </a:r>
            <a:endParaRPr lang="en-US" dirty="0"/>
          </a:p>
        </p:txBody>
      </p:sp>
      <p:sp>
        <p:nvSpPr>
          <p:cNvPr id="5" name="Text Placeholder 4"/>
          <p:cNvSpPr>
            <a:spLocks noGrp="1"/>
          </p:cNvSpPr>
          <p:nvPr>
            <p:ph type="body" sz="quarter" idx="13"/>
          </p:nvPr>
        </p:nvSpPr>
        <p:spPr>
          <a:xfrm>
            <a:off x="0" y="470361"/>
            <a:ext cx="12192000" cy="535531"/>
          </a:xfrm>
        </p:spPr>
        <p:txBody>
          <a:bodyPr/>
          <a:lstStyle/>
          <a:p>
            <a:r>
              <a:rPr lang="en-US" dirty="0" smtClean="0"/>
              <a:t>A few ways </a:t>
            </a:r>
            <a:r>
              <a:rPr lang="en-US" dirty="0"/>
              <a:t>b</a:t>
            </a:r>
            <a:r>
              <a:rPr lang="en-US" dirty="0" smtClean="0"/>
              <a:t>irth </a:t>
            </a:r>
            <a:r>
              <a:rPr lang="en-US" dirty="0"/>
              <a:t>r</a:t>
            </a:r>
            <a:r>
              <a:rPr lang="en-US" dirty="0" smtClean="0"/>
              <a:t>ecords </a:t>
            </a:r>
            <a:r>
              <a:rPr lang="en-US" dirty="0"/>
              <a:t>c</a:t>
            </a:r>
            <a:r>
              <a:rPr lang="en-US" dirty="0" smtClean="0"/>
              <a:t>an be used...</a:t>
            </a:r>
            <a:endParaRPr lang="en-US" dirty="0"/>
          </a:p>
        </p:txBody>
      </p:sp>
      <p:sp>
        <p:nvSpPr>
          <p:cNvPr id="47" name="Content Placeholder 46"/>
          <p:cNvSpPr>
            <a:spLocks noGrp="1"/>
          </p:cNvSpPr>
          <p:nvPr>
            <p:ph idx="18"/>
          </p:nvPr>
        </p:nvSpPr>
        <p:spPr>
          <a:xfrm>
            <a:off x="0" y="1385429"/>
            <a:ext cx="2377440" cy="646331"/>
          </a:xfrm>
        </p:spPr>
        <p:txBody>
          <a:bodyPr/>
          <a:lstStyle/>
          <a:p>
            <a:r>
              <a:rPr lang="en-US" sz="4000" dirty="0"/>
              <a:t>1</a:t>
            </a:r>
          </a:p>
        </p:txBody>
      </p:sp>
      <p:sp>
        <p:nvSpPr>
          <p:cNvPr id="48" name="Content Placeholder 47"/>
          <p:cNvSpPr>
            <a:spLocks noGrp="1"/>
          </p:cNvSpPr>
          <p:nvPr>
            <p:ph idx="19"/>
          </p:nvPr>
        </p:nvSpPr>
        <p:spPr>
          <a:xfrm>
            <a:off x="2414977" y="1362529"/>
            <a:ext cx="2377440" cy="646331"/>
          </a:xfrm>
        </p:spPr>
        <p:txBody>
          <a:bodyPr/>
          <a:lstStyle/>
          <a:p>
            <a:r>
              <a:rPr lang="en-US" sz="4000" dirty="0"/>
              <a:t>2</a:t>
            </a:r>
          </a:p>
        </p:txBody>
      </p:sp>
      <p:sp>
        <p:nvSpPr>
          <p:cNvPr id="49" name="Content Placeholder 48"/>
          <p:cNvSpPr>
            <a:spLocks noGrp="1"/>
          </p:cNvSpPr>
          <p:nvPr>
            <p:ph idx="20"/>
          </p:nvPr>
        </p:nvSpPr>
        <p:spPr>
          <a:xfrm>
            <a:off x="4829954" y="1362529"/>
            <a:ext cx="2377440" cy="646331"/>
          </a:xfrm>
        </p:spPr>
        <p:txBody>
          <a:bodyPr/>
          <a:lstStyle/>
          <a:p>
            <a:r>
              <a:rPr lang="en-US" sz="4000"/>
              <a:t>3</a:t>
            </a:r>
            <a:endParaRPr lang="en-US" sz="4000" dirty="0"/>
          </a:p>
        </p:txBody>
      </p:sp>
      <p:sp>
        <p:nvSpPr>
          <p:cNvPr id="50" name="Content Placeholder 49"/>
          <p:cNvSpPr>
            <a:spLocks noGrp="1"/>
          </p:cNvSpPr>
          <p:nvPr>
            <p:ph idx="21"/>
          </p:nvPr>
        </p:nvSpPr>
        <p:spPr>
          <a:xfrm>
            <a:off x="7244931" y="1362529"/>
            <a:ext cx="2377440" cy="646331"/>
          </a:xfrm>
        </p:spPr>
        <p:txBody>
          <a:bodyPr/>
          <a:lstStyle/>
          <a:p>
            <a:r>
              <a:rPr lang="en-US" sz="4000"/>
              <a:t>4</a:t>
            </a:r>
            <a:endParaRPr lang="en-US" sz="4000" dirty="0"/>
          </a:p>
        </p:txBody>
      </p:sp>
      <p:sp>
        <p:nvSpPr>
          <p:cNvPr id="51" name="Content Placeholder 50"/>
          <p:cNvSpPr>
            <a:spLocks noGrp="1"/>
          </p:cNvSpPr>
          <p:nvPr>
            <p:ph idx="22"/>
          </p:nvPr>
        </p:nvSpPr>
        <p:spPr>
          <a:xfrm>
            <a:off x="9659908" y="1362529"/>
            <a:ext cx="2377440" cy="646331"/>
          </a:xfrm>
        </p:spPr>
        <p:txBody>
          <a:bodyPr/>
          <a:lstStyle/>
          <a:p>
            <a:r>
              <a:rPr lang="en-US" sz="4000"/>
              <a:t>5</a:t>
            </a:r>
            <a:endParaRPr lang="en-US" sz="4000" dirty="0"/>
          </a:p>
        </p:txBody>
      </p:sp>
      <p:sp>
        <p:nvSpPr>
          <p:cNvPr id="15" name="Content Placeholder 46"/>
          <p:cNvSpPr>
            <a:spLocks noGrp="1"/>
          </p:cNvSpPr>
          <p:nvPr>
            <p:ph idx="18"/>
          </p:nvPr>
        </p:nvSpPr>
        <p:spPr>
          <a:xfrm>
            <a:off x="2452488" y="3814939"/>
            <a:ext cx="2376488" cy="646331"/>
          </a:xfrm>
        </p:spPr>
        <p:txBody>
          <a:bodyPr/>
          <a:lstStyle/>
          <a:p>
            <a:r>
              <a:rPr lang="en-US" sz="4000" dirty="0" smtClean="0"/>
              <a:t>6</a:t>
            </a:r>
            <a:endParaRPr lang="en-US" sz="4000" dirty="0"/>
          </a:p>
        </p:txBody>
      </p:sp>
      <p:sp>
        <p:nvSpPr>
          <p:cNvPr id="16" name="Content Placeholder 3"/>
          <p:cNvSpPr>
            <a:spLocks noGrp="1"/>
          </p:cNvSpPr>
          <p:nvPr>
            <p:ph idx="1"/>
          </p:nvPr>
        </p:nvSpPr>
        <p:spPr>
          <a:xfrm>
            <a:off x="2521172" y="4516221"/>
            <a:ext cx="2377440" cy="1311128"/>
          </a:xfrm>
        </p:spPr>
        <p:txBody>
          <a:bodyPr/>
          <a:lstStyle/>
          <a:p>
            <a:r>
              <a:rPr lang="en-US" dirty="0"/>
              <a:t>Using ‘big’ data to look at </a:t>
            </a:r>
            <a:r>
              <a:rPr lang="en-US" dirty="0" smtClean="0"/>
              <a:t>small, understudied groups</a:t>
            </a:r>
            <a:endParaRPr lang="en-US" dirty="0"/>
          </a:p>
        </p:txBody>
      </p:sp>
      <p:sp>
        <p:nvSpPr>
          <p:cNvPr id="17" name="Content Placeholder 46"/>
          <p:cNvSpPr>
            <a:spLocks noGrp="1"/>
          </p:cNvSpPr>
          <p:nvPr>
            <p:ph idx="18"/>
          </p:nvPr>
        </p:nvSpPr>
        <p:spPr>
          <a:xfrm>
            <a:off x="4777399" y="3869890"/>
            <a:ext cx="2376488" cy="646331"/>
          </a:xfrm>
        </p:spPr>
        <p:txBody>
          <a:bodyPr/>
          <a:lstStyle/>
          <a:p>
            <a:r>
              <a:rPr lang="en-US" sz="4000" dirty="0"/>
              <a:t>7</a:t>
            </a:r>
            <a:endParaRPr lang="en-US" sz="4000" dirty="0"/>
          </a:p>
        </p:txBody>
      </p:sp>
      <p:sp>
        <p:nvSpPr>
          <p:cNvPr id="18" name="Content Placeholder 46"/>
          <p:cNvSpPr>
            <a:spLocks noGrp="1"/>
          </p:cNvSpPr>
          <p:nvPr>
            <p:ph idx="18"/>
          </p:nvPr>
        </p:nvSpPr>
        <p:spPr>
          <a:xfrm>
            <a:off x="7295296" y="3818303"/>
            <a:ext cx="2376488" cy="646331"/>
          </a:xfrm>
        </p:spPr>
        <p:txBody>
          <a:bodyPr/>
          <a:lstStyle/>
          <a:p>
            <a:r>
              <a:rPr lang="en-US" sz="4000" dirty="0" smtClean="0"/>
              <a:t>8</a:t>
            </a:r>
            <a:endParaRPr lang="en-US" sz="4000" dirty="0"/>
          </a:p>
        </p:txBody>
      </p:sp>
      <p:sp>
        <p:nvSpPr>
          <p:cNvPr id="19" name="Content Placeholder 32"/>
          <p:cNvSpPr>
            <a:spLocks noGrp="1"/>
          </p:cNvSpPr>
          <p:nvPr>
            <p:ph idx="17"/>
          </p:nvPr>
        </p:nvSpPr>
        <p:spPr>
          <a:xfrm>
            <a:off x="7206416" y="4516221"/>
            <a:ext cx="2414977" cy="1615827"/>
          </a:xfrm>
        </p:spPr>
        <p:txBody>
          <a:bodyPr/>
          <a:lstStyle/>
          <a:p>
            <a:r>
              <a:rPr lang="en-US" dirty="0" smtClean="0"/>
              <a:t>Risk stratification for service delivery / maltreatment prevention</a:t>
            </a:r>
            <a:endParaRPr lang="en-US" dirty="0"/>
          </a:p>
        </p:txBody>
      </p:sp>
      <p:sp>
        <p:nvSpPr>
          <p:cNvPr id="20" name="Content Placeholder 3"/>
          <p:cNvSpPr>
            <a:spLocks noGrp="1"/>
          </p:cNvSpPr>
          <p:nvPr>
            <p:ph idx="1"/>
          </p:nvPr>
        </p:nvSpPr>
        <p:spPr>
          <a:xfrm>
            <a:off x="4777399" y="4516221"/>
            <a:ext cx="2377440" cy="1311128"/>
          </a:xfrm>
        </p:spPr>
        <p:txBody>
          <a:bodyPr/>
          <a:lstStyle/>
          <a:p>
            <a:r>
              <a:rPr lang="en-US" dirty="0" smtClean="0"/>
              <a:t>Community monitoring of risks and assets at birth</a:t>
            </a:r>
            <a:endParaRPr lang="en-US" dirty="0"/>
          </a:p>
        </p:txBody>
      </p:sp>
    </p:spTree>
    <p:extLst>
      <p:ext uri="{BB962C8B-B14F-4D97-AF65-F5344CB8AC3E}">
        <p14:creationId xmlns:p14="http://schemas.microsoft.com/office/powerpoint/2010/main" val="2972011307"/>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11</a:t>
            </a:fld>
            <a:endParaRPr lang="en-US" dirty="0"/>
          </a:p>
        </p:txBody>
      </p:sp>
      <p:sp>
        <p:nvSpPr>
          <p:cNvPr id="13" name="Content Placeholder 12"/>
          <p:cNvSpPr>
            <a:spLocks noGrp="1"/>
          </p:cNvSpPr>
          <p:nvPr>
            <p:ph idx="18"/>
          </p:nvPr>
        </p:nvSpPr>
        <p:spPr/>
        <p:txBody>
          <a:bodyPr/>
          <a:lstStyle/>
          <a:p>
            <a:r>
              <a:rPr lang="en-US" dirty="0"/>
              <a:t>1</a:t>
            </a:r>
            <a:endParaRPr lang="en-US" dirty="0"/>
          </a:p>
        </p:txBody>
      </p:sp>
      <p:sp>
        <p:nvSpPr>
          <p:cNvPr id="14" name="Text Placeholder 13"/>
          <p:cNvSpPr>
            <a:spLocks noGrp="1"/>
          </p:cNvSpPr>
          <p:nvPr>
            <p:ph type="body" sz="quarter" idx="19"/>
          </p:nvPr>
        </p:nvSpPr>
        <p:spPr>
          <a:xfrm>
            <a:off x="169069" y="1554163"/>
            <a:ext cx="5791200" cy="1089529"/>
          </a:xfrm>
        </p:spPr>
        <p:txBody>
          <a:bodyPr/>
          <a:lstStyle/>
          <a:p>
            <a:r>
              <a:rPr lang="en-US" dirty="0" smtClean="0"/>
              <a:t>Calculating Cumulative Rates of Child Welfare Involvement</a:t>
            </a:r>
            <a:endParaRPr lang="en-US" dirty="0"/>
          </a:p>
        </p:txBody>
      </p:sp>
      <p:pic>
        <p:nvPicPr>
          <p:cNvPr id="11" name="Content Placeholder 3"/>
          <p:cNvPicPr>
            <a:picLocks noChangeAspect="1"/>
          </p:cNvPicPr>
          <p:nvPr/>
        </p:nvPicPr>
        <p:blipFill>
          <a:blip r:embed="rId3"/>
          <a:stretch>
            <a:fillRect/>
          </a:stretch>
        </p:blipFill>
        <p:spPr>
          <a:xfrm>
            <a:off x="6124609" y="736888"/>
            <a:ext cx="5642007" cy="5755987"/>
          </a:xfrm>
          <a:prstGeom prst="rect">
            <a:avLst/>
          </a:prstGeom>
          <a:ln>
            <a:solidFill>
              <a:schemeClr val="bg2"/>
            </a:solidFill>
          </a:ln>
        </p:spPr>
      </p:pic>
      <p:pic>
        <p:nvPicPr>
          <p:cNvPr id="12" name="Picture 11"/>
          <p:cNvPicPr>
            <a:picLocks noChangeAspect="1"/>
          </p:cNvPicPr>
          <p:nvPr/>
        </p:nvPicPr>
        <p:blipFill>
          <a:blip r:embed="rId4"/>
          <a:stretch>
            <a:fillRect/>
          </a:stretch>
        </p:blipFill>
        <p:spPr>
          <a:xfrm>
            <a:off x="769433" y="2984601"/>
            <a:ext cx="4376391" cy="3508274"/>
          </a:xfrm>
          <a:prstGeom prst="rect">
            <a:avLst/>
          </a:prstGeom>
          <a:ln>
            <a:solidFill>
              <a:schemeClr val="bg2"/>
            </a:solidFill>
          </a:ln>
        </p:spPr>
      </p:pic>
    </p:spTree>
    <p:extLst>
      <p:ext uri="{BB962C8B-B14F-4D97-AF65-F5344CB8AC3E}">
        <p14:creationId xmlns:p14="http://schemas.microsoft.com/office/powerpoint/2010/main" val="1323567866"/>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292" y="289931"/>
            <a:ext cx="8628685" cy="6275407"/>
          </a:xfrm>
          <a:prstGeom prst="rect">
            <a:avLst/>
          </a:prstGeom>
        </p:spPr>
      </p:pic>
    </p:spTree>
    <p:extLst>
      <p:ext uri="{BB962C8B-B14F-4D97-AF65-F5344CB8AC3E}">
        <p14:creationId xmlns:p14="http://schemas.microsoft.com/office/powerpoint/2010/main" val="2654867481"/>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13</a:t>
            </a:fld>
            <a:endParaRPr lang="en-US" dirty="0"/>
          </a:p>
        </p:txBody>
      </p:sp>
      <p:sp>
        <p:nvSpPr>
          <p:cNvPr id="13" name="Content Placeholder 12"/>
          <p:cNvSpPr>
            <a:spLocks noGrp="1"/>
          </p:cNvSpPr>
          <p:nvPr>
            <p:ph idx="18"/>
          </p:nvPr>
        </p:nvSpPr>
        <p:spPr/>
        <p:txBody>
          <a:bodyPr/>
          <a:lstStyle/>
          <a:p>
            <a:r>
              <a:rPr lang="en-US" dirty="0"/>
              <a:t>2</a:t>
            </a:r>
          </a:p>
        </p:txBody>
      </p:sp>
      <p:sp>
        <p:nvSpPr>
          <p:cNvPr id="14" name="Text Placeholder 13"/>
          <p:cNvSpPr>
            <a:spLocks noGrp="1"/>
          </p:cNvSpPr>
          <p:nvPr>
            <p:ph type="body" sz="quarter" idx="19"/>
          </p:nvPr>
        </p:nvSpPr>
        <p:spPr>
          <a:xfrm>
            <a:off x="169069" y="1554163"/>
            <a:ext cx="5791200" cy="1089529"/>
          </a:xfrm>
        </p:spPr>
        <p:txBody>
          <a:bodyPr/>
          <a:lstStyle/>
          <a:p>
            <a:r>
              <a:rPr lang="en-US" dirty="0" smtClean="0"/>
              <a:t>Population-Based, Prospective Studies</a:t>
            </a:r>
            <a:endParaRPr lang="en-US" dirty="0"/>
          </a:p>
        </p:txBody>
      </p:sp>
      <p:pic>
        <p:nvPicPr>
          <p:cNvPr id="8" name="Picture 7"/>
          <p:cNvPicPr>
            <a:picLocks noChangeAspect="1"/>
          </p:cNvPicPr>
          <p:nvPr/>
        </p:nvPicPr>
        <p:blipFill>
          <a:blip r:embed="rId3"/>
          <a:stretch>
            <a:fillRect/>
          </a:stretch>
        </p:blipFill>
        <p:spPr>
          <a:xfrm>
            <a:off x="5730226" y="266225"/>
            <a:ext cx="5013909" cy="2377467"/>
          </a:xfrm>
          <a:prstGeom prst="rect">
            <a:avLst/>
          </a:prstGeom>
          <a:ln w="12700">
            <a:solidFill>
              <a:schemeClr val="accent1"/>
            </a:solidFill>
          </a:ln>
        </p:spPr>
      </p:pic>
      <p:pic>
        <p:nvPicPr>
          <p:cNvPr id="9" name="Picture 8"/>
          <p:cNvPicPr>
            <a:picLocks noChangeAspect="1"/>
          </p:cNvPicPr>
          <p:nvPr/>
        </p:nvPicPr>
        <p:blipFill>
          <a:blip r:embed="rId4"/>
          <a:stretch>
            <a:fillRect/>
          </a:stretch>
        </p:blipFill>
        <p:spPr>
          <a:xfrm>
            <a:off x="6204038" y="1708288"/>
            <a:ext cx="5470214" cy="2903621"/>
          </a:xfrm>
          <a:prstGeom prst="rect">
            <a:avLst/>
          </a:prstGeom>
          <a:ln w="12700">
            <a:solidFill>
              <a:schemeClr val="accent1"/>
            </a:solidFill>
          </a:ln>
        </p:spPr>
      </p:pic>
      <p:pic>
        <p:nvPicPr>
          <p:cNvPr id="10" name="Picture 9"/>
          <p:cNvPicPr>
            <a:picLocks noChangeAspect="1"/>
          </p:cNvPicPr>
          <p:nvPr/>
        </p:nvPicPr>
        <p:blipFill>
          <a:blip r:embed="rId5"/>
          <a:stretch>
            <a:fillRect/>
          </a:stretch>
        </p:blipFill>
        <p:spPr>
          <a:xfrm>
            <a:off x="6612413" y="3525224"/>
            <a:ext cx="5350986" cy="2967651"/>
          </a:xfrm>
          <a:prstGeom prst="rect">
            <a:avLst/>
          </a:prstGeom>
          <a:ln w="12700">
            <a:solidFill>
              <a:schemeClr val="accent1"/>
            </a:solidFill>
          </a:ln>
        </p:spPr>
      </p:pic>
      <p:pic>
        <p:nvPicPr>
          <p:cNvPr id="41" name="Picture 40"/>
          <p:cNvPicPr>
            <a:picLocks noChangeAspect="1"/>
          </p:cNvPicPr>
          <p:nvPr/>
        </p:nvPicPr>
        <p:blipFill>
          <a:blip r:embed="rId6"/>
          <a:stretch>
            <a:fillRect/>
          </a:stretch>
        </p:blipFill>
        <p:spPr>
          <a:xfrm>
            <a:off x="612171" y="3183762"/>
            <a:ext cx="6029532" cy="3309113"/>
          </a:xfrm>
          <a:prstGeom prst="rect">
            <a:avLst/>
          </a:prstGeom>
        </p:spPr>
      </p:pic>
    </p:spTree>
    <p:extLst>
      <p:ext uri="{BB962C8B-B14F-4D97-AF65-F5344CB8AC3E}">
        <p14:creationId xmlns:p14="http://schemas.microsoft.com/office/powerpoint/2010/main" val="3927454337"/>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injuries</a:t>
            </a:r>
            <a:endParaRPr lang="en-US" dirty="0"/>
          </a:p>
        </p:txBody>
      </p:sp>
      <p:sp>
        <p:nvSpPr>
          <p:cNvPr id="7" name="Slide Number Placeholder 6"/>
          <p:cNvSpPr>
            <a:spLocks noGrp="1"/>
          </p:cNvSpPr>
          <p:nvPr>
            <p:ph type="sldNum" sz="quarter" idx="4"/>
          </p:nvPr>
        </p:nvSpPr>
        <p:spPr/>
        <p:txBody>
          <a:bodyPr/>
          <a:lstStyle/>
          <a:p>
            <a:fld id="{4997E989-D798-4C62-8E93-3D2D613C2488}" type="slidenum">
              <a:rPr lang="en-US" smtClean="0"/>
              <a:pPr/>
              <a:t>14</a:t>
            </a:fld>
            <a:endParaRPr lang="en-US"/>
          </a:p>
        </p:txBody>
      </p:sp>
      <p:pic>
        <p:nvPicPr>
          <p:cNvPr id="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44353" y="1465954"/>
            <a:ext cx="6858000" cy="5018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6449553" y="1465954"/>
            <a:ext cx="1392587"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22421" y="2768116"/>
            <a:ext cx="1580078"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971658" y="4096051"/>
            <a:ext cx="1867706" cy="973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420203"/>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99449" y="117735"/>
            <a:ext cx="2375877" cy="978729"/>
          </a:xfrm>
        </p:spPr>
        <p:txBody>
          <a:bodyPr/>
          <a:lstStyle/>
          <a:p>
            <a:r>
              <a:rPr lang="en-US" dirty="0"/>
              <a:t>s</a:t>
            </a:r>
            <a:r>
              <a:rPr lang="en-US" dirty="0" smtClean="0"/>
              <a:t>leep-related</a:t>
            </a:r>
            <a:endParaRPr lang="en-US" dirty="0"/>
          </a:p>
        </p:txBody>
      </p:sp>
      <p:sp>
        <p:nvSpPr>
          <p:cNvPr id="6" name="Slide Number Placeholder 5"/>
          <p:cNvSpPr>
            <a:spLocks noGrp="1"/>
          </p:cNvSpPr>
          <p:nvPr>
            <p:ph type="sldNum" sz="quarter" idx="4"/>
          </p:nvPr>
        </p:nvSpPr>
        <p:spPr/>
        <p:txBody>
          <a:bodyPr/>
          <a:lstStyle/>
          <a:p>
            <a:fld id="{4997E989-D798-4C62-8E93-3D2D613C2488}" type="slidenum">
              <a:rPr lang="en-US" smtClean="0"/>
              <a:pPr/>
              <a:t>15</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8881" y="1217295"/>
            <a:ext cx="6170842" cy="448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2002491"/>
            <a:ext cx="4572000" cy="335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139509" y="1883310"/>
            <a:ext cx="2819400" cy="307777"/>
          </a:xfrm>
          <a:prstGeom prst="rect">
            <a:avLst/>
          </a:prstGeom>
          <a:noFill/>
        </p:spPr>
        <p:txBody>
          <a:bodyPr wrap="square" rtlCol="0">
            <a:spAutoFit/>
          </a:bodyPr>
          <a:lstStyle/>
          <a:p>
            <a:r>
              <a:rPr lang="en-US" sz="1400" dirty="0">
                <a:solidFill>
                  <a:srgbClr val="FF0000"/>
                </a:solidFill>
              </a:rPr>
              <a:t>p</a:t>
            </a:r>
            <a:r>
              <a:rPr lang="en-US" sz="1400" dirty="0" smtClean="0">
                <a:solidFill>
                  <a:srgbClr val="FF0000"/>
                </a:solidFill>
              </a:rPr>
              <a:t>ostneonatal death rate</a:t>
            </a:r>
            <a:endParaRPr lang="en-US" sz="1400" dirty="0">
              <a:solidFill>
                <a:srgbClr val="FF0000"/>
              </a:solidFill>
            </a:endParaRPr>
          </a:p>
        </p:txBody>
      </p:sp>
      <p:sp>
        <p:nvSpPr>
          <p:cNvPr id="25" name="TextBox 24"/>
          <p:cNvSpPr txBox="1"/>
          <p:nvPr/>
        </p:nvSpPr>
        <p:spPr>
          <a:xfrm>
            <a:off x="2221617" y="2761962"/>
            <a:ext cx="2819400" cy="307777"/>
          </a:xfrm>
          <a:prstGeom prst="rect">
            <a:avLst/>
          </a:prstGeom>
          <a:noFill/>
        </p:spPr>
        <p:txBody>
          <a:bodyPr wrap="square" rtlCol="0">
            <a:spAutoFit/>
          </a:bodyPr>
          <a:lstStyle/>
          <a:p>
            <a:r>
              <a:rPr lang="en-US" sz="1400" dirty="0" smtClean="0">
                <a:solidFill>
                  <a:srgbClr val="00B050"/>
                </a:solidFill>
              </a:rPr>
              <a:t>SIDS (R95)</a:t>
            </a:r>
            <a:endParaRPr lang="en-US" sz="1400" dirty="0">
              <a:solidFill>
                <a:srgbClr val="00B050"/>
              </a:solidFill>
            </a:endParaRPr>
          </a:p>
        </p:txBody>
      </p:sp>
      <p:sp>
        <p:nvSpPr>
          <p:cNvPr id="26" name="TextBox 25"/>
          <p:cNvSpPr txBox="1"/>
          <p:nvPr/>
        </p:nvSpPr>
        <p:spPr>
          <a:xfrm>
            <a:off x="2185496" y="3383741"/>
            <a:ext cx="2819400" cy="307777"/>
          </a:xfrm>
          <a:prstGeom prst="rect">
            <a:avLst/>
          </a:prstGeom>
          <a:noFill/>
        </p:spPr>
        <p:txBody>
          <a:bodyPr wrap="square" rtlCol="0">
            <a:spAutoFit/>
          </a:bodyPr>
          <a:lstStyle/>
          <a:p>
            <a:r>
              <a:rPr lang="en-US" sz="1400" dirty="0" smtClean="0">
                <a:solidFill>
                  <a:srgbClr val="0070C0"/>
                </a:solidFill>
              </a:rPr>
              <a:t>Undetermined (R99)</a:t>
            </a:r>
            <a:endParaRPr lang="en-US" sz="1400" dirty="0">
              <a:solidFill>
                <a:srgbClr val="0070C0"/>
              </a:solidFill>
            </a:endParaRPr>
          </a:p>
        </p:txBody>
      </p:sp>
      <p:sp>
        <p:nvSpPr>
          <p:cNvPr id="27" name="TextBox 26"/>
          <p:cNvSpPr txBox="1"/>
          <p:nvPr/>
        </p:nvSpPr>
        <p:spPr>
          <a:xfrm>
            <a:off x="2236741" y="4066024"/>
            <a:ext cx="2819400" cy="307777"/>
          </a:xfrm>
          <a:prstGeom prst="rect">
            <a:avLst/>
          </a:prstGeom>
          <a:noFill/>
        </p:spPr>
        <p:txBody>
          <a:bodyPr wrap="square" rtlCol="0">
            <a:spAutoFit/>
          </a:bodyPr>
          <a:lstStyle/>
          <a:p>
            <a:r>
              <a:rPr lang="en-US" sz="1400" dirty="0" smtClean="0">
                <a:solidFill>
                  <a:schemeClr val="accent4"/>
                </a:solidFill>
              </a:rPr>
              <a:t>ASSB (W75)</a:t>
            </a:r>
            <a:endParaRPr lang="en-US" sz="1400" dirty="0">
              <a:solidFill>
                <a:schemeClr val="accent4"/>
              </a:solidFill>
            </a:endParaRPr>
          </a:p>
        </p:txBody>
      </p:sp>
      <p:cxnSp>
        <p:nvCxnSpPr>
          <p:cNvPr id="28" name="Straight Connector 27"/>
          <p:cNvCxnSpPr/>
          <p:nvPr/>
        </p:nvCxnSpPr>
        <p:spPr>
          <a:xfrm>
            <a:off x="1164022" y="2939752"/>
            <a:ext cx="3429000" cy="34290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191611" y="3639876"/>
            <a:ext cx="3429000" cy="184036"/>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99231" y="4222227"/>
            <a:ext cx="3421380" cy="369806"/>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79262" y="2191087"/>
            <a:ext cx="3413760" cy="85725"/>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154622" y="2063452"/>
            <a:ext cx="0" cy="30099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04801" y="5614128"/>
            <a:ext cx="4038600" cy="938719"/>
          </a:xfrm>
          <a:prstGeom prst="rect">
            <a:avLst/>
          </a:prstGeom>
        </p:spPr>
        <p:txBody>
          <a:bodyPr wrap="square">
            <a:spAutoFit/>
          </a:bodyPr>
          <a:lstStyle/>
          <a:p>
            <a:r>
              <a:rPr lang="en-US" sz="1100" dirty="0"/>
              <a:t>1. Shapiro-Mendoza CK, </a:t>
            </a:r>
            <a:r>
              <a:rPr lang="en-US" sz="1100" dirty="0" err="1"/>
              <a:t>Tomashek</a:t>
            </a:r>
            <a:r>
              <a:rPr lang="en-US" sz="1100" dirty="0"/>
              <a:t> KM, Anderson RN, </a:t>
            </a:r>
            <a:r>
              <a:rPr lang="en-US" sz="1100" dirty="0" err="1"/>
              <a:t>Wingo</a:t>
            </a:r>
            <a:r>
              <a:rPr lang="en-US" sz="1100" dirty="0"/>
              <a:t> J. Recent National Trends in Sudden, Unexpected Infant Deaths: More Evidence Supporting a Change in Classification or Reporting. </a:t>
            </a:r>
            <a:r>
              <a:rPr lang="en-US" sz="1100" i="1" dirty="0"/>
              <a:t>American Journal of Epidemiology</a:t>
            </a:r>
            <a:r>
              <a:rPr lang="en-US" sz="1100" dirty="0"/>
              <a:t>. 2006;163(8):762–769.</a:t>
            </a:r>
            <a:endParaRPr lang="en-US" sz="1100" dirty="0">
              <a:effectLst/>
            </a:endParaRPr>
          </a:p>
        </p:txBody>
      </p:sp>
    </p:spTree>
    <p:extLst>
      <p:ext uri="{BB962C8B-B14F-4D97-AF65-F5344CB8AC3E}">
        <p14:creationId xmlns:p14="http://schemas.microsoft.com/office/powerpoint/2010/main" val="4049946981"/>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16</a:t>
            </a:fld>
            <a:endParaRPr lang="en-US" dirty="0"/>
          </a:p>
        </p:txBody>
      </p:sp>
      <p:sp>
        <p:nvSpPr>
          <p:cNvPr id="13" name="Content Placeholder 12"/>
          <p:cNvSpPr>
            <a:spLocks noGrp="1"/>
          </p:cNvSpPr>
          <p:nvPr>
            <p:ph idx="18"/>
          </p:nvPr>
        </p:nvSpPr>
        <p:spPr/>
        <p:txBody>
          <a:bodyPr/>
          <a:lstStyle/>
          <a:p>
            <a:r>
              <a:rPr lang="en-US" dirty="0"/>
              <a:t>3</a:t>
            </a:r>
          </a:p>
        </p:txBody>
      </p:sp>
      <p:sp>
        <p:nvSpPr>
          <p:cNvPr id="14" name="Text Placeholder 13"/>
          <p:cNvSpPr>
            <a:spLocks noGrp="1"/>
          </p:cNvSpPr>
          <p:nvPr>
            <p:ph type="body" sz="quarter" idx="19"/>
          </p:nvPr>
        </p:nvSpPr>
        <p:spPr>
          <a:xfrm>
            <a:off x="169069" y="1554163"/>
            <a:ext cx="5791200" cy="1588127"/>
          </a:xfrm>
        </p:spPr>
        <p:txBody>
          <a:bodyPr/>
          <a:lstStyle/>
          <a:p>
            <a:r>
              <a:rPr lang="en-US" dirty="0"/>
              <a:t>Looking at ‘old’ questions through the lens of ‘new’ fields</a:t>
            </a:r>
            <a:endParaRPr lang="en-US" dirty="0"/>
          </a:p>
        </p:txBody>
      </p:sp>
      <p:pic>
        <p:nvPicPr>
          <p:cNvPr id="5" name="Picture 4"/>
          <p:cNvPicPr>
            <a:picLocks noChangeAspect="1"/>
          </p:cNvPicPr>
          <p:nvPr/>
        </p:nvPicPr>
        <p:blipFill>
          <a:blip r:embed="rId3"/>
          <a:stretch>
            <a:fillRect/>
          </a:stretch>
        </p:blipFill>
        <p:spPr>
          <a:xfrm>
            <a:off x="5773089" y="550403"/>
            <a:ext cx="5556582" cy="4136719"/>
          </a:xfrm>
          <a:prstGeom prst="rect">
            <a:avLst/>
          </a:prstGeom>
          <a:noFill/>
          <a:ln w="12700">
            <a:solidFill>
              <a:schemeClr val="accent1"/>
            </a:solidFill>
          </a:ln>
        </p:spPr>
      </p:pic>
      <p:pic>
        <p:nvPicPr>
          <p:cNvPr id="6" name="Picture 5"/>
          <p:cNvPicPr>
            <a:picLocks noChangeAspect="1"/>
          </p:cNvPicPr>
          <p:nvPr/>
        </p:nvPicPr>
        <p:blipFill>
          <a:blip r:embed="rId4"/>
          <a:stretch>
            <a:fillRect/>
          </a:stretch>
        </p:blipFill>
        <p:spPr>
          <a:xfrm>
            <a:off x="6196845" y="2962429"/>
            <a:ext cx="5766554" cy="3186780"/>
          </a:xfrm>
          <a:prstGeom prst="rect">
            <a:avLst/>
          </a:prstGeom>
          <a:ln w="12700">
            <a:solidFill>
              <a:schemeClr val="accent1"/>
            </a:solidFill>
          </a:ln>
        </p:spPr>
      </p:pic>
      <p:pic>
        <p:nvPicPr>
          <p:cNvPr id="8" name="Picture 7"/>
          <p:cNvPicPr>
            <a:picLocks noChangeAspect="1"/>
          </p:cNvPicPr>
          <p:nvPr/>
        </p:nvPicPr>
        <p:blipFill>
          <a:blip r:embed="rId5"/>
          <a:stretch>
            <a:fillRect/>
          </a:stretch>
        </p:blipFill>
        <p:spPr>
          <a:xfrm>
            <a:off x="437583" y="3302891"/>
            <a:ext cx="5066992" cy="3372546"/>
          </a:xfrm>
          <a:prstGeom prst="rect">
            <a:avLst/>
          </a:prstGeom>
        </p:spPr>
      </p:pic>
    </p:spTree>
    <p:extLst>
      <p:ext uri="{BB962C8B-B14F-4D97-AF65-F5344CB8AC3E}">
        <p14:creationId xmlns:p14="http://schemas.microsoft.com/office/powerpoint/2010/main" val="3463096603"/>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17</a:t>
            </a:fld>
            <a:endParaRPr lang="en-US"/>
          </a:p>
        </p:txBody>
      </p:sp>
      <p:pic>
        <p:nvPicPr>
          <p:cNvPr id="5" name="Picture 4"/>
          <p:cNvPicPr>
            <a:picLocks noChangeAspect="1"/>
          </p:cNvPicPr>
          <p:nvPr/>
        </p:nvPicPr>
        <p:blipFill>
          <a:blip r:embed="rId2"/>
          <a:stretch>
            <a:fillRect/>
          </a:stretch>
        </p:blipFill>
        <p:spPr>
          <a:xfrm>
            <a:off x="1590240" y="478283"/>
            <a:ext cx="8802696" cy="6169660"/>
          </a:xfrm>
          <a:prstGeom prst="rect">
            <a:avLst/>
          </a:prstGeom>
        </p:spPr>
      </p:pic>
    </p:spTree>
    <p:extLst>
      <p:ext uri="{BB962C8B-B14F-4D97-AF65-F5344CB8AC3E}">
        <p14:creationId xmlns:p14="http://schemas.microsoft.com/office/powerpoint/2010/main" val="1975727174"/>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18</a:t>
            </a:fld>
            <a:endParaRPr lang="en-US" dirty="0"/>
          </a:p>
        </p:txBody>
      </p:sp>
      <p:sp>
        <p:nvSpPr>
          <p:cNvPr id="13" name="Content Placeholder 12"/>
          <p:cNvSpPr>
            <a:spLocks noGrp="1"/>
          </p:cNvSpPr>
          <p:nvPr>
            <p:ph idx="18"/>
          </p:nvPr>
        </p:nvSpPr>
        <p:spPr/>
        <p:txBody>
          <a:bodyPr/>
          <a:lstStyle/>
          <a:p>
            <a:r>
              <a:rPr lang="en-US" dirty="0"/>
              <a:t>4</a:t>
            </a:r>
            <a:endParaRPr lang="en-US" dirty="0"/>
          </a:p>
        </p:txBody>
      </p:sp>
      <p:sp>
        <p:nvSpPr>
          <p:cNvPr id="14" name="Text Placeholder 13"/>
          <p:cNvSpPr>
            <a:spLocks noGrp="1"/>
          </p:cNvSpPr>
          <p:nvPr>
            <p:ph type="body" sz="quarter" idx="19"/>
          </p:nvPr>
        </p:nvSpPr>
        <p:spPr>
          <a:xfrm>
            <a:off x="169069" y="1554163"/>
            <a:ext cx="5791200" cy="1588127"/>
          </a:xfrm>
        </p:spPr>
        <p:txBody>
          <a:bodyPr/>
          <a:lstStyle/>
          <a:p>
            <a:r>
              <a:rPr lang="en-US" dirty="0" smtClean="0"/>
              <a:t>Opportunities to connect to other health surveillance programs / systems</a:t>
            </a:r>
            <a:endParaRPr lang="en-US" dirty="0"/>
          </a:p>
        </p:txBody>
      </p:sp>
      <p:pic>
        <p:nvPicPr>
          <p:cNvPr id="3" name="Picture 2"/>
          <p:cNvPicPr>
            <a:picLocks noChangeAspect="1"/>
          </p:cNvPicPr>
          <p:nvPr/>
        </p:nvPicPr>
        <p:blipFill>
          <a:blip r:embed="rId3"/>
          <a:stretch>
            <a:fillRect/>
          </a:stretch>
        </p:blipFill>
        <p:spPr>
          <a:xfrm>
            <a:off x="863518" y="3435195"/>
            <a:ext cx="4402302" cy="3240242"/>
          </a:xfrm>
          <a:prstGeom prst="rect">
            <a:avLst/>
          </a:prstGeom>
        </p:spPr>
      </p:pic>
      <p:pic>
        <p:nvPicPr>
          <p:cNvPr id="4" name="Picture 3"/>
          <p:cNvPicPr>
            <a:picLocks noChangeAspect="1"/>
          </p:cNvPicPr>
          <p:nvPr/>
        </p:nvPicPr>
        <p:blipFill>
          <a:blip r:embed="rId4"/>
          <a:stretch>
            <a:fillRect/>
          </a:stretch>
        </p:blipFill>
        <p:spPr>
          <a:xfrm>
            <a:off x="5960269" y="316385"/>
            <a:ext cx="5398545" cy="2825905"/>
          </a:xfrm>
          <a:prstGeom prst="rect">
            <a:avLst/>
          </a:prstGeom>
          <a:ln>
            <a:solidFill>
              <a:schemeClr val="accent1"/>
            </a:solidFill>
          </a:ln>
        </p:spPr>
      </p:pic>
      <p:pic>
        <p:nvPicPr>
          <p:cNvPr id="6" name="Picture 5"/>
          <p:cNvPicPr>
            <a:picLocks noChangeAspect="1"/>
          </p:cNvPicPr>
          <p:nvPr/>
        </p:nvPicPr>
        <p:blipFill>
          <a:blip r:embed="rId5"/>
          <a:stretch>
            <a:fillRect/>
          </a:stretch>
        </p:blipFill>
        <p:spPr>
          <a:xfrm>
            <a:off x="6398572" y="1790824"/>
            <a:ext cx="4960242" cy="2925879"/>
          </a:xfrm>
          <a:prstGeom prst="rect">
            <a:avLst/>
          </a:prstGeom>
          <a:ln>
            <a:solidFill>
              <a:schemeClr val="bg2"/>
            </a:solidFill>
          </a:ln>
        </p:spPr>
      </p:pic>
      <p:pic>
        <p:nvPicPr>
          <p:cNvPr id="5" name="Picture 4"/>
          <p:cNvPicPr>
            <a:picLocks noChangeAspect="1"/>
          </p:cNvPicPr>
          <p:nvPr/>
        </p:nvPicPr>
        <p:blipFill>
          <a:blip r:embed="rId6"/>
          <a:stretch>
            <a:fillRect/>
          </a:stretch>
        </p:blipFill>
        <p:spPr>
          <a:xfrm>
            <a:off x="6918345" y="3540412"/>
            <a:ext cx="5029965" cy="2593765"/>
          </a:xfrm>
          <a:prstGeom prst="rect">
            <a:avLst/>
          </a:prstGeom>
          <a:ln>
            <a:solidFill>
              <a:schemeClr val="bg2"/>
            </a:solidFill>
          </a:ln>
        </p:spPr>
      </p:pic>
    </p:spTree>
    <p:extLst>
      <p:ext uri="{BB962C8B-B14F-4D97-AF65-F5344CB8AC3E}">
        <p14:creationId xmlns:p14="http://schemas.microsoft.com/office/powerpoint/2010/main" val="216981749"/>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19</a:t>
            </a:fld>
            <a:endParaRPr lang="en-US"/>
          </a:p>
        </p:txBody>
      </p:sp>
      <p:pic>
        <p:nvPicPr>
          <p:cNvPr id="3" name="Picture 2"/>
          <p:cNvPicPr>
            <a:picLocks noChangeAspect="1"/>
          </p:cNvPicPr>
          <p:nvPr/>
        </p:nvPicPr>
        <p:blipFill>
          <a:blip r:embed="rId2"/>
          <a:stretch>
            <a:fillRect/>
          </a:stretch>
        </p:blipFill>
        <p:spPr>
          <a:xfrm>
            <a:off x="530209" y="1351470"/>
            <a:ext cx="4695183" cy="4337941"/>
          </a:xfrm>
          <a:prstGeom prst="rect">
            <a:avLst/>
          </a:prstGeom>
        </p:spPr>
      </p:pic>
      <p:pic>
        <p:nvPicPr>
          <p:cNvPr id="4" name="Picture 3"/>
          <p:cNvPicPr>
            <a:picLocks noChangeAspect="1"/>
          </p:cNvPicPr>
          <p:nvPr/>
        </p:nvPicPr>
        <p:blipFill>
          <a:blip r:embed="rId3"/>
          <a:stretch>
            <a:fillRect/>
          </a:stretch>
        </p:blipFill>
        <p:spPr>
          <a:xfrm>
            <a:off x="5368622" y="1235896"/>
            <a:ext cx="6810490" cy="4763462"/>
          </a:xfrm>
          <a:prstGeom prst="rect">
            <a:avLst/>
          </a:prstGeom>
        </p:spPr>
      </p:pic>
    </p:spTree>
    <p:extLst>
      <p:ext uri="{BB962C8B-B14F-4D97-AF65-F5344CB8AC3E}">
        <p14:creationId xmlns:p14="http://schemas.microsoft.com/office/powerpoint/2010/main" val="4014916178"/>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E1514C-5E56-4738-A1FF-4B1CFD2A3E36}" type="slidenum">
              <a:rPr lang="en-US" smtClean="0"/>
              <a:t>2</a:t>
            </a:fld>
            <a:endParaRPr lang="en-US"/>
          </a:p>
        </p:txBody>
      </p:sp>
      <p:pic>
        <p:nvPicPr>
          <p:cNvPr id="6" name="Picture 5"/>
          <p:cNvPicPr>
            <a:picLocks noChangeAspect="1"/>
          </p:cNvPicPr>
          <p:nvPr/>
        </p:nvPicPr>
        <p:blipFill>
          <a:blip r:embed="rId2"/>
          <a:stretch>
            <a:fillRect/>
          </a:stretch>
        </p:blipFill>
        <p:spPr>
          <a:xfrm>
            <a:off x="523884" y="180267"/>
            <a:ext cx="10684586" cy="5524744"/>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0342" y="5566233"/>
            <a:ext cx="2065189" cy="132885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57620" y="5733150"/>
            <a:ext cx="953097" cy="1032235"/>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59834" y="6033155"/>
            <a:ext cx="2277840" cy="432226"/>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455545" y="5956181"/>
            <a:ext cx="3564390" cy="509199"/>
          </a:xfrm>
          <a:prstGeom prst="rect">
            <a:avLst/>
          </a:prstGeom>
        </p:spPr>
      </p:pic>
    </p:spTree>
    <p:extLst>
      <p:ext uri="{BB962C8B-B14F-4D97-AF65-F5344CB8AC3E}">
        <p14:creationId xmlns:p14="http://schemas.microsoft.com/office/powerpoint/2010/main" val="1785496433"/>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143546" y="419100"/>
            <a:ext cx="5208395" cy="2383236"/>
          </a:xfrm>
          <a:prstGeom prst="rect">
            <a:avLst/>
          </a:prstGeom>
          <a:ln>
            <a:solidFill>
              <a:schemeClr val="bg2"/>
            </a:solidFill>
          </a:ln>
        </p:spPr>
      </p:pic>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20</a:t>
            </a:fld>
            <a:endParaRPr lang="en-US" dirty="0"/>
          </a:p>
        </p:txBody>
      </p:sp>
      <p:sp>
        <p:nvSpPr>
          <p:cNvPr id="13" name="Content Placeholder 12"/>
          <p:cNvSpPr>
            <a:spLocks noGrp="1"/>
          </p:cNvSpPr>
          <p:nvPr>
            <p:ph idx="18"/>
          </p:nvPr>
        </p:nvSpPr>
        <p:spPr/>
        <p:txBody>
          <a:bodyPr/>
          <a:lstStyle/>
          <a:p>
            <a:r>
              <a:rPr lang="en-US" dirty="0"/>
              <a:t>5</a:t>
            </a:r>
          </a:p>
        </p:txBody>
      </p:sp>
      <p:sp>
        <p:nvSpPr>
          <p:cNvPr id="14" name="Text Placeholder 13"/>
          <p:cNvSpPr>
            <a:spLocks noGrp="1"/>
          </p:cNvSpPr>
          <p:nvPr>
            <p:ph type="body" sz="quarter" idx="19"/>
          </p:nvPr>
        </p:nvSpPr>
        <p:spPr>
          <a:xfrm>
            <a:off x="169069" y="1554163"/>
            <a:ext cx="5791200" cy="1588127"/>
          </a:xfrm>
        </p:spPr>
        <p:txBody>
          <a:bodyPr/>
          <a:lstStyle/>
          <a:p>
            <a:r>
              <a:rPr lang="en-US" dirty="0"/>
              <a:t>Documenting intergenerational </a:t>
            </a:r>
            <a:r>
              <a:rPr lang="en-US" dirty="0" smtClean="0"/>
              <a:t>maltreatment dynamics</a:t>
            </a:r>
            <a:endParaRPr lang="en-US" dirty="0"/>
          </a:p>
        </p:txBody>
      </p:sp>
      <p:pic>
        <p:nvPicPr>
          <p:cNvPr id="5" name="Picture 4"/>
          <p:cNvPicPr>
            <a:picLocks noChangeAspect="1"/>
          </p:cNvPicPr>
          <p:nvPr/>
        </p:nvPicPr>
        <p:blipFill>
          <a:blip r:embed="rId4"/>
          <a:stretch>
            <a:fillRect/>
          </a:stretch>
        </p:blipFill>
        <p:spPr>
          <a:xfrm>
            <a:off x="340663" y="3559787"/>
            <a:ext cx="5619606" cy="2624677"/>
          </a:xfrm>
          <a:prstGeom prst="rect">
            <a:avLst/>
          </a:prstGeom>
          <a:ln w="12700">
            <a:solidFill>
              <a:srgbClr val="3691B4"/>
            </a:solidFill>
          </a:ln>
        </p:spPr>
      </p:pic>
      <p:pic>
        <p:nvPicPr>
          <p:cNvPr id="3" name="Picture 2"/>
          <p:cNvPicPr>
            <a:picLocks noChangeAspect="1"/>
          </p:cNvPicPr>
          <p:nvPr/>
        </p:nvPicPr>
        <p:blipFill>
          <a:blip r:embed="rId5"/>
          <a:stretch>
            <a:fillRect/>
          </a:stretch>
        </p:blipFill>
        <p:spPr>
          <a:xfrm>
            <a:off x="6745386" y="1828862"/>
            <a:ext cx="4789832" cy="2990366"/>
          </a:xfrm>
          <a:prstGeom prst="rect">
            <a:avLst/>
          </a:prstGeom>
          <a:ln>
            <a:solidFill>
              <a:schemeClr val="bg2"/>
            </a:solidFill>
          </a:ln>
        </p:spPr>
      </p:pic>
      <p:pic>
        <p:nvPicPr>
          <p:cNvPr id="7" name="Picture 6"/>
          <p:cNvPicPr>
            <a:picLocks noChangeAspect="1"/>
          </p:cNvPicPr>
          <p:nvPr/>
        </p:nvPicPr>
        <p:blipFill>
          <a:blip r:embed="rId6"/>
          <a:stretch>
            <a:fillRect/>
          </a:stretch>
        </p:blipFill>
        <p:spPr>
          <a:xfrm>
            <a:off x="7610384" y="3324045"/>
            <a:ext cx="4388328" cy="3170757"/>
          </a:xfrm>
          <a:prstGeom prst="rect">
            <a:avLst/>
          </a:prstGeom>
          <a:ln w="12700">
            <a:solidFill>
              <a:srgbClr val="3691B4"/>
            </a:solidFill>
          </a:ln>
        </p:spPr>
      </p:pic>
    </p:spTree>
    <p:extLst>
      <p:ext uri="{BB962C8B-B14F-4D97-AF65-F5344CB8AC3E}">
        <p14:creationId xmlns:p14="http://schemas.microsoft.com/office/powerpoint/2010/main" val="2962301201"/>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21</a:t>
            </a:fld>
            <a:endParaRPr lang="en-US"/>
          </a:p>
        </p:txBody>
      </p:sp>
      <p:pic>
        <p:nvPicPr>
          <p:cNvPr id="3"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13067" y="121210"/>
            <a:ext cx="8890150" cy="652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3405"/>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22</a:t>
            </a:fld>
            <a:endParaRPr lang="en-US" dirty="0"/>
          </a:p>
        </p:txBody>
      </p:sp>
      <p:sp>
        <p:nvSpPr>
          <p:cNvPr id="13" name="Content Placeholder 12"/>
          <p:cNvSpPr>
            <a:spLocks noGrp="1"/>
          </p:cNvSpPr>
          <p:nvPr>
            <p:ph idx="18"/>
          </p:nvPr>
        </p:nvSpPr>
        <p:spPr/>
        <p:txBody>
          <a:bodyPr/>
          <a:lstStyle/>
          <a:p>
            <a:r>
              <a:rPr lang="en-US" dirty="0"/>
              <a:t>6</a:t>
            </a:r>
          </a:p>
        </p:txBody>
      </p:sp>
      <p:sp>
        <p:nvSpPr>
          <p:cNvPr id="14" name="Text Placeholder 13"/>
          <p:cNvSpPr>
            <a:spLocks noGrp="1"/>
          </p:cNvSpPr>
          <p:nvPr>
            <p:ph type="body" sz="quarter" idx="19"/>
          </p:nvPr>
        </p:nvSpPr>
        <p:spPr>
          <a:xfrm>
            <a:off x="169069" y="1554163"/>
            <a:ext cx="5791200" cy="1588127"/>
          </a:xfrm>
        </p:spPr>
        <p:txBody>
          <a:bodyPr/>
          <a:lstStyle/>
          <a:p>
            <a:r>
              <a:rPr lang="en-US" dirty="0" smtClean="0"/>
              <a:t>Using ‘big’ data to look at small and under-studied group dynamics</a:t>
            </a:r>
            <a:endParaRPr lang="en-US" dirty="0"/>
          </a:p>
        </p:txBody>
      </p:sp>
      <p:pic>
        <p:nvPicPr>
          <p:cNvPr id="11" name="Picture 10"/>
          <p:cNvPicPr>
            <a:picLocks noChangeAspect="1"/>
          </p:cNvPicPr>
          <p:nvPr/>
        </p:nvPicPr>
        <p:blipFill>
          <a:blip r:embed="rId3"/>
          <a:stretch>
            <a:fillRect/>
          </a:stretch>
        </p:blipFill>
        <p:spPr>
          <a:xfrm>
            <a:off x="5975416" y="612272"/>
            <a:ext cx="5479242" cy="3472559"/>
          </a:xfrm>
          <a:prstGeom prst="rect">
            <a:avLst/>
          </a:prstGeom>
          <a:ln w="12700">
            <a:solidFill>
              <a:schemeClr val="accent1"/>
            </a:solidFill>
          </a:ln>
        </p:spPr>
      </p:pic>
      <p:pic>
        <p:nvPicPr>
          <p:cNvPr id="3" name="Picture 2"/>
          <p:cNvPicPr>
            <a:picLocks noChangeAspect="1"/>
          </p:cNvPicPr>
          <p:nvPr/>
        </p:nvPicPr>
        <p:blipFill>
          <a:blip r:embed="rId4"/>
          <a:stretch>
            <a:fillRect/>
          </a:stretch>
        </p:blipFill>
        <p:spPr>
          <a:xfrm>
            <a:off x="6441241" y="2839339"/>
            <a:ext cx="5325375" cy="3188568"/>
          </a:xfrm>
          <a:prstGeom prst="rect">
            <a:avLst/>
          </a:prstGeom>
          <a:ln>
            <a:solidFill>
              <a:schemeClr val="bg2"/>
            </a:solidFill>
          </a:ln>
        </p:spPr>
      </p:pic>
    </p:spTree>
    <p:extLst>
      <p:ext uri="{BB962C8B-B14F-4D97-AF65-F5344CB8AC3E}">
        <p14:creationId xmlns:p14="http://schemas.microsoft.com/office/powerpoint/2010/main" val="1569181746"/>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11668125" y="6484938"/>
            <a:ext cx="523875" cy="365125"/>
          </a:xfrm>
        </p:spPr>
        <p:txBody>
          <a:bodyPr/>
          <a:lstStyle/>
          <a:p>
            <a:fld id="{4997E989-D798-4C62-8E93-3D2D613C2488}" type="slidenum">
              <a:rPr lang="en-US" smtClean="0"/>
              <a:pPr/>
              <a:t>23</a:t>
            </a:fld>
            <a:endParaRPr lang="en-US"/>
          </a:p>
        </p:txBody>
      </p:sp>
      <p:pic>
        <p:nvPicPr>
          <p:cNvPr id="7" name="Picture 6"/>
          <p:cNvPicPr>
            <a:picLocks noChangeAspect="1"/>
          </p:cNvPicPr>
          <p:nvPr/>
        </p:nvPicPr>
        <p:blipFill>
          <a:blip r:embed="rId2"/>
          <a:stretch>
            <a:fillRect/>
          </a:stretch>
        </p:blipFill>
        <p:spPr>
          <a:xfrm>
            <a:off x="702756" y="1137231"/>
            <a:ext cx="10807132" cy="4765673"/>
          </a:xfrm>
          <a:prstGeom prst="rect">
            <a:avLst/>
          </a:prstGeom>
        </p:spPr>
      </p:pic>
    </p:spTree>
    <p:extLst>
      <p:ext uri="{BB962C8B-B14F-4D97-AF65-F5344CB8AC3E}">
        <p14:creationId xmlns:p14="http://schemas.microsoft.com/office/powerpoint/2010/main" val="523855788"/>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24</a:t>
            </a:fld>
            <a:endParaRPr lang="en-US" dirty="0"/>
          </a:p>
        </p:txBody>
      </p:sp>
      <p:sp>
        <p:nvSpPr>
          <p:cNvPr id="13" name="Content Placeholder 12"/>
          <p:cNvSpPr>
            <a:spLocks noGrp="1"/>
          </p:cNvSpPr>
          <p:nvPr>
            <p:ph idx="18"/>
          </p:nvPr>
        </p:nvSpPr>
        <p:spPr/>
        <p:txBody>
          <a:bodyPr/>
          <a:lstStyle/>
          <a:p>
            <a:r>
              <a:rPr lang="en-US" dirty="0"/>
              <a:t>7</a:t>
            </a:r>
          </a:p>
        </p:txBody>
      </p:sp>
      <p:sp>
        <p:nvSpPr>
          <p:cNvPr id="14" name="Text Placeholder 13"/>
          <p:cNvSpPr>
            <a:spLocks noGrp="1"/>
          </p:cNvSpPr>
          <p:nvPr>
            <p:ph type="body" sz="quarter" idx="19"/>
          </p:nvPr>
        </p:nvSpPr>
        <p:spPr>
          <a:xfrm>
            <a:off x="169069" y="1554163"/>
            <a:ext cx="5791200" cy="1089529"/>
          </a:xfrm>
        </p:spPr>
        <p:txBody>
          <a:bodyPr/>
          <a:lstStyle/>
          <a:p>
            <a:r>
              <a:rPr lang="en-US" dirty="0"/>
              <a:t>Community monitoring of risks and assets at </a:t>
            </a:r>
            <a:r>
              <a:rPr lang="en-US" dirty="0" smtClean="0"/>
              <a:t>birth</a:t>
            </a:r>
            <a:endParaRPr lang="en-US" dirty="0"/>
          </a:p>
        </p:txBody>
      </p:sp>
      <p:pic>
        <p:nvPicPr>
          <p:cNvPr id="9" name="image2.png" descr="Density of dens_plot_births.1all_037_LA Minibox.pdf - Adobe Acrobat Pro DC"/>
          <p:cNvPicPr>
            <a:picLocks noChangeAspect="1"/>
          </p:cNvPicPr>
          <p:nvPr/>
        </p:nvPicPr>
        <p:blipFill>
          <a:blip r:embed="rId3">
            <a:extLst/>
          </a:blip>
          <a:srcRect l="21633" r="21633"/>
          <a:stretch>
            <a:fillRect/>
          </a:stretch>
        </p:blipFill>
        <p:spPr>
          <a:xfrm>
            <a:off x="6171406" y="194073"/>
            <a:ext cx="5791993" cy="6380644"/>
          </a:xfrm>
          <a:prstGeom prst="rect">
            <a:avLst/>
          </a:prstGeom>
          <a:ln w="12700">
            <a:miter lim="400000"/>
          </a:ln>
        </p:spPr>
      </p:pic>
      <p:pic>
        <p:nvPicPr>
          <p:cNvPr id="4" name="Picture 3"/>
          <p:cNvPicPr>
            <a:picLocks noChangeAspect="1"/>
          </p:cNvPicPr>
          <p:nvPr/>
        </p:nvPicPr>
        <p:blipFill>
          <a:blip r:embed="rId4"/>
          <a:stretch>
            <a:fillRect/>
          </a:stretch>
        </p:blipFill>
        <p:spPr>
          <a:xfrm>
            <a:off x="1137328" y="3384395"/>
            <a:ext cx="4215258" cy="2816960"/>
          </a:xfrm>
          <a:prstGeom prst="rect">
            <a:avLst/>
          </a:prstGeom>
        </p:spPr>
      </p:pic>
    </p:spTree>
    <p:extLst>
      <p:ext uri="{BB962C8B-B14F-4D97-AF65-F5344CB8AC3E}">
        <p14:creationId xmlns:p14="http://schemas.microsoft.com/office/powerpoint/2010/main" val="4132173929"/>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p:nvPr/>
        </p:nvSpPr>
        <p:spPr>
          <a:xfrm>
            <a:off x="8179626" y="2527921"/>
            <a:ext cx="647134" cy="541851"/>
          </a:xfrm>
          <a:custGeom>
            <a:avLst/>
            <a:gdLst/>
            <a:ahLst/>
            <a:cxnLst>
              <a:cxn ang="0">
                <a:pos x="wd2" y="hd2"/>
              </a:cxn>
              <a:cxn ang="5400000">
                <a:pos x="wd2" y="hd2"/>
              </a:cxn>
              <a:cxn ang="10800000">
                <a:pos x="wd2" y="hd2"/>
              </a:cxn>
              <a:cxn ang="16200000">
                <a:pos x="wd2" y="hd2"/>
              </a:cxn>
            </a:cxnLst>
            <a:rect l="0" t="0" r="r" b="b"/>
            <a:pathLst>
              <a:path w="21039" h="21113" extrusionOk="0">
                <a:moveTo>
                  <a:pt x="3445" y="390"/>
                </a:moveTo>
                <a:cubicBezTo>
                  <a:pt x="2181" y="390"/>
                  <a:pt x="718" y="-487"/>
                  <a:pt x="108" y="390"/>
                </a:cubicBezTo>
                <a:cubicBezTo>
                  <a:pt x="-222" y="865"/>
                  <a:pt x="300" y="1605"/>
                  <a:pt x="411" y="2208"/>
                </a:cubicBezTo>
                <a:cubicBezTo>
                  <a:pt x="489" y="2627"/>
                  <a:pt x="815" y="4267"/>
                  <a:pt x="1018" y="4753"/>
                </a:cubicBezTo>
                <a:cubicBezTo>
                  <a:pt x="1181" y="5144"/>
                  <a:pt x="1477" y="5444"/>
                  <a:pt x="1625" y="5844"/>
                </a:cubicBezTo>
                <a:cubicBezTo>
                  <a:pt x="1885" y="6544"/>
                  <a:pt x="2076" y="7281"/>
                  <a:pt x="2231" y="8025"/>
                </a:cubicBezTo>
                <a:lnTo>
                  <a:pt x="2838" y="10933"/>
                </a:lnTo>
                <a:cubicBezTo>
                  <a:pt x="2939" y="12509"/>
                  <a:pt x="2936" y="14099"/>
                  <a:pt x="3142" y="15660"/>
                </a:cubicBezTo>
                <a:cubicBezTo>
                  <a:pt x="3241" y="16417"/>
                  <a:pt x="3142" y="17599"/>
                  <a:pt x="3748" y="17841"/>
                </a:cubicBezTo>
                <a:lnTo>
                  <a:pt x="6478" y="18932"/>
                </a:lnTo>
                <a:cubicBezTo>
                  <a:pt x="6782" y="19053"/>
                  <a:pt x="7078" y="19202"/>
                  <a:pt x="7388" y="19295"/>
                </a:cubicBezTo>
                <a:cubicBezTo>
                  <a:pt x="7793" y="19416"/>
                  <a:pt x="8202" y="19515"/>
                  <a:pt x="8602" y="19659"/>
                </a:cubicBezTo>
                <a:cubicBezTo>
                  <a:pt x="8603" y="19659"/>
                  <a:pt x="10876" y="20567"/>
                  <a:pt x="11332" y="20749"/>
                </a:cubicBezTo>
                <a:lnTo>
                  <a:pt x="12242" y="21113"/>
                </a:lnTo>
                <a:cubicBezTo>
                  <a:pt x="13112" y="21009"/>
                  <a:pt x="15092" y="21041"/>
                  <a:pt x="16185" y="20386"/>
                </a:cubicBezTo>
                <a:cubicBezTo>
                  <a:pt x="16511" y="20190"/>
                  <a:pt x="16762" y="19836"/>
                  <a:pt x="17095" y="19659"/>
                </a:cubicBezTo>
                <a:cubicBezTo>
                  <a:pt x="17680" y="19347"/>
                  <a:pt x="18309" y="19174"/>
                  <a:pt x="18915" y="18932"/>
                </a:cubicBezTo>
                <a:lnTo>
                  <a:pt x="19825" y="18568"/>
                </a:lnTo>
                <a:cubicBezTo>
                  <a:pt x="19927" y="18205"/>
                  <a:pt x="19964" y="17806"/>
                  <a:pt x="20129" y="17477"/>
                </a:cubicBezTo>
                <a:cubicBezTo>
                  <a:pt x="21378" y="14982"/>
                  <a:pt x="20180" y="18749"/>
                  <a:pt x="21039" y="15660"/>
                </a:cubicBezTo>
                <a:cubicBezTo>
                  <a:pt x="20938" y="14448"/>
                  <a:pt x="20982" y="13206"/>
                  <a:pt x="20736" y="12024"/>
                </a:cubicBezTo>
                <a:cubicBezTo>
                  <a:pt x="20657" y="11646"/>
                  <a:pt x="19365" y="10648"/>
                  <a:pt x="19219" y="10570"/>
                </a:cubicBezTo>
                <a:cubicBezTo>
                  <a:pt x="18634" y="10259"/>
                  <a:pt x="18005" y="10085"/>
                  <a:pt x="17399" y="9843"/>
                </a:cubicBezTo>
                <a:cubicBezTo>
                  <a:pt x="17095" y="9721"/>
                  <a:pt x="16807" y="9517"/>
                  <a:pt x="16489" y="9479"/>
                </a:cubicBezTo>
                <a:lnTo>
                  <a:pt x="13455" y="9116"/>
                </a:lnTo>
                <a:cubicBezTo>
                  <a:pt x="12849" y="8873"/>
                  <a:pt x="11990" y="9026"/>
                  <a:pt x="11635" y="8388"/>
                </a:cubicBezTo>
                <a:cubicBezTo>
                  <a:pt x="11231" y="7661"/>
                  <a:pt x="10652" y="7036"/>
                  <a:pt x="10422" y="6207"/>
                </a:cubicBezTo>
                <a:cubicBezTo>
                  <a:pt x="9866" y="4207"/>
                  <a:pt x="10453" y="5999"/>
                  <a:pt x="9512" y="4026"/>
                </a:cubicBezTo>
                <a:cubicBezTo>
                  <a:pt x="9196" y="3364"/>
                  <a:pt x="8160" y="484"/>
                  <a:pt x="7692" y="390"/>
                </a:cubicBezTo>
                <a:cubicBezTo>
                  <a:pt x="4974" y="-153"/>
                  <a:pt x="4709" y="390"/>
                  <a:pt x="3445" y="390"/>
                </a:cubicBezTo>
                <a:close/>
              </a:path>
            </a:pathLst>
          </a:custGeom>
          <a:ln w="28575">
            <a:solidFill>
              <a:srgbClr val="00B050"/>
            </a:solidFill>
            <a:miter/>
          </a:ln>
        </p:spPr>
        <p:txBody>
          <a:bodyPr lIns="45719" rIns="45719" anchor="ctr"/>
          <a:lstStyle/>
          <a:p>
            <a:pPr algn="ctr">
              <a:defRPr>
                <a:solidFill>
                  <a:srgbClr val="FFFFFF"/>
                </a:solidFill>
              </a:defRPr>
            </a:pPr>
            <a:endParaRPr/>
          </a:p>
        </p:txBody>
      </p:sp>
      <p:sp>
        <p:nvSpPr>
          <p:cNvPr id="129" name="Shape 129"/>
          <p:cNvSpPr/>
          <p:nvPr/>
        </p:nvSpPr>
        <p:spPr>
          <a:xfrm>
            <a:off x="8634285" y="3721884"/>
            <a:ext cx="494803" cy="261980"/>
          </a:xfrm>
          <a:custGeom>
            <a:avLst/>
            <a:gdLst/>
            <a:ahLst/>
            <a:cxnLst>
              <a:cxn ang="0">
                <a:pos x="wd2" y="hd2"/>
              </a:cxn>
              <a:cxn ang="5400000">
                <a:pos x="wd2" y="hd2"/>
              </a:cxn>
              <a:cxn ang="10800000">
                <a:pos x="wd2" y="hd2"/>
              </a:cxn>
              <a:cxn ang="16200000">
                <a:pos x="wd2" y="hd2"/>
              </a:cxn>
            </a:cxnLst>
            <a:rect l="0" t="0" r="r" b="b"/>
            <a:pathLst>
              <a:path w="21149" h="21287" extrusionOk="0">
                <a:moveTo>
                  <a:pt x="9584" y="19712"/>
                </a:moveTo>
                <a:cubicBezTo>
                  <a:pt x="8454" y="19206"/>
                  <a:pt x="9754" y="20277"/>
                  <a:pt x="6393" y="17437"/>
                </a:cubicBezTo>
                <a:cubicBezTo>
                  <a:pt x="5561" y="16734"/>
                  <a:pt x="3460" y="15564"/>
                  <a:pt x="2405" y="15163"/>
                </a:cubicBezTo>
                <a:cubicBezTo>
                  <a:pt x="1612" y="14861"/>
                  <a:pt x="810" y="14657"/>
                  <a:pt x="12" y="14405"/>
                </a:cubicBezTo>
                <a:cubicBezTo>
                  <a:pt x="145" y="11625"/>
                  <a:pt x="-285" y="8523"/>
                  <a:pt x="411" y="6065"/>
                </a:cubicBezTo>
                <a:cubicBezTo>
                  <a:pt x="810" y="4658"/>
                  <a:pt x="2006" y="5054"/>
                  <a:pt x="2804" y="4549"/>
                </a:cubicBezTo>
                <a:cubicBezTo>
                  <a:pt x="6825" y="2001"/>
                  <a:pt x="588" y="5889"/>
                  <a:pt x="5596" y="3033"/>
                </a:cubicBezTo>
                <a:cubicBezTo>
                  <a:pt x="6401" y="2573"/>
                  <a:pt x="7191" y="2022"/>
                  <a:pt x="7989" y="1516"/>
                </a:cubicBezTo>
                <a:cubicBezTo>
                  <a:pt x="8388" y="1264"/>
                  <a:pt x="8777" y="952"/>
                  <a:pt x="9185" y="758"/>
                </a:cubicBezTo>
                <a:lnTo>
                  <a:pt x="10780" y="0"/>
                </a:lnTo>
                <a:cubicBezTo>
                  <a:pt x="11844" y="253"/>
                  <a:pt x="12923" y="331"/>
                  <a:pt x="13971" y="758"/>
                </a:cubicBezTo>
                <a:cubicBezTo>
                  <a:pt x="14793" y="1093"/>
                  <a:pt x="16364" y="2274"/>
                  <a:pt x="16364" y="2274"/>
                </a:cubicBezTo>
                <a:cubicBezTo>
                  <a:pt x="17253" y="3400"/>
                  <a:pt x="17709" y="3764"/>
                  <a:pt x="18358" y="5307"/>
                </a:cubicBezTo>
                <a:cubicBezTo>
                  <a:pt x="20371" y="10089"/>
                  <a:pt x="18027" y="5436"/>
                  <a:pt x="19953" y="9098"/>
                </a:cubicBezTo>
                <a:cubicBezTo>
                  <a:pt x="20924" y="14635"/>
                  <a:pt x="20547" y="12096"/>
                  <a:pt x="21150" y="16679"/>
                </a:cubicBezTo>
                <a:cubicBezTo>
                  <a:pt x="21017" y="17943"/>
                  <a:pt x="21315" y="19755"/>
                  <a:pt x="20751" y="20470"/>
                </a:cubicBezTo>
                <a:cubicBezTo>
                  <a:pt x="19859" y="21600"/>
                  <a:pt x="18632" y="21228"/>
                  <a:pt x="17560" y="21228"/>
                </a:cubicBezTo>
                <a:cubicBezTo>
                  <a:pt x="16092" y="21228"/>
                  <a:pt x="14633" y="20778"/>
                  <a:pt x="13173" y="20470"/>
                </a:cubicBezTo>
                <a:cubicBezTo>
                  <a:pt x="10339" y="19871"/>
                  <a:pt x="10714" y="20217"/>
                  <a:pt x="9584" y="19712"/>
                </a:cubicBezTo>
                <a:close/>
              </a:path>
            </a:pathLst>
          </a:custGeom>
          <a:ln w="28575">
            <a:solidFill>
              <a:srgbClr val="00B050"/>
            </a:solidFill>
            <a:miter/>
          </a:ln>
        </p:spPr>
        <p:txBody>
          <a:bodyPr lIns="45719" rIns="45719" anchor="ctr"/>
          <a:lstStyle/>
          <a:p>
            <a:pPr algn="ctr">
              <a:defRPr>
                <a:solidFill>
                  <a:srgbClr val="FFFFFF"/>
                </a:solidFill>
              </a:defRPr>
            </a:pPr>
            <a:endParaRPr/>
          </a:p>
        </p:txBody>
      </p:sp>
      <p:sp>
        <p:nvSpPr>
          <p:cNvPr id="130" name="Shape 130"/>
          <p:cNvSpPr>
            <a:spLocks noGrp="1"/>
          </p:cNvSpPr>
          <p:nvPr>
            <p:ph type="title"/>
          </p:nvPr>
        </p:nvSpPr>
        <p:spPr>
          <a:xfrm>
            <a:off x="833394" y="302472"/>
            <a:ext cx="10515601" cy="1325563"/>
          </a:xfrm>
          <a:prstGeom prst="rect">
            <a:avLst/>
          </a:prstGeom>
        </p:spPr>
        <p:txBody>
          <a:bodyPr/>
          <a:lstStyle>
            <a:lvl1pPr>
              <a:defRPr>
                <a:latin typeface="Adobe Devanagari"/>
                <a:ea typeface="Adobe Devanagari"/>
                <a:cs typeface="Adobe Devanagari"/>
                <a:sym typeface="Adobe Devanagari"/>
              </a:defRPr>
            </a:lvl1pPr>
          </a:lstStyle>
          <a:p>
            <a:r>
              <a:t>Isolating areas of peak birth density</a:t>
            </a:r>
          </a:p>
        </p:txBody>
      </p:sp>
      <p:pic>
        <p:nvPicPr>
          <p:cNvPr id="131" name="image2.png" descr="Density of dens_plot_births.1all_037_LA Minibox.pdf - Adobe Acrobat Pro DC"/>
          <p:cNvPicPr>
            <a:picLocks noChangeAspect="1"/>
          </p:cNvPicPr>
          <p:nvPr/>
        </p:nvPicPr>
        <p:blipFill>
          <a:blip r:embed="rId2">
            <a:extLst/>
          </a:blip>
          <a:srcRect l="21633" r="21633"/>
          <a:stretch>
            <a:fillRect/>
          </a:stretch>
        </p:blipFill>
        <p:spPr>
          <a:xfrm>
            <a:off x="721738" y="1333537"/>
            <a:ext cx="4811635" cy="5300650"/>
          </a:xfrm>
          <a:prstGeom prst="rect">
            <a:avLst/>
          </a:prstGeom>
          <a:ln w="12700">
            <a:miter lim="400000"/>
          </a:ln>
        </p:spPr>
      </p:pic>
      <p:pic>
        <p:nvPicPr>
          <p:cNvPr id="132" name="image3.png" descr="Births LA Minibox.pdf - Adobe Acrobat Pro DC"/>
          <p:cNvPicPr>
            <a:picLocks noChangeAspect="1"/>
          </p:cNvPicPr>
          <p:nvPr/>
        </p:nvPicPr>
        <p:blipFill>
          <a:blip r:embed="rId3">
            <a:extLst/>
          </a:blip>
          <a:srcRect l="21465" r="21717"/>
          <a:stretch>
            <a:fillRect/>
          </a:stretch>
        </p:blipFill>
        <p:spPr>
          <a:xfrm>
            <a:off x="6399931" y="1333537"/>
            <a:ext cx="4853657" cy="5339022"/>
          </a:xfrm>
          <a:prstGeom prst="rect">
            <a:avLst/>
          </a:prstGeom>
          <a:ln w="12700">
            <a:miter lim="400000"/>
          </a:ln>
        </p:spPr>
      </p:pic>
      <p:sp>
        <p:nvSpPr>
          <p:cNvPr id="133" name="Shape 133"/>
          <p:cNvSpPr/>
          <p:nvPr/>
        </p:nvSpPr>
        <p:spPr>
          <a:xfrm flipV="1">
            <a:off x="2702936" y="3919632"/>
            <a:ext cx="5756282" cy="34085"/>
          </a:xfrm>
          <a:prstGeom prst="line">
            <a:avLst/>
          </a:prstGeom>
          <a:ln w="28575">
            <a:solidFill>
              <a:srgbClr val="00863D"/>
            </a:solidFill>
            <a:miter/>
            <a:tailEnd type="triangle"/>
          </a:ln>
        </p:spPr>
        <p:txBody>
          <a:bodyPr lIns="45719" rIns="45719"/>
          <a:lstStyle/>
          <a:p>
            <a:endParaRPr/>
          </a:p>
        </p:txBody>
      </p:sp>
      <p:sp>
        <p:nvSpPr>
          <p:cNvPr id="134" name="Shape 134"/>
          <p:cNvSpPr/>
          <p:nvPr/>
        </p:nvSpPr>
        <p:spPr>
          <a:xfrm flipV="1">
            <a:off x="2456872" y="2798846"/>
            <a:ext cx="5532583" cy="36947"/>
          </a:xfrm>
          <a:prstGeom prst="line">
            <a:avLst/>
          </a:prstGeom>
          <a:ln w="28575">
            <a:solidFill>
              <a:srgbClr val="00863D"/>
            </a:solidFill>
            <a:miter/>
            <a:tailEnd type="triangle"/>
          </a:ln>
        </p:spPr>
        <p:txBody>
          <a:bodyPr lIns="45719" rIns="45719"/>
          <a:lstStyle/>
          <a:p>
            <a:endParaRPr/>
          </a:p>
        </p:txBody>
      </p:sp>
    </p:spTree>
    <p:extLst>
      <p:ext uri="{BB962C8B-B14F-4D97-AF65-F5344CB8AC3E}">
        <p14:creationId xmlns:p14="http://schemas.microsoft.com/office/powerpoint/2010/main" val="2434240857"/>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xfrm>
            <a:off x="751113" y="226895"/>
            <a:ext cx="10587447" cy="1325563"/>
          </a:xfrm>
          <a:prstGeom prst="rect">
            <a:avLst/>
          </a:prstGeom>
        </p:spPr>
        <p:txBody>
          <a:bodyPr/>
          <a:lstStyle>
            <a:lvl1pPr>
              <a:defRPr sz="3600">
                <a:latin typeface="Adobe Devanagari"/>
                <a:ea typeface="Adobe Devanagari"/>
                <a:cs typeface="Adobe Devanagari"/>
                <a:sym typeface="Adobe Devanagari"/>
              </a:defRPr>
            </a:lvl1pPr>
          </a:lstStyle>
          <a:p>
            <a:r>
              <a:t>Where are the children at highest risk of a maltreatment referral (top 5%) ?</a:t>
            </a:r>
          </a:p>
        </p:txBody>
      </p:sp>
      <p:pic>
        <p:nvPicPr>
          <p:cNvPr id="137" name="image4.png" descr="Density of dens_plot_births.1top5_037_LA Minibox.pdf - Adobe Acrobat Pro DC"/>
          <p:cNvPicPr>
            <a:picLocks noChangeAspect="1"/>
          </p:cNvPicPr>
          <p:nvPr/>
        </p:nvPicPr>
        <p:blipFill>
          <a:blip r:embed="rId2">
            <a:extLst/>
          </a:blip>
          <a:srcRect l="21465" r="21548"/>
          <a:stretch>
            <a:fillRect/>
          </a:stretch>
        </p:blipFill>
        <p:spPr>
          <a:xfrm>
            <a:off x="751113" y="1302102"/>
            <a:ext cx="5065783" cy="5555898"/>
          </a:xfrm>
          <a:prstGeom prst="rect">
            <a:avLst/>
          </a:prstGeom>
          <a:ln w="12700">
            <a:miter lim="400000"/>
          </a:ln>
        </p:spPr>
      </p:pic>
      <p:pic>
        <p:nvPicPr>
          <p:cNvPr id="138" name="image5.png" descr="Births and Risks LA Minibox.pdf - Adobe Acrobat Pro DC"/>
          <p:cNvPicPr>
            <a:picLocks noChangeAspect="1"/>
          </p:cNvPicPr>
          <p:nvPr/>
        </p:nvPicPr>
        <p:blipFill>
          <a:blip r:embed="rId3">
            <a:extLst/>
          </a:blip>
          <a:srcRect l="21464" r="21464"/>
          <a:stretch>
            <a:fillRect/>
          </a:stretch>
        </p:blipFill>
        <p:spPr>
          <a:xfrm>
            <a:off x="6619833" y="1246209"/>
            <a:ext cx="5098474" cy="5583506"/>
          </a:xfrm>
          <a:prstGeom prst="rect">
            <a:avLst/>
          </a:prstGeom>
          <a:ln w="12700">
            <a:miter lim="400000"/>
          </a:ln>
        </p:spPr>
      </p:pic>
      <p:sp>
        <p:nvSpPr>
          <p:cNvPr id="139" name="Shape 139"/>
          <p:cNvSpPr/>
          <p:nvPr/>
        </p:nvSpPr>
        <p:spPr>
          <a:xfrm>
            <a:off x="7456884" y="2198989"/>
            <a:ext cx="1142206" cy="1640458"/>
          </a:xfrm>
          <a:prstGeom prst="line">
            <a:avLst/>
          </a:prstGeom>
          <a:ln w="28575">
            <a:solidFill>
              <a:srgbClr val="00863D"/>
            </a:solidFill>
            <a:miter/>
            <a:tailEnd type="triangle"/>
          </a:ln>
        </p:spPr>
        <p:txBody>
          <a:bodyPr lIns="45719" rIns="45719"/>
          <a:lstStyle/>
          <a:p>
            <a:endParaRPr/>
          </a:p>
        </p:txBody>
      </p:sp>
      <p:sp>
        <p:nvSpPr>
          <p:cNvPr id="140" name="Shape 140"/>
          <p:cNvSpPr/>
          <p:nvPr/>
        </p:nvSpPr>
        <p:spPr>
          <a:xfrm>
            <a:off x="7796151" y="1942033"/>
            <a:ext cx="802939" cy="658191"/>
          </a:xfrm>
          <a:prstGeom prst="line">
            <a:avLst/>
          </a:prstGeom>
          <a:ln w="28575">
            <a:solidFill>
              <a:srgbClr val="00863D"/>
            </a:solidFill>
            <a:miter/>
            <a:tailEnd type="triangle"/>
          </a:ln>
        </p:spPr>
        <p:txBody>
          <a:bodyPr lIns="45719" rIns="45719"/>
          <a:lstStyle/>
          <a:p>
            <a:endParaRPr/>
          </a:p>
        </p:txBody>
      </p:sp>
      <p:sp>
        <p:nvSpPr>
          <p:cNvPr id="141" name="Shape 141"/>
          <p:cNvSpPr/>
          <p:nvPr/>
        </p:nvSpPr>
        <p:spPr>
          <a:xfrm>
            <a:off x="7045035" y="5911281"/>
            <a:ext cx="751116" cy="634366"/>
          </a:xfrm>
          <a:prstGeom prst="rect">
            <a:avLst/>
          </a:prstGeom>
          <a:ln>
            <a:solidFill>
              <a:srgbClr val="002060"/>
            </a:solidFill>
          </a:ln>
          <a:extLst>
            <a:ext uri="{C572A759-6A51-4108-AA02-DFA0A04FC94B}">
              <ma14:wrappingTextBoxFlag xmlns="" xmlns:ma14="http://schemas.microsoft.com/office/mac/drawingml/2011/main" val="1"/>
            </a:ext>
          </a:extLst>
        </p:spPr>
        <p:txBody>
          <a:bodyPr lIns="45719" rIns="45719">
            <a:spAutoFit/>
          </a:bodyPr>
          <a:lstStyle/>
          <a:p>
            <a:pPr>
              <a:defRPr b="1">
                <a:solidFill>
                  <a:srgbClr val="333F50"/>
                </a:solidFill>
              </a:defRPr>
            </a:pPr>
            <a:r>
              <a:t>Peak</a:t>
            </a:r>
            <a:r>
              <a:rPr>
                <a:solidFill>
                  <a:srgbClr val="00863D"/>
                </a:solidFill>
              </a:rPr>
              <a:t> </a:t>
            </a:r>
            <a:r>
              <a:t>Risk</a:t>
            </a:r>
          </a:p>
        </p:txBody>
      </p:sp>
      <p:sp>
        <p:nvSpPr>
          <p:cNvPr id="142" name="Shape 142"/>
          <p:cNvSpPr/>
          <p:nvPr/>
        </p:nvSpPr>
        <p:spPr>
          <a:xfrm flipV="1">
            <a:off x="7796149" y="5560290"/>
            <a:ext cx="1126178" cy="674156"/>
          </a:xfrm>
          <a:prstGeom prst="line">
            <a:avLst/>
          </a:prstGeom>
          <a:ln w="28575">
            <a:solidFill>
              <a:srgbClr val="002060"/>
            </a:solidFill>
            <a:miter/>
            <a:tailEnd type="triangle"/>
          </a:ln>
        </p:spPr>
        <p:txBody>
          <a:bodyPr lIns="45719" rIns="45719"/>
          <a:lstStyle/>
          <a:p>
            <a:endParaRPr/>
          </a:p>
        </p:txBody>
      </p:sp>
      <p:sp>
        <p:nvSpPr>
          <p:cNvPr id="143" name="Shape 143"/>
          <p:cNvSpPr/>
          <p:nvPr/>
        </p:nvSpPr>
        <p:spPr>
          <a:xfrm flipV="1">
            <a:off x="7420592" y="5237124"/>
            <a:ext cx="800760" cy="674157"/>
          </a:xfrm>
          <a:prstGeom prst="line">
            <a:avLst/>
          </a:prstGeom>
          <a:ln w="28575">
            <a:solidFill>
              <a:srgbClr val="002060"/>
            </a:solidFill>
            <a:miter/>
            <a:tailEnd type="triangle"/>
          </a:ln>
        </p:spPr>
        <p:txBody>
          <a:bodyPr lIns="45719" rIns="45719"/>
          <a:lstStyle/>
          <a:p>
            <a:endParaRPr/>
          </a:p>
        </p:txBody>
      </p:sp>
      <p:sp>
        <p:nvSpPr>
          <p:cNvPr id="144" name="Shape 144"/>
          <p:cNvSpPr/>
          <p:nvPr/>
        </p:nvSpPr>
        <p:spPr>
          <a:xfrm>
            <a:off x="7045035" y="1552658"/>
            <a:ext cx="751116" cy="634366"/>
          </a:xfrm>
          <a:prstGeom prst="rect">
            <a:avLst/>
          </a:prstGeom>
          <a:ln>
            <a:solidFill>
              <a:srgbClr val="00863D"/>
            </a:solidFill>
          </a:ln>
          <a:extLst>
            <a:ext uri="{C572A759-6A51-4108-AA02-DFA0A04FC94B}">
              <ma14:wrappingTextBoxFlag xmlns="" xmlns:ma14="http://schemas.microsoft.com/office/mac/drawingml/2011/main" val="1"/>
            </a:ext>
          </a:extLst>
        </p:spPr>
        <p:txBody>
          <a:bodyPr lIns="45719" rIns="45719">
            <a:spAutoFit/>
          </a:bodyPr>
          <a:lstStyle>
            <a:lvl1pPr>
              <a:defRPr b="1">
                <a:solidFill>
                  <a:srgbClr val="00863D"/>
                </a:solidFill>
              </a:defRPr>
            </a:lvl1pPr>
          </a:lstStyle>
          <a:p>
            <a:r>
              <a:t>Peak Births</a:t>
            </a:r>
          </a:p>
        </p:txBody>
      </p:sp>
    </p:spTree>
    <p:extLst>
      <p:ext uri="{BB962C8B-B14F-4D97-AF65-F5344CB8AC3E}">
        <p14:creationId xmlns:p14="http://schemas.microsoft.com/office/powerpoint/2010/main" val="1268883831"/>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352585" y="660795"/>
            <a:ext cx="6839415" cy="5465515"/>
          </a:xfrm>
          <a:prstGeom prst="rect">
            <a:avLst/>
          </a:prstGeom>
        </p:spPr>
      </p:pic>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27</a:t>
            </a:fld>
            <a:endParaRPr lang="en-US" dirty="0"/>
          </a:p>
        </p:txBody>
      </p:sp>
      <p:sp>
        <p:nvSpPr>
          <p:cNvPr id="13" name="Content Placeholder 12"/>
          <p:cNvSpPr>
            <a:spLocks noGrp="1"/>
          </p:cNvSpPr>
          <p:nvPr>
            <p:ph idx="18"/>
          </p:nvPr>
        </p:nvSpPr>
        <p:spPr/>
        <p:txBody>
          <a:bodyPr/>
          <a:lstStyle/>
          <a:p>
            <a:r>
              <a:rPr lang="en-US" dirty="0"/>
              <a:t>8</a:t>
            </a:r>
            <a:endParaRPr lang="en-US" dirty="0"/>
          </a:p>
        </p:txBody>
      </p:sp>
      <p:sp>
        <p:nvSpPr>
          <p:cNvPr id="14" name="Text Placeholder 13"/>
          <p:cNvSpPr>
            <a:spLocks noGrp="1"/>
          </p:cNvSpPr>
          <p:nvPr>
            <p:ph type="body" sz="quarter" idx="19"/>
          </p:nvPr>
        </p:nvSpPr>
        <p:spPr>
          <a:xfrm>
            <a:off x="169069" y="1554163"/>
            <a:ext cx="5791200" cy="1588127"/>
          </a:xfrm>
        </p:spPr>
        <p:txBody>
          <a:bodyPr/>
          <a:lstStyle/>
          <a:p>
            <a:r>
              <a:rPr lang="en-US" dirty="0"/>
              <a:t>Risk stratification for service delivery / maltreatment prevention</a:t>
            </a:r>
            <a:endParaRPr lang="en-US" dirty="0"/>
          </a:p>
        </p:txBody>
      </p:sp>
      <p:pic>
        <p:nvPicPr>
          <p:cNvPr id="8" name="Picture 7"/>
          <p:cNvPicPr>
            <a:picLocks noChangeAspect="1"/>
          </p:cNvPicPr>
          <p:nvPr/>
        </p:nvPicPr>
        <p:blipFill>
          <a:blip r:embed="rId4"/>
          <a:stretch>
            <a:fillRect/>
          </a:stretch>
        </p:blipFill>
        <p:spPr>
          <a:xfrm>
            <a:off x="1363121" y="3796402"/>
            <a:ext cx="4148222" cy="2329908"/>
          </a:xfrm>
          <a:prstGeom prst="rect">
            <a:avLst/>
          </a:prstGeom>
        </p:spPr>
      </p:pic>
    </p:spTree>
    <p:extLst>
      <p:ext uri="{BB962C8B-B14F-4D97-AF65-F5344CB8AC3E}">
        <p14:creationId xmlns:p14="http://schemas.microsoft.com/office/powerpoint/2010/main" val="4069411393"/>
      </p:ext>
    </p:extLst>
  </p:cSld>
  <p:clrMapOvr>
    <a:masterClrMapping/>
  </p:clrMapOvr>
  <p:transition spd="slow">
    <p:push/>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28</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720952177"/>
              </p:ext>
            </p:extLst>
          </p:nvPr>
        </p:nvGraphicFramePr>
        <p:xfrm>
          <a:off x="1908124" y="437032"/>
          <a:ext cx="7938404" cy="5852160"/>
        </p:xfrm>
        <a:graphic>
          <a:graphicData uri="http://schemas.openxmlformats.org/drawingml/2006/table">
            <a:tbl>
              <a:tblPr>
                <a:tableStyleId>{5C22544A-7EE6-4342-B048-85BDC9FD1C3A}</a:tableStyleId>
              </a:tblPr>
              <a:tblGrid>
                <a:gridCol w="1273679">
                  <a:extLst>
                    <a:ext uri="{9D8B030D-6E8A-4147-A177-3AD203B41FA5}">
                      <a16:colId xmlns:a16="http://schemas.microsoft.com/office/drawing/2014/main" val="3965015825"/>
                    </a:ext>
                  </a:extLst>
                </a:gridCol>
                <a:gridCol w="1273679">
                  <a:extLst>
                    <a:ext uri="{9D8B030D-6E8A-4147-A177-3AD203B41FA5}">
                      <a16:colId xmlns:a16="http://schemas.microsoft.com/office/drawing/2014/main" val="2634728112"/>
                    </a:ext>
                  </a:extLst>
                </a:gridCol>
                <a:gridCol w="353295">
                  <a:extLst>
                    <a:ext uri="{9D8B030D-6E8A-4147-A177-3AD203B41FA5}">
                      <a16:colId xmlns:a16="http://schemas.microsoft.com/office/drawing/2014/main" val="3956243342"/>
                    </a:ext>
                  </a:extLst>
                </a:gridCol>
                <a:gridCol w="1949725">
                  <a:extLst>
                    <a:ext uri="{9D8B030D-6E8A-4147-A177-3AD203B41FA5}">
                      <a16:colId xmlns:a16="http://schemas.microsoft.com/office/drawing/2014/main" val="1322090593"/>
                    </a:ext>
                  </a:extLst>
                </a:gridCol>
                <a:gridCol w="1029342">
                  <a:extLst>
                    <a:ext uri="{9D8B030D-6E8A-4147-A177-3AD203B41FA5}">
                      <a16:colId xmlns:a16="http://schemas.microsoft.com/office/drawing/2014/main" val="3426737098"/>
                    </a:ext>
                  </a:extLst>
                </a:gridCol>
                <a:gridCol w="1029342">
                  <a:extLst>
                    <a:ext uri="{9D8B030D-6E8A-4147-A177-3AD203B41FA5}">
                      <a16:colId xmlns:a16="http://schemas.microsoft.com/office/drawing/2014/main" val="3347853318"/>
                    </a:ext>
                  </a:extLst>
                </a:gridCol>
                <a:gridCol w="1029342">
                  <a:extLst>
                    <a:ext uri="{9D8B030D-6E8A-4147-A177-3AD203B41FA5}">
                      <a16:colId xmlns:a16="http://schemas.microsoft.com/office/drawing/2014/main" val="1081097782"/>
                    </a:ext>
                  </a:extLst>
                </a:gridCol>
              </a:tblGrid>
              <a:tr h="890249">
                <a:tc>
                  <a:txBody>
                    <a:bodyPr/>
                    <a:lstStyle/>
                    <a:p>
                      <a:pPr algn="l" fontAlgn="b"/>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b">
                    <a:solidFill>
                      <a:schemeClr val="bg1"/>
                    </a:solidFill>
                  </a:tcPr>
                </a:tc>
                <a:tc gridSpan="2">
                  <a:txBody>
                    <a:bodyPr/>
                    <a:lstStyle/>
                    <a:p>
                      <a:pPr algn="ctr" fontAlgn="ctr"/>
                      <a:r>
                        <a:rPr lang="en-US" sz="2400" u="none" strike="noStrike">
                          <a:effectLst/>
                          <a:latin typeface="+mj-lt"/>
                        </a:rPr>
                        <a:t>All Birth Records for Los Angeles County </a:t>
                      </a:r>
                      <a:endParaRPr lang="en-US" sz="2400" b="0" i="0" u="none" strike="noStrike">
                        <a:solidFill>
                          <a:srgbClr val="000000"/>
                        </a:solidFill>
                        <a:effectLst/>
                        <a:latin typeface="+mj-lt"/>
                      </a:endParaRPr>
                    </a:p>
                  </a:txBody>
                  <a:tcPr marL="0" marR="0" marT="0" marB="0" anchor="ctr">
                    <a:solidFill>
                      <a:schemeClr val="bg1"/>
                    </a:solidFill>
                  </a:tcPr>
                </a:tc>
                <a:tc hMerge="1">
                  <a:txBody>
                    <a:bodyPr/>
                    <a:lstStyle/>
                    <a:p>
                      <a:endParaRPr lang="en-US"/>
                    </a:p>
                  </a:txBody>
                  <a:tcPr/>
                </a:tc>
                <a:tc gridSpan="2">
                  <a:txBody>
                    <a:bodyPr/>
                    <a:lstStyle/>
                    <a:p>
                      <a:pPr algn="ctr" fontAlgn="ctr"/>
                      <a:r>
                        <a:rPr lang="en-US" sz="2400" u="none" strike="noStrike" dirty="0">
                          <a:effectLst/>
                          <a:latin typeface="+mj-lt"/>
                        </a:rPr>
                        <a:t>All Birth Records for </a:t>
                      </a:r>
                      <a:r>
                        <a:rPr lang="en-US" sz="2400" u="none" strike="noStrike" dirty="0" smtClean="0">
                          <a:effectLst/>
                          <a:latin typeface="+mj-lt"/>
                        </a:rPr>
                        <a:t>XXX </a:t>
                      </a:r>
                      <a:r>
                        <a:rPr lang="en-US" sz="2400" u="none" strike="noStrike" dirty="0" err="1" smtClean="0">
                          <a:effectLst/>
                          <a:latin typeface="+mj-lt"/>
                        </a:rPr>
                        <a:t>XXX</a:t>
                      </a:r>
                      <a:r>
                        <a:rPr lang="en-US" sz="2400" u="none" strike="noStrike" dirty="0" smtClean="0">
                          <a:effectLst/>
                          <a:latin typeface="+mj-lt"/>
                        </a:rPr>
                        <a:t> </a:t>
                      </a:r>
                      <a:r>
                        <a:rPr lang="en-US" sz="2400" u="none" strike="noStrike" dirty="0">
                          <a:effectLst/>
                          <a:latin typeface="+mj-lt"/>
                        </a:rPr>
                        <a:t>Hospital </a:t>
                      </a:r>
                      <a:endParaRPr lang="en-US" sz="2400" b="0" i="0" u="none" strike="noStrike" dirty="0">
                        <a:solidFill>
                          <a:srgbClr val="000000"/>
                        </a:solidFill>
                        <a:effectLst/>
                        <a:latin typeface="+mj-lt"/>
                      </a:endParaRPr>
                    </a:p>
                  </a:txBody>
                  <a:tcPr marL="0" marR="0" marT="0" marB="0" anchor="ctr">
                    <a:solidFill>
                      <a:schemeClr val="bg1"/>
                    </a:solidFill>
                  </a:tcPr>
                </a:tc>
                <a:tc hMerge="1">
                  <a:txBody>
                    <a:bodyPr/>
                    <a:lstStyle/>
                    <a:p>
                      <a:endParaRPr lang="en-US"/>
                    </a:p>
                  </a:txBody>
                  <a:tcPr/>
                </a:tc>
                <a:extLst>
                  <a:ext uri="{0D108BD9-81ED-4DB2-BD59-A6C34878D82A}">
                    <a16:rowId xmlns:a16="http://schemas.microsoft.com/office/drawing/2014/main" val="1127061216"/>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gridSpan="2">
                  <a:txBody>
                    <a:bodyPr/>
                    <a:lstStyle/>
                    <a:p>
                      <a:pPr algn="ctr" fontAlgn="ctr"/>
                      <a:r>
                        <a:rPr lang="en-US" sz="2400" u="none" strike="noStrike">
                          <a:effectLst/>
                          <a:latin typeface="+mj-lt"/>
                        </a:rPr>
                        <a:t>(N=5,129)</a:t>
                      </a:r>
                      <a:endParaRPr lang="en-US" sz="2400" b="0" i="0" u="none" strike="noStrike">
                        <a:solidFill>
                          <a:srgbClr val="000000"/>
                        </a:solidFill>
                        <a:effectLst/>
                        <a:latin typeface="+mj-lt"/>
                      </a:endParaRPr>
                    </a:p>
                  </a:txBody>
                  <a:tcPr marL="0" marR="0" marT="0" marB="0" anchor="ctr">
                    <a:solidFill>
                      <a:schemeClr val="bg1"/>
                    </a:solidFill>
                  </a:tcPr>
                </a:tc>
                <a:tc hMerge="1">
                  <a:txBody>
                    <a:bodyPr/>
                    <a:lstStyle/>
                    <a:p>
                      <a:endParaRPr lang="en-US"/>
                    </a:p>
                  </a:txBody>
                  <a:tcPr/>
                </a:tc>
                <a:extLst>
                  <a:ext uri="{0D108BD9-81ED-4DB2-BD59-A6C34878D82A}">
                    <a16:rowId xmlns:a16="http://schemas.microsoft.com/office/drawing/2014/main" val="3257233939"/>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a:effectLst/>
                          <a:latin typeface="+mj-lt"/>
                        </a:rPr>
                        <a:t>n</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col%</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n</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col%</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1855070156"/>
                  </a:ext>
                </a:extLst>
              </a:tr>
              <a:tr h="296750">
                <a:tc gridSpan="3">
                  <a:txBody>
                    <a:bodyPr/>
                    <a:lstStyle/>
                    <a:p>
                      <a:pPr algn="l" fontAlgn="b"/>
                      <a:r>
                        <a:rPr lang="en-US" sz="2400" u="none" strike="noStrike" dirty="0">
                          <a:effectLst/>
                          <a:latin typeface="+mj-lt"/>
                        </a:rPr>
                        <a:t>At-Risk Birth Score</a:t>
                      </a:r>
                      <a:endParaRPr lang="en-US" sz="2400" b="0" i="0" u="none" strike="noStrike" dirty="0">
                        <a:solidFill>
                          <a:srgbClr val="000000"/>
                        </a:solidFill>
                        <a:effectLst/>
                        <a:latin typeface="+mj-lt"/>
                      </a:endParaRPr>
                    </a:p>
                  </a:txBody>
                  <a:tcPr marL="0" marR="0" marT="0" marB="0" anchor="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2400" u="none" strike="noStrike">
                          <a:effectLst/>
                          <a:latin typeface="+mj-lt"/>
                        </a:rPr>
                        <a:t> </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 </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 </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 </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1137322758"/>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1</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dirty="0" smtClean="0">
                          <a:effectLst/>
                          <a:latin typeface="+mj-lt"/>
                        </a:rPr>
                        <a:t>15,429</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127</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2.5</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1092944487"/>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2</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dirty="0" smtClean="0">
                          <a:effectLst/>
                          <a:latin typeface="+mj-lt"/>
                        </a:rPr>
                        <a:t>14,420</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11%</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206</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4.0</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2035004719"/>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3</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dirty="0" smtClean="0">
                          <a:effectLst/>
                          <a:latin typeface="+mj-lt"/>
                        </a:rPr>
                        <a:t>13,563</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10%</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302</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5.8</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3242008180"/>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4</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12,153</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9%</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337</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6.5</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3721988439"/>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5</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12,639</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10%</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406</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7.8</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3077818743"/>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6</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11,805</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9%</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546</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10.5</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444746892"/>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7</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dirty="0">
                          <a:effectLst/>
                          <a:latin typeface="+mj-lt"/>
                        </a:rPr>
                        <a:t> </a:t>
                      </a:r>
                      <a:endParaRPr lang="en-US" sz="2400" b="0" i="0" u="none" strike="noStrike" dirty="0">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12,063</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9%</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530</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10.2</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1240121453"/>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8</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a:effectLst/>
                          <a:latin typeface="+mj-lt"/>
                        </a:rPr>
                        <a:t> </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12,867</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10%</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703</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13.6</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3254739599"/>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u="none" strike="noStrike">
                          <a:effectLst/>
                          <a:latin typeface="+mj-lt"/>
                        </a:rPr>
                        <a:t>9</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ctr" fontAlgn="ctr"/>
                      <a:r>
                        <a:rPr lang="en-US" sz="2400" u="none" strike="noStrike">
                          <a:effectLst/>
                          <a:latin typeface="+mj-lt"/>
                        </a:rPr>
                        <a:t> </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12,675</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10%</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779</a:t>
                      </a:r>
                      <a:endParaRPr lang="en-US" sz="2400" b="0" i="0" u="none" strike="noStrike">
                        <a:solidFill>
                          <a:srgbClr val="000000"/>
                        </a:solidFill>
                        <a:effectLst/>
                        <a:latin typeface="+mj-lt"/>
                      </a:endParaRPr>
                    </a:p>
                  </a:txBody>
                  <a:tcPr marL="0" marR="0" marT="0" marB="0" anchor="ctr">
                    <a:solidFill>
                      <a:schemeClr val="bg1"/>
                    </a:solidFill>
                  </a:tcPr>
                </a:tc>
                <a:tc>
                  <a:txBody>
                    <a:bodyPr/>
                    <a:lstStyle/>
                    <a:p>
                      <a:pPr algn="ctr" fontAlgn="ctr"/>
                      <a:r>
                        <a:rPr lang="en-US" sz="2400" u="none" strike="noStrike">
                          <a:effectLst/>
                          <a:latin typeface="+mj-lt"/>
                        </a:rPr>
                        <a:t>15.0</a:t>
                      </a:r>
                      <a:endParaRPr lang="en-US" sz="2400" b="0" i="0" u="none" strike="noStrike">
                        <a:solidFill>
                          <a:srgbClr val="000000"/>
                        </a:solidFill>
                        <a:effectLst/>
                        <a:latin typeface="+mj-lt"/>
                      </a:endParaRPr>
                    </a:p>
                  </a:txBody>
                  <a:tcPr marL="0" marR="0" marT="0" marB="0" anchor="ctr">
                    <a:solidFill>
                      <a:schemeClr val="bg1"/>
                    </a:solidFill>
                  </a:tcPr>
                </a:tc>
                <a:extLst>
                  <a:ext uri="{0D108BD9-81ED-4DB2-BD59-A6C34878D82A}">
                    <a16:rowId xmlns:a16="http://schemas.microsoft.com/office/drawing/2014/main" val="3820882447"/>
                  </a:ext>
                </a:extLst>
              </a:tr>
              <a:tr h="296750">
                <a:tc>
                  <a:txBody>
                    <a:bodyPr/>
                    <a:lstStyle/>
                    <a:p>
                      <a:pPr algn="l" fontAlgn="b"/>
                      <a:r>
                        <a:rPr lang="en-US" sz="2400" u="none" strike="noStrike">
                          <a:effectLst/>
                          <a:latin typeface="+mj-lt"/>
                        </a:rPr>
                        <a:t> </a:t>
                      </a:r>
                      <a:endParaRPr lang="en-US" sz="2400" b="0" i="0" u="none" strike="noStrike">
                        <a:solidFill>
                          <a:srgbClr val="000000"/>
                        </a:solidFill>
                        <a:effectLst/>
                        <a:latin typeface="+mj-lt"/>
                      </a:endParaRPr>
                    </a:p>
                  </a:txBody>
                  <a:tcPr marL="0" marR="0" marT="0" marB="0" anchor="b">
                    <a:solidFill>
                      <a:schemeClr val="bg1"/>
                    </a:solidFill>
                  </a:tcPr>
                </a:tc>
                <a:tc>
                  <a:txBody>
                    <a:bodyPr/>
                    <a:lstStyle/>
                    <a:p>
                      <a:pPr algn="l" fontAlgn="b"/>
                      <a:r>
                        <a:rPr lang="en-US" sz="2400" b="1" u="none" strike="noStrike" dirty="0">
                          <a:solidFill>
                            <a:srgbClr val="FF0000"/>
                          </a:solidFill>
                          <a:effectLst/>
                          <a:latin typeface="+mj-lt"/>
                        </a:rPr>
                        <a:t>10</a:t>
                      </a:r>
                      <a:endParaRPr lang="en-US" sz="2400" b="1" i="0" u="none" strike="noStrike" dirty="0">
                        <a:solidFill>
                          <a:srgbClr val="FF0000"/>
                        </a:solidFill>
                        <a:effectLst/>
                        <a:latin typeface="+mj-lt"/>
                      </a:endParaRPr>
                    </a:p>
                  </a:txBody>
                  <a:tcPr marL="0" marR="0" marT="0" marB="0" anchor="b">
                    <a:solidFill>
                      <a:schemeClr val="bg1"/>
                    </a:solidFill>
                  </a:tcPr>
                </a:tc>
                <a:tc>
                  <a:txBody>
                    <a:bodyPr/>
                    <a:lstStyle/>
                    <a:p>
                      <a:pPr algn="ctr" fontAlgn="ctr"/>
                      <a:r>
                        <a:rPr lang="en-US" sz="2400" b="1" u="none" strike="noStrike">
                          <a:solidFill>
                            <a:srgbClr val="FF0000"/>
                          </a:solidFill>
                          <a:effectLst/>
                          <a:latin typeface="+mj-lt"/>
                        </a:rPr>
                        <a:t> </a:t>
                      </a:r>
                      <a:endParaRPr lang="en-US" sz="2400" b="1" i="0" u="none" strike="noStrike">
                        <a:solidFill>
                          <a:srgbClr val="FF0000"/>
                        </a:solidFill>
                        <a:effectLst/>
                        <a:latin typeface="+mj-lt"/>
                      </a:endParaRPr>
                    </a:p>
                  </a:txBody>
                  <a:tcPr marL="0" marR="0" marT="0" marB="0" anchor="ctr">
                    <a:solidFill>
                      <a:schemeClr val="bg1"/>
                    </a:solidFill>
                  </a:tcPr>
                </a:tc>
                <a:tc>
                  <a:txBody>
                    <a:bodyPr/>
                    <a:lstStyle/>
                    <a:p>
                      <a:pPr algn="ctr" fontAlgn="ctr"/>
                      <a:r>
                        <a:rPr lang="en-US" sz="2400" b="1" u="none" strike="noStrike" dirty="0">
                          <a:solidFill>
                            <a:srgbClr val="FF0000"/>
                          </a:solidFill>
                          <a:effectLst/>
                          <a:latin typeface="+mj-lt"/>
                        </a:rPr>
                        <a:t>12,613</a:t>
                      </a:r>
                      <a:endParaRPr lang="en-US" sz="2400" b="1" i="0" u="none" strike="noStrike" dirty="0">
                        <a:solidFill>
                          <a:srgbClr val="FF0000"/>
                        </a:solidFill>
                        <a:effectLst/>
                        <a:latin typeface="+mj-lt"/>
                      </a:endParaRPr>
                    </a:p>
                  </a:txBody>
                  <a:tcPr marL="0" marR="0" marT="0" marB="0" anchor="ctr">
                    <a:solidFill>
                      <a:schemeClr val="bg1"/>
                    </a:solidFill>
                  </a:tcPr>
                </a:tc>
                <a:tc>
                  <a:txBody>
                    <a:bodyPr/>
                    <a:lstStyle/>
                    <a:p>
                      <a:pPr algn="ctr" fontAlgn="ctr"/>
                      <a:r>
                        <a:rPr lang="en-US" sz="2400" b="1" u="none" strike="noStrike" dirty="0">
                          <a:solidFill>
                            <a:srgbClr val="FF0000"/>
                          </a:solidFill>
                          <a:effectLst/>
                          <a:latin typeface="+mj-lt"/>
                        </a:rPr>
                        <a:t>10%</a:t>
                      </a:r>
                      <a:endParaRPr lang="en-US" sz="2400" b="1" i="0" u="none" strike="noStrike" dirty="0">
                        <a:solidFill>
                          <a:srgbClr val="FF0000"/>
                        </a:solidFill>
                        <a:effectLst/>
                        <a:latin typeface="+mj-lt"/>
                      </a:endParaRPr>
                    </a:p>
                  </a:txBody>
                  <a:tcPr marL="0" marR="0" marT="0" marB="0" anchor="ctr">
                    <a:solidFill>
                      <a:schemeClr val="bg1"/>
                    </a:solidFill>
                  </a:tcPr>
                </a:tc>
                <a:tc>
                  <a:txBody>
                    <a:bodyPr/>
                    <a:lstStyle/>
                    <a:p>
                      <a:pPr algn="ctr" fontAlgn="ctr"/>
                      <a:r>
                        <a:rPr lang="en-US" sz="2400" b="1" u="none" strike="noStrike" dirty="0">
                          <a:solidFill>
                            <a:srgbClr val="FF0000"/>
                          </a:solidFill>
                          <a:effectLst/>
                          <a:latin typeface="+mj-lt"/>
                        </a:rPr>
                        <a:t>1,253</a:t>
                      </a:r>
                      <a:endParaRPr lang="en-US" sz="2400" b="1" i="0" u="none" strike="noStrike" dirty="0">
                        <a:solidFill>
                          <a:srgbClr val="FF0000"/>
                        </a:solidFill>
                        <a:effectLst/>
                        <a:latin typeface="+mj-lt"/>
                      </a:endParaRPr>
                    </a:p>
                  </a:txBody>
                  <a:tcPr marL="0" marR="0" marT="0" marB="0" anchor="ctr">
                    <a:solidFill>
                      <a:schemeClr val="bg1"/>
                    </a:solidFill>
                  </a:tcPr>
                </a:tc>
                <a:tc>
                  <a:txBody>
                    <a:bodyPr/>
                    <a:lstStyle/>
                    <a:p>
                      <a:pPr algn="ctr" fontAlgn="ctr"/>
                      <a:r>
                        <a:rPr lang="en-US" sz="2400" b="1" u="none" strike="noStrike" dirty="0">
                          <a:solidFill>
                            <a:srgbClr val="FF0000"/>
                          </a:solidFill>
                          <a:effectLst/>
                          <a:latin typeface="+mj-lt"/>
                        </a:rPr>
                        <a:t>24.2</a:t>
                      </a:r>
                      <a:endParaRPr lang="en-US" sz="2400" b="1" i="0" u="none" strike="noStrike" dirty="0">
                        <a:solidFill>
                          <a:srgbClr val="FF0000"/>
                        </a:solidFill>
                        <a:effectLst/>
                        <a:latin typeface="+mj-lt"/>
                      </a:endParaRPr>
                    </a:p>
                  </a:txBody>
                  <a:tcPr marL="0" marR="0" marT="0" marB="0" anchor="ctr">
                    <a:solidFill>
                      <a:schemeClr val="bg1"/>
                    </a:solidFill>
                  </a:tcPr>
                </a:tc>
                <a:extLst>
                  <a:ext uri="{0D108BD9-81ED-4DB2-BD59-A6C34878D82A}">
                    <a16:rowId xmlns:a16="http://schemas.microsoft.com/office/drawing/2014/main" val="3203741505"/>
                  </a:ext>
                </a:extLst>
              </a:tr>
            </a:tbl>
          </a:graphicData>
        </a:graphic>
      </p:graphicFrame>
    </p:spTree>
    <p:extLst>
      <p:ext uri="{BB962C8B-B14F-4D97-AF65-F5344CB8AC3E}">
        <p14:creationId xmlns:p14="http://schemas.microsoft.com/office/powerpoint/2010/main" val="2453412845"/>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29</a:t>
            </a:fld>
            <a:endParaRPr lang="en-US"/>
          </a:p>
        </p:txBody>
      </p:sp>
      <p:graphicFrame>
        <p:nvGraphicFramePr>
          <p:cNvPr id="3" name="Content Placeholder 3"/>
          <p:cNvGraphicFramePr>
            <a:graphicFrameLocks/>
          </p:cNvGraphicFramePr>
          <p:nvPr>
            <p:extLst>
              <p:ext uri="{D42A27DB-BD31-4B8C-83A1-F6EECF244321}">
                <p14:modId xmlns:p14="http://schemas.microsoft.com/office/powerpoint/2010/main" val="3867306293"/>
              </p:ext>
            </p:extLst>
          </p:nvPr>
        </p:nvGraphicFramePr>
        <p:xfrm>
          <a:off x="2098426" y="713211"/>
          <a:ext cx="826008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4" name="Left Bracket 3"/>
          <p:cNvSpPr/>
          <p:nvPr/>
        </p:nvSpPr>
        <p:spPr>
          <a:xfrm rot="5400000">
            <a:off x="9480386" y="1274488"/>
            <a:ext cx="869750" cy="955298"/>
          </a:xfrm>
          <a:prstGeom prst="leftBracket">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5" name="TextBox 4"/>
          <p:cNvSpPr txBox="1"/>
          <p:nvPr/>
        </p:nvSpPr>
        <p:spPr>
          <a:xfrm>
            <a:off x="4363406" y="3252230"/>
            <a:ext cx="2102068" cy="307777"/>
          </a:xfrm>
          <a:prstGeom prst="rect">
            <a:avLst/>
          </a:prstGeom>
          <a:noFill/>
        </p:spPr>
        <p:txBody>
          <a:bodyPr wrap="square" rtlCol="0">
            <a:spAutoFit/>
          </a:bodyPr>
          <a:lstStyle/>
          <a:p>
            <a:r>
              <a:rPr lang="en-US" sz="1400" dirty="0" smtClean="0">
                <a:latin typeface="Gill Sans MT" panose="020B0502020104020203" pitchFamily="34" charset="0"/>
              </a:rPr>
              <a:t>102,400 Tier 1</a:t>
            </a:r>
            <a:endParaRPr lang="en-US" sz="1400" dirty="0">
              <a:latin typeface="Gill Sans MT" panose="020B0502020104020203" pitchFamily="34" charset="0"/>
            </a:endParaRPr>
          </a:p>
        </p:txBody>
      </p:sp>
      <p:sp>
        <p:nvSpPr>
          <p:cNvPr id="6" name="TextBox 5"/>
          <p:cNvSpPr txBox="1"/>
          <p:nvPr/>
        </p:nvSpPr>
        <p:spPr>
          <a:xfrm>
            <a:off x="9319279" y="1009485"/>
            <a:ext cx="1168320" cy="307777"/>
          </a:xfrm>
          <a:prstGeom prst="rect">
            <a:avLst/>
          </a:prstGeom>
          <a:noFill/>
        </p:spPr>
        <p:txBody>
          <a:bodyPr wrap="square" rtlCol="0">
            <a:spAutoFit/>
          </a:bodyPr>
          <a:lstStyle/>
          <a:p>
            <a:r>
              <a:rPr lang="en-US" sz="1400" dirty="0" smtClean="0">
                <a:latin typeface="Gill Sans MT" panose="020B0502020104020203" pitchFamily="34" charset="0"/>
              </a:rPr>
              <a:t>12,800 Tier 3</a:t>
            </a:r>
            <a:endParaRPr lang="en-US" sz="1400" dirty="0">
              <a:latin typeface="Gill Sans MT" panose="020B0502020104020203" pitchFamily="34" charset="0"/>
            </a:endParaRPr>
          </a:p>
        </p:txBody>
      </p:sp>
      <p:sp>
        <p:nvSpPr>
          <p:cNvPr id="7" name="TextBox 1"/>
          <p:cNvSpPr txBox="1"/>
          <p:nvPr/>
        </p:nvSpPr>
        <p:spPr>
          <a:xfrm>
            <a:off x="6689666" y="1740059"/>
            <a:ext cx="1510335" cy="44695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200" i="1" dirty="0" smtClean="0">
                <a:solidFill>
                  <a:srgbClr val="8E0000"/>
                </a:solidFill>
                <a:latin typeface="Gill Sans MT" panose="020B0502020104020203" pitchFamily="34" charset="0"/>
              </a:rPr>
              <a:t>30.6% of All Children Referred by Age 5</a:t>
            </a:r>
            <a:endParaRPr lang="en-US" sz="1200" i="1" dirty="0">
              <a:solidFill>
                <a:srgbClr val="8E0000"/>
              </a:solidFill>
              <a:latin typeface="Gill Sans MT" panose="020B0502020104020203" pitchFamily="34" charset="0"/>
            </a:endParaRPr>
          </a:p>
          <a:p>
            <a:endParaRPr lang="en-US" sz="1200" i="1" dirty="0">
              <a:solidFill>
                <a:srgbClr val="8E0000"/>
              </a:solidFill>
            </a:endParaRPr>
          </a:p>
        </p:txBody>
      </p:sp>
      <p:cxnSp>
        <p:nvCxnSpPr>
          <p:cNvPr id="8" name="Straight Arrow Connector 7"/>
          <p:cNvCxnSpPr/>
          <p:nvPr/>
        </p:nvCxnSpPr>
        <p:spPr>
          <a:xfrm>
            <a:off x="8082201" y="1851515"/>
            <a:ext cx="305953" cy="1"/>
          </a:xfrm>
          <a:prstGeom prst="straightConnector1">
            <a:avLst/>
          </a:prstGeom>
          <a:ln>
            <a:solidFill>
              <a:srgbClr val="A2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66317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6277" y="2655589"/>
            <a:ext cx="3426742" cy="923330"/>
          </a:xfrm>
        </p:spPr>
        <p:txBody>
          <a:bodyPr/>
          <a:lstStyle/>
          <a:p>
            <a:r>
              <a:rPr lang="en-US" sz="2000" i="1" dirty="0" smtClean="0">
                <a:solidFill>
                  <a:schemeClr val="tx1"/>
                </a:solidFill>
              </a:rPr>
              <a:t>“leveraging administrative data to understand the scope and impact of child maltreatment”</a:t>
            </a:r>
            <a:endParaRPr lang="en-US" sz="2000" i="1" dirty="0">
              <a:solidFill>
                <a:schemeClr val="tx1"/>
              </a:solidFill>
            </a:endParaRPr>
          </a:p>
        </p:txBody>
      </p:sp>
      <p:sp>
        <p:nvSpPr>
          <p:cNvPr id="4" name="Slide Number Placeholder 3"/>
          <p:cNvSpPr>
            <a:spLocks noGrp="1"/>
          </p:cNvSpPr>
          <p:nvPr>
            <p:ph type="sldNum" sz="quarter" idx="4"/>
          </p:nvPr>
        </p:nvSpPr>
        <p:spPr/>
        <p:txBody>
          <a:bodyPr/>
          <a:lstStyle/>
          <a:p>
            <a:fld id="{5AE1514C-5E56-4738-A1FF-4B1CFD2A3E36}" type="slidenum">
              <a:rPr lang="en-US" smtClean="0"/>
              <a:pPr/>
              <a:t>3</a:t>
            </a:fld>
            <a:endParaRPr lang="en-US"/>
          </a:p>
        </p:txBody>
      </p:sp>
      <p:sp>
        <p:nvSpPr>
          <p:cNvPr id="5" name="Title 4"/>
          <p:cNvSpPr>
            <a:spLocks noGrp="1"/>
          </p:cNvSpPr>
          <p:nvPr>
            <p:ph type="title"/>
          </p:nvPr>
        </p:nvSpPr>
        <p:spPr>
          <a:xfrm>
            <a:off x="555244" y="0"/>
            <a:ext cx="4083304" cy="914096"/>
          </a:xfrm>
        </p:spPr>
        <p:txBody>
          <a:bodyPr/>
          <a:lstStyle/>
          <a:p>
            <a:pPr algn="ctr"/>
            <a:r>
              <a:rPr lang="en-US" dirty="0"/>
              <a:t>o</a:t>
            </a:r>
            <a:r>
              <a:rPr lang="en-US" dirty="0" smtClean="0"/>
              <a:t>verview</a:t>
            </a:r>
            <a:endParaRPr lang="en-US" dirty="0"/>
          </a:p>
        </p:txBody>
      </p:sp>
      <p:sp>
        <p:nvSpPr>
          <p:cNvPr id="8" name="TextBox 7"/>
          <p:cNvSpPr txBox="1"/>
          <p:nvPr/>
        </p:nvSpPr>
        <p:spPr>
          <a:xfrm>
            <a:off x="4226198" y="2551101"/>
            <a:ext cx="7783665" cy="3170099"/>
          </a:xfrm>
          <a:prstGeom prst="rect">
            <a:avLst/>
          </a:prstGeom>
          <a:noFill/>
        </p:spPr>
        <p:txBody>
          <a:bodyPr wrap="square" rtlCol="0">
            <a:spAutoFit/>
          </a:bodyPr>
          <a:lstStyle/>
          <a:p>
            <a:r>
              <a:rPr lang="en-US" sz="3600" dirty="0" smtClean="0"/>
              <a:t>1. Record linkage </a:t>
            </a:r>
            <a:r>
              <a:rPr lang="en-US" sz="2400" i="1" dirty="0" smtClean="0">
                <a:solidFill>
                  <a:schemeClr val="bg2"/>
                </a:solidFill>
              </a:rPr>
              <a:t>(and why it rocks)</a:t>
            </a:r>
          </a:p>
          <a:p>
            <a:r>
              <a:rPr lang="en-US" sz="3600" dirty="0" smtClean="0"/>
              <a:t>2. Birth records </a:t>
            </a:r>
            <a:r>
              <a:rPr lang="en-US" sz="2400" i="1" dirty="0" smtClean="0">
                <a:solidFill>
                  <a:schemeClr val="bg2"/>
                </a:solidFill>
              </a:rPr>
              <a:t>(and how they can be used...x8)</a:t>
            </a:r>
          </a:p>
          <a:p>
            <a:r>
              <a:rPr lang="en-US" sz="3600" dirty="0" smtClean="0">
                <a:solidFill>
                  <a:srgbClr val="000000"/>
                </a:solidFill>
              </a:rPr>
              <a:t>3. Candid reflections</a:t>
            </a:r>
          </a:p>
          <a:p>
            <a:endParaRPr lang="en-US" sz="2800" dirty="0" smtClean="0"/>
          </a:p>
          <a:p>
            <a:endParaRPr lang="en-US" sz="2800" i="1" dirty="0" smtClean="0"/>
          </a:p>
          <a:p>
            <a:endParaRPr lang="en-US" sz="3600" dirty="0"/>
          </a:p>
        </p:txBody>
      </p:sp>
      <p:sp>
        <p:nvSpPr>
          <p:cNvPr id="9" name="Left Bracket 8"/>
          <p:cNvSpPr/>
          <p:nvPr/>
        </p:nvSpPr>
        <p:spPr>
          <a:xfrm>
            <a:off x="3928532" y="2438401"/>
            <a:ext cx="8247667" cy="1332088"/>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5960533" y="4402667"/>
            <a:ext cx="0" cy="688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
          <p:cNvSpPr>
            <a:spLocks noGrp="1"/>
          </p:cNvSpPr>
          <p:nvPr>
            <p:ph type="body" sz="quarter" idx="10"/>
          </p:nvPr>
        </p:nvSpPr>
        <p:spPr>
          <a:xfrm>
            <a:off x="4226198" y="5205158"/>
            <a:ext cx="4454958" cy="923330"/>
          </a:xfrm>
        </p:spPr>
        <p:txBody>
          <a:bodyPr/>
          <a:lstStyle/>
          <a:p>
            <a:r>
              <a:rPr lang="en-US" sz="2000" i="1" dirty="0" smtClean="0">
                <a:solidFill>
                  <a:schemeClr val="tx1"/>
                </a:solidFill>
              </a:rPr>
              <a:t>my latest / greatest (largely unscripted) thoughts, questions, and concerns...</a:t>
            </a:r>
            <a:endParaRPr lang="en-US" sz="2000" i="1" dirty="0">
              <a:solidFill>
                <a:schemeClr val="tx1"/>
              </a:solidFill>
            </a:endParaRPr>
          </a:p>
        </p:txBody>
      </p:sp>
    </p:spTree>
    <p:extLst>
      <p:ext uri="{BB962C8B-B14F-4D97-AF65-F5344CB8AC3E}">
        <p14:creationId xmlns:p14="http://schemas.microsoft.com/office/powerpoint/2010/main" val="19619408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Candid Reflections</a:t>
            </a:r>
            <a:endParaRPr lang="en-US" dirty="0"/>
          </a:p>
        </p:txBody>
      </p:sp>
      <p:sp>
        <p:nvSpPr>
          <p:cNvPr id="9" name="Text Placeholder 8"/>
          <p:cNvSpPr>
            <a:spLocks noGrp="1"/>
          </p:cNvSpPr>
          <p:nvPr>
            <p:ph type="body" sz="quarter" idx="10"/>
          </p:nvPr>
        </p:nvSpPr>
        <p:spPr>
          <a:xfrm>
            <a:off x="3923323" y="186061"/>
            <a:ext cx="4376615" cy="369332"/>
          </a:xfrm>
        </p:spPr>
        <p:txBody>
          <a:bodyPr/>
          <a:lstStyle/>
          <a:p>
            <a:r>
              <a:rPr lang="en-US" dirty="0" smtClean="0"/>
              <a:t>section</a:t>
            </a:r>
            <a:endParaRPr lang="en-US" dirty="0"/>
          </a:p>
        </p:txBody>
      </p:sp>
      <p:sp>
        <p:nvSpPr>
          <p:cNvPr id="10" name="Text Placeholder 9"/>
          <p:cNvSpPr>
            <a:spLocks noGrp="1"/>
          </p:cNvSpPr>
          <p:nvPr>
            <p:ph type="body" sz="quarter" idx="11"/>
          </p:nvPr>
        </p:nvSpPr>
        <p:spPr/>
        <p:txBody>
          <a:bodyPr/>
          <a:lstStyle/>
          <a:p>
            <a:r>
              <a:rPr lang="en-US" dirty="0" smtClean="0"/>
              <a:t>(fine to disagree with me!)</a:t>
            </a:r>
            <a:endParaRPr lang="en-US" dirty="0"/>
          </a:p>
        </p:txBody>
      </p:sp>
      <p:sp>
        <p:nvSpPr>
          <p:cNvPr id="11" name="Text Placeholder 10"/>
          <p:cNvSpPr>
            <a:spLocks noGrp="1"/>
          </p:cNvSpPr>
          <p:nvPr>
            <p:ph type="body" sz="quarter" idx="12"/>
          </p:nvPr>
        </p:nvSpPr>
        <p:spPr>
          <a:xfrm>
            <a:off x="5745910" y="1007413"/>
            <a:ext cx="774572" cy="1200329"/>
          </a:xfrm>
        </p:spPr>
        <p:txBody>
          <a:bodyPr/>
          <a:lstStyle/>
          <a:p>
            <a:r>
              <a:rPr lang="en-US" dirty="0" smtClean="0"/>
              <a:t>3</a:t>
            </a:r>
            <a:endParaRPr lang="en-US" dirty="0"/>
          </a:p>
        </p:txBody>
      </p:sp>
      <p:sp>
        <p:nvSpPr>
          <p:cNvPr id="4" name="Slide Number Placeholder 3"/>
          <p:cNvSpPr>
            <a:spLocks noGrp="1"/>
          </p:cNvSpPr>
          <p:nvPr>
            <p:ph type="sldNum" sz="quarter" idx="4294967295"/>
          </p:nvPr>
        </p:nvSpPr>
        <p:spPr>
          <a:xfrm>
            <a:off x="11766550" y="6484938"/>
            <a:ext cx="425450" cy="365125"/>
          </a:xfrm>
        </p:spPr>
        <p:txBody>
          <a:bodyPr/>
          <a:lstStyle/>
          <a:p>
            <a:fld id="{5AE1514C-5E56-4738-A1FF-4B1CFD2A3E36}" type="slidenum">
              <a:rPr lang="en-US" smtClean="0"/>
              <a:pPr/>
              <a:t>30</a:t>
            </a:fld>
            <a:endParaRPr lang="en-US"/>
          </a:p>
        </p:txBody>
      </p:sp>
    </p:spTree>
    <p:extLst>
      <p:ext uri="{BB962C8B-B14F-4D97-AF65-F5344CB8AC3E}">
        <p14:creationId xmlns:p14="http://schemas.microsoft.com/office/powerpoint/2010/main" val="341428173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31</a:t>
            </a:fld>
            <a:endParaRPr lang="en-US"/>
          </a:p>
        </p:txBody>
      </p:sp>
      <p:pic>
        <p:nvPicPr>
          <p:cNvPr id="3" name="Picture 2"/>
          <p:cNvPicPr>
            <a:picLocks noChangeAspect="1"/>
          </p:cNvPicPr>
          <p:nvPr/>
        </p:nvPicPr>
        <p:blipFill>
          <a:blip r:embed="rId2"/>
          <a:stretch>
            <a:fillRect/>
          </a:stretch>
        </p:blipFill>
        <p:spPr>
          <a:xfrm>
            <a:off x="427208" y="2315039"/>
            <a:ext cx="11320479" cy="2803370"/>
          </a:xfrm>
          <a:prstGeom prst="rect">
            <a:avLst/>
          </a:prstGeom>
        </p:spPr>
      </p:pic>
    </p:spTree>
    <p:extLst>
      <p:ext uri="{BB962C8B-B14F-4D97-AF65-F5344CB8AC3E}">
        <p14:creationId xmlns:p14="http://schemas.microsoft.com/office/powerpoint/2010/main" val="1922502875"/>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32</a:t>
            </a:fld>
            <a:endParaRPr lang="en-US" dirty="0"/>
          </a:p>
        </p:txBody>
      </p:sp>
      <p:sp>
        <p:nvSpPr>
          <p:cNvPr id="7" name="Text Placeholder 6"/>
          <p:cNvSpPr>
            <a:spLocks noGrp="1"/>
          </p:cNvSpPr>
          <p:nvPr>
            <p:ph type="body" sz="quarter" idx="11"/>
          </p:nvPr>
        </p:nvSpPr>
        <p:spPr>
          <a:xfrm>
            <a:off x="0" y="3429000"/>
            <a:ext cx="5792106" cy="2433487"/>
          </a:xfrm>
        </p:spPr>
        <p:txBody>
          <a:bodyPr/>
          <a:lstStyle/>
          <a:p>
            <a:r>
              <a:rPr lang="en-US" dirty="0" smtClean="0"/>
              <a:t>TRUTH?</a:t>
            </a:r>
            <a:endParaRPr lang="en-US" dirty="0"/>
          </a:p>
          <a:p>
            <a:pPr lvl="1"/>
            <a:r>
              <a:rPr lang="en-US" sz="2400" dirty="0" smtClean="0"/>
              <a:t>On the day a child is born, we can identify those children with the greatest likelihood of maltreatment</a:t>
            </a:r>
          </a:p>
          <a:p>
            <a:pPr lvl="1"/>
            <a:endParaRPr lang="en-US" sz="2400" dirty="0"/>
          </a:p>
        </p:txBody>
      </p:sp>
      <p:sp>
        <p:nvSpPr>
          <p:cNvPr id="13" name="Content Placeholder 12"/>
          <p:cNvSpPr>
            <a:spLocks noGrp="1"/>
          </p:cNvSpPr>
          <p:nvPr>
            <p:ph idx="18"/>
          </p:nvPr>
        </p:nvSpPr>
        <p:spPr/>
        <p:txBody>
          <a:bodyPr/>
          <a:lstStyle/>
          <a:p>
            <a:r>
              <a:rPr lang="en-US" dirty="0"/>
              <a:t>1</a:t>
            </a:r>
          </a:p>
        </p:txBody>
      </p:sp>
      <p:sp>
        <p:nvSpPr>
          <p:cNvPr id="14" name="Text Placeholder 13"/>
          <p:cNvSpPr>
            <a:spLocks noGrp="1"/>
          </p:cNvSpPr>
          <p:nvPr>
            <p:ph type="body" sz="quarter" idx="19"/>
          </p:nvPr>
        </p:nvSpPr>
        <p:spPr>
          <a:xfrm>
            <a:off x="169069" y="1554163"/>
            <a:ext cx="5791200" cy="1588127"/>
          </a:xfrm>
        </p:spPr>
        <p:txBody>
          <a:bodyPr/>
          <a:lstStyle/>
          <a:p>
            <a:r>
              <a:rPr lang="en-US" dirty="0" smtClean="0"/>
              <a:t>We make claims that ignore an uncomfortable empirical reality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2106" y="517380"/>
            <a:ext cx="6368077" cy="5536531"/>
          </a:xfrm>
          <a:prstGeom prst="rect">
            <a:avLst/>
          </a:prstGeom>
        </p:spPr>
      </p:pic>
    </p:spTree>
    <p:extLst>
      <p:ext uri="{BB962C8B-B14F-4D97-AF65-F5344CB8AC3E}">
        <p14:creationId xmlns:p14="http://schemas.microsoft.com/office/powerpoint/2010/main" val="686721801"/>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5AE1514C-5E56-4738-A1FF-4B1CFD2A3E36}" type="slidenum">
              <a:rPr lang="en-US" smtClean="0"/>
              <a:pPr/>
              <a:t>33</a:t>
            </a:fld>
            <a:endParaRPr lang="en-US"/>
          </a:p>
        </p:txBody>
      </p:sp>
      <p:sp>
        <p:nvSpPr>
          <p:cNvPr id="16" name="Content Placeholder 15"/>
          <p:cNvSpPr>
            <a:spLocks noGrp="1"/>
          </p:cNvSpPr>
          <p:nvPr>
            <p:ph idx="18"/>
          </p:nvPr>
        </p:nvSpPr>
        <p:spPr/>
        <p:txBody>
          <a:bodyPr/>
          <a:lstStyle/>
          <a:p>
            <a:r>
              <a:rPr lang="en-US" dirty="0"/>
              <a:t>2</a:t>
            </a:r>
          </a:p>
        </p:txBody>
      </p:sp>
      <p:sp>
        <p:nvSpPr>
          <p:cNvPr id="42" name="Text Placeholder 41"/>
          <p:cNvSpPr>
            <a:spLocks noGrp="1"/>
          </p:cNvSpPr>
          <p:nvPr>
            <p:ph type="body" sz="quarter" idx="11"/>
          </p:nvPr>
        </p:nvSpPr>
        <p:spPr>
          <a:xfrm>
            <a:off x="0" y="2938525"/>
            <a:ext cx="6096000" cy="2880789"/>
          </a:xfrm>
        </p:spPr>
        <p:txBody>
          <a:bodyPr/>
          <a:lstStyle/>
          <a:p>
            <a:pPr lvl="2"/>
            <a:endParaRPr lang="en-US" dirty="0" smtClean="0"/>
          </a:p>
          <a:p>
            <a:pPr lvl="2"/>
            <a:r>
              <a:rPr lang="en-US" dirty="0" smtClean="0"/>
              <a:t>“</a:t>
            </a:r>
            <a:r>
              <a:rPr lang="en-US" i="1" dirty="0"/>
              <a:t>We prefer not to look at child abuse from the medical model of finding a sick person and treating them</a:t>
            </a:r>
            <a:r>
              <a:rPr lang="en-US" dirty="0"/>
              <a:t>,” </a:t>
            </a:r>
            <a:r>
              <a:rPr lang="en-US" b="1" dirty="0">
                <a:solidFill>
                  <a:schemeClr val="accent6"/>
                </a:solidFill>
              </a:rPr>
              <a:t>Dr. </a:t>
            </a:r>
            <a:r>
              <a:rPr lang="en-US" b="1" dirty="0" err="1">
                <a:solidFill>
                  <a:schemeClr val="accent6"/>
                </a:solidFill>
              </a:rPr>
              <a:t>Rosenzweig</a:t>
            </a:r>
            <a:r>
              <a:rPr lang="en-US" b="1" dirty="0"/>
              <a:t> </a:t>
            </a:r>
            <a:r>
              <a:rPr lang="en-US" dirty="0"/>
              <a:t>said. </a:t>
            </a:r>
            <a:endParaRPr lang="en-US" dirty="0" smtClean="0"/>
          </a:p>
          <a:p>
            <a:pPr lvl="2"/>
            <a:r>
              <a:rPr lang="en-US" dirty="0" smtClean="0"/>
              <a:t>“</a:t>
            </a:r>
            <a:r>
              <a:rPr lang="en-US" i="1" dirty="0"/>
              <a:t>We prefer the inoculation model of preparing families and communities to raise safe and healthy kids</a:t>
            </a:r>
            <a:r>
              <a:rPr lang="en-US" dirty="0"/>
              <a:t>.”</a:t>
            </a:r>
          </a:p>
        </p:txBody>
      </p:sp>
      <p:sp>
        <p:nvSpPr>
          <p:cNvPr id="21" name="Text Placeholder 20"/>
          <p:cNvSpPr>
            <a:spLocks noGrp="1"/>
          </p:cNvSpPr>
          <p:nvPr>
            <p:ph type="body" sz="quarter" idx="19"/>
          </p:nvPr>
        </p:nvSpPr>
        <p:spPr>
          <a:xfrm>
            <a:off x="0" y="1554163"/>
            <a:ext cx="6096000" cy="1089529"/>
          </a:xfrm>
        </p:spPr>
        <p:txBody>
          <a:bodyPr/>
          <a:lstStyle/>
          <a:p>
            <a:r>
              <a:rPr lang="en-US" dirty="0" smtClean="0"/>
              <a:t>We attack targeted efforts as a threat to broader services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855" y="529818"/>
            <a:ext cx="6065145" cy="5955120"/>
          </a:xfrm>
          <a:prstGeom prst="rect">
            <a:avLst/>
          </a:prstGeom>
        </p:spPr>
      </p:pic>
    </p:spTree>
    <p:extLst>
      <p:ext uri="{BB962C8B-B14F-4D97-AF65-F5344CB8AC3E}">
        <p14:creationId xmlns:p14="http://schemas.microsoft.com/office/powerpoint/2010/main" val="2441306458"/>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ight Bracket 27"/>
          <p:cNvSpPr/>
          <p:nvPr/>
        </p:nvSpPr>
        <p:spPr>
          <a:xfrm flipH="1">
            <a:off x="6112380" y="1271991"/>
            <a:ext cx="464220" cy="4451603"/>
          </a:xfrm>
          <a:prstGeom prst="rightBracket">
            <a:avLst>
              <a:gd name="adj" fmla="val 136047"/>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p>
        </p:txBody>
      </p:sp>
      <p:sp>
        <p:nvSpPr>
          <p:cNvPr id="4" name="Text Placeholder 3"/>
          <p:cNvSpPr>
            <a:spLocks noGrp="1"/>
          </p:cNvSpPr>
          <p:nvPr>
            <p:ph type="body" sz="quarter" idx="11"/>
          </p:nvPr>
        </p:nvSpPr>
        <p:spPr>
          <a:xfrm>
            <a:off x="130507" y="2646465"/>
            <a:ext cx="5791201" cy="1643527"/>
          </a:xfrm>
        </p:spPr>
        <p:txBody>
          <a:bodyPr/>
          <a:lstStyle/>
          <a:p>
            <a:r>
              <a:rPr lang="en-US" sz="2800" dirty="0" smtClean="0"/>
              <a:t>We need to be concrete and specific about </a:t>
            </a:r>
            <a:r>
              <a:rPr lang="en-US" sz="2800" b="1" i="1" u="sng" dirty="0" smtClean="0"/>
              <a:t>where</a:t>
            </a:r>
            <a:r>
              <a:rPr lang="en-US" sz="2800" dirty="0" smtClean="0"/>
              <a:t> we need services and </a:t>
            </a:r>
            <a:r>
              <a:rPr lang="en-US" sz="2800" b="1" i="1" u="sng" dirty="0" smtClean="0"/>
              <a:t>who</a:t>
            </a:r>
            <a:r>
              <a:rPr lang="en-US" sz="2800" dirty="0" smtClean="0"/>
              <a:t> should receives those services</a:t>
            </a:r>
            <a:endParaRPr lang="en-US" sz="2800" dirty="0"/>
          </a:p>
        </p:txBody>
      </p:sp>
      <p:sp>
        <p:nvSpPr>
          <p:cNvPr id="6" name="Slide Number Placeholder 5"/>
          <p:cNvSpPr>
            <a:spLocks noGrp="1"/>
          </p:cNvSpPr>
          <p:nvPr>
            <p:ph type="sldNum" sz="quarter" idx="4"/>
          </p:nvPr>
        </p:nvSpPr>
        <p:spPr/>
        <p:txBody>
          <a:bodyPr/>
          <a:lstStyle/>
          <a:p>
            <a:fld id="{4997E989-D798-4C62-8E93-3D2D613C2488}" type="slidenum">
              <a:rPr lang="en-US" smtClean="0"/>
              <a:pPr/>
              <a:t>34</a:t>
            </a:fld>
            <a:endParaRPr lang="en-US"/>
          </a:p>
        </p:txBody>
      </p:sp>
      <p:sp>
        <p:nvSpPr>
          <p:cNvPr id="14" name="TextBox 13"/>
          <p:cNvSpPr txBox="1"/>
          <p:nvPr/>
        </p:nvSpPr>
        <p:spPr>
          <a:xfrm>
            <a:off x="10345053" y="1048757"/>
            <a:ext cx="1494608" cy="1077218"/>
          </a:xfrm>
          <a:prstGeom prst="rect">
            <a:avLst/>
          </a:prstGeom>
          <a:noFill/>
        </p:spPr>
        <p:txBody>
          <a:bodyPr wrap="square" rtlCol="0">
            <a:spAutoFit/>
          </a:bodyPr>
          <a:lstStyle/>
          <a:p>
            <a:r>
              <a:rPr lang="en-US" sz="2000" b="1" dirty="0" smtClean="0">
                <a:solidFill>
                  <a:srgbClr val="FF0000"/>
                </a:solidFill>
              </a:rPr>
              <a:t>50%</a:t>
            </a:r>
            <a:r>
              <a:rPr lang="en-US" sz="2800" b="1" dirty="0" smtClean="0">
                <a:solidFill>
                  <a:srgbClr val="FF0000"/>
                </a:solidFill>
              </a:rPr>
              <a:t> </a:t>
            </a:r>
          </a:p>
          <a:p>
            <a:r>
              <a:rPr lang="en-US" sz="1200" b="1" dirty="0" smtClean="0">
                <a:solidFill>
                  <a:srgbClr val="FF0000"/>
                </a:solidFill>
              </a:rPr>
              <a:t>Unintentional infant injury deaths</a:t>
            </a:r>
            <a:endParaRPr lang="en-US" sz="1200" b="1" dirty="0">
              <a:solidFill>
                <a:srgbClr val="FF0000"/>
              </a:solidFill>
            </a:endParaRPr>
          </a:p>
        </p:txBody>
      </p:sp>
      <p:sp>
        <p:nvSpPr>
          <p:cNvPr id="15" name="TextBox 14"/>
          <p:cNvSpPr txBox="1"/>
          <p:nvPr/>
        </p:nvSpPr>
        <p:spPr>
          <a:xfrm>
            <a:off x="10320520" y="297291"/>
            <a:ext cx="1494608" cy="769441"/>
          </a:xfrm>
          <a:prstGeom prst="rect">
            <a:avLst/>
          </a:prstGeom>
          <a:noFill/>
        </p:spPr>
        <p:txBody>
          <a:bodyPr wrap="square" rtlCol="0">
            <a:spAutoFit/>
          </a:bodyPr>
          <a:lstStyle/>
          <a:p>
            <a:r>
              <a:rPr lang="en-US" sz="2000" b="1" dirty="0" smtClean="0">
                <a:solidFill>
                  <a:srgbClr val="FF0000"/>
                </a:solidFill>
              </a:rPr>
              <a:t>50% </a:t>
            </a:r>
          </a:p>
          <a:p>
            <a:r>
              <a:rPr lang="en-US" sz="1200" b="1" dirty="0" smtClean="0">
                <a:solidFill>
                  <a:srgbClr val="FF0000"/>
                </a:solidFill>
              </a:rPr>
              <a:t>inflicted infant injury deaths</a:t>
            </a:r>
            <a:endParaRPr lang="en-US" sz="1200" b="1" dirty="0">
              <a:solidFill>
                <a:srgbClr val="FF0000"/>
              </a:solidFill>
            </a:endParaRPr>
          </a:p>
        </p:txBody>
      </p:sp>
      <p:cxnSp>
        <p:nvCxnSpPr>
          <p:cNvPr id="17" name="Straight Arrow Connector 16"/>
          <p:cNvCxnSpPr/>
          <p:nvPr/>
        </p:nvCxnSpPr>
        <p:spPr>
          <a:xfrm flipH="1">
            <a:off x="9683443" y="1336273"/>
            <a:ext cx="6370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2"/>
          <a:stretch>
            <a:fillRect/>
          </a:stretch>
        </p:blipFill>
        <p:spPr>
          <a:xfrm>
            <a:off x="8064480" y="1066732"/>
            <a:ext cx="1618963" cy="4862123"/>
          </a:xfrm>
          <a:prstGeom prst="rect">
            <a:avLst/>
          </a:prstGeom>
        </p:spPr>
      </p:pic>
      <p:pic>
        <p:nvPicPr>
          <p:cNvPr id="26" name="Picture 25" descr="File:1000-one2one-parent-child holding hands.png"/>
          <p:cNvPicPr>
            <a:picLocks noChangeAspect="1" noChangeArrowheads="1"/>
          </p:cNvPicPr>
          <p:nvPr/>
        </p:nvPicPr>
        <p:blipFill>
          <a:blip r:embed="rId3" cstate="print">
            <a:biLevel thresh="50000"/>
            <a:extLst>
              <a:ext uri="{BEBA8EAE-BF5A-486C-A8C5-ECC9F3942E4B}">
                <a14:imgProps xmlns:a14="http://schemas.microsoft.com/office/drawing/2010/main">
                  <a14:imgLayer r:embed="rId4">
                    <a14:imgEffect>
                      <a14:sharpenSoften amount="-16000"/>
                    </a14:imgEffect>
                  </a14:imgLayer>
                </a14:imgProps>
              </a:ext>
              <a:ext uri="{28A0092B-C50C-407E-A947-70E740481C1C}">
                <a14:useLocalDpi xmlns:a14="http://schemas.microsoft.com/office/drawing/2010/main" val="0"/>
              </a:ext>
            </a:extLst>
          </a:blip>
          <a:srcRect/>
          <a:stretch>
            <a:fillRect/>
          </a:stretch>
        </p:blipFill>
        <p:spPr bwMode="auto">
          <a:xfrm>
            <a:off x="6264780" y="2575477"/>
            <a:ext cx="1452040" cy="178550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946385" y="1125701"/>
            <a:ext cx="1605293" cy="369332"/>
          </a:xfrm>
          <a:prstGeom prst="rect">
            <a:avLst/>
          </a:prstGeom>
          <a:noFill/>
        </p:spPr>
        <p:txBody>
          <a:bodyPr wrap="square" rtlCol="0">
            <a:spAutoFit/>
          </a:bodyPr>
          <a:lstStyle/>
          <a:p>
            <a:r>
              <a:rPr lang="en-US" b="1" dirty="0"/>
              <a:t>h</a:t>
            </a:r>
            <a:r>
              <a:rPr lang="en-US" b="1" dirty="0" smtClean="0"/>
              <a:t>igh risk</a:t>
            </a:r>
            <a:endParaRPr lang="en-US" b="1" dirty="0"/>
          </a:p>
        </p:txBody>
      </p:sp>
      <p:sp>
        <p:nvSpPr>
          <p:cNvPr id="30" name="TextBox 29"/>
          <p:cNvSpPr txBox="1"/>
          <p:nvPr/>
        </p:nvSpPr>
        <p:spPr>
          <a:xfrm>
            <a:off x="7096078" y="5441425"/>
            <a:ext cx="1605293" cy="369332"/>
          </a:xfrm>
          <a:prstGeom prst="rect">
            <a:avLst/>
          </a:prstGeom>
          <a:noFill/>
        </p:spPr>
        <p:txBody>
          <a:bodyPr wrap="square" rtlCol="0">
            <a:spAutoFit/>
          </a:bodyPr>
          <a:lstStyle/>
          <a:p>
            <a:r>
              <a:rPr lang="en-US" b="1" dirty="0"/>
              <a:t>l</a:t>
            </a:r>
            <a:r>
              <a:rPr lang="en-US" b="1" dirty="0" smtClean="0"/>
              <a:t>ow risk</a:t>
            </a:r>
            <a:endParaRPr lang="en-US" b="1" dirty="0"/>
          </a:p>
        </p:txBody>
      </p:sp>
      <p:sp>
        <p:nvSpPr>
          <p:cNvPr id="32" name="TextBox 31"/>
          <p:cNvSpPr txBox="1"/>
          <p:nvPr/>
        </p:nvSpPr>
        <p:spPr>
          <a:xfrm>
            <a:off x="10369586" y="2125975"/>
            <a:ext cx="1494608" cy="1077218"/>
          </a:xfrm>
          <a:prstGeom prst="rect">
            <a:avLst/>
          </a:prstGeom>
          <a:noFill/>
        </p:spPr>
        <p:txBody>
          <a:bodyPr wrap="square" rtlCol="0">
            <a:spAutoFit/>
          </a:bodyPr>
          <a:lstStyle/>
          <a:p>
            <a:r>
              <a:rPr lang="en-US" sz="2000" b="1" dirty="0" smtClean="0">
                <a:solidFill>
                  <a:srgbClr val="FF0000"/>
                </a:solidFill>
              </a:rPr>
              <a:t>50%</a:t>
            </a:r>
            <a:r>
              <a:rPr lang="en-US" sz="2800" b="1" dirty="0" smtClean="0">
                <a:solidFill>
                  <a:srgbClr val="FF0000"/>
                </a:solidFill>
              </a:rPr>
              <a:t> </a:t>
            </a:r>
          </a:p>
          <a:p>
            <a:r>
              <a:rPr lang="en-US" sz="1200" b="1" dirty="0" smtClean="0">
                <a:solidFill>
                  <a:srgbClr val="FF0000"/>
                </a:solidFill>
              </a:rPr>
              <a:t>Hospitalization for maltreatment injury by age 2</a:t>
            </a:r>
            <a:endParaRPr lang="en-US" sz="1200" b="1" dirty="0">
              <a:solidFill>
                <a:srgbClr val="FF0000"/>
              </a:solidFill>
            </a:endParaRPr>
          </a:p>
        </p:txBody>
      </p:sp>
      <p:sp>
        <p:nvSpPr>
          <p:cNvPr id="33" name="TextBox 32"/>
          <p:cNvSpPr txBox="1"/>
          <p:nvPr/>
        </p:nvSpPr>
        <p:spPr>
          <a:xfrm>
            <a:off x="10424019" y="3228238"/>
            <a:ext cx="1494608" cy="707886"/>
          </a:xfrm>
          <a:prstGeom prst="rect">
            <a:avLst/>
          </a:prstGeom>
          <a:noFill/>
        </p:spPr>
        <p:txBody>
          <a:bodyPr wrap="square" rtlCol="0">
            <a:spAutoFit/>
          </a:bodyPr>
          <a:lstStyle/>
          <a:p>
            <a:r>
              <a:rPr lang="en-US" sz="2000" b="1" dirty="0" smtClean="0">
                <a:solidFill>
                  <a:srgbClr val="FF0000"/>
                </a:solidFill>
              </a:rPr>
              <a:t>46%</a:t>
            </a:r>
            <a:r>
              <a:rPr lang="en-US" sz="2800" b="1" dirty="0" smtClean="0">
                <a:solidFill>
                  <a:srgbClr val="FF0000"/>
                </a:solidFill>
              </a:rPr>
              <a:t> </a:t>
            </a:r>
          </a:p>
          <a:p>
            <a:r>
              <a:rPr lang="en-US" sz="1200" b="1" dirty="0" smtClean="0">
                <a:solidFill>
                  <a:srgbClr val="FF0000"/>
                </a:solidFill>
              </a:rPr>
              <a:t>SUID</a:t>
            </a:r>
            <a:endParaRPr lang="en-US" sz="1200" b="1" dirty="0">
              <a:solidFill>
                <a:srgbClr val="FF0000"/>
              </a:solidFill>
            </a:endParaRPr>
          </a:p>
        </p:txBody>
      </p:sp>
    </p:spTree>
    <p:extLst>
      <p:ext uri="{BB962C8B-B14F-4D97-AF65-F5344CB8AC3E}">
        <p14:creationId xmlns:p14="http://schemas.microsoft.com/office/powerpoint/2010/main" val="426485183"/>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E1514C-5E56-4738-A1FF-4B1CFD2A3E36}" type="slidenum">
              <a:rPr lang="en-US" smtClean="0"/>
              <a:pPr/>
              <a:t>35</a:t>
            </a:fld>
            <a:endParaRPr lang="en-US"/>
          </a:p>
        </p:txBody>
      </p:sp>
      <p:sp>
        <p:nvSpPr>
          <p:cNvPr id="4" name="Content Placeholder 3"/>
          <p:cNvSpPr>
            <a:spLocks noGrp="1"/>
          </p:cNvSpPr>
          <p:nvPr>
            <p:ph idx="18"/>
          </p:nvPr>
        </p:nvSpPr>
        <p:spPr/>
        <p:txBody>
          <a:bodyPr/>
          <a:lstStyle/>
          <a:p>
            <a:r>
              <a:rPr lang="en-US" dirty="0"/>
              <a:t>3</a:t>
            </a:r>
          </a:p>
        </p:txBody>
      </p:sp>
      <p:sp>
        <p:nvSpPr>
          <p:cNvPr id="5" name="Text Placeholder 4"/>
          <p:cNvSpPr>
            <a:spLocks noGrp="1"/>
          </p:cNvSpPr>
          <p:nvPr>
            <p:ph type="body" sz="quarter" idx="11"/>
          </p:nvPr>
        </p:nvSpPr>
        <p:spPr>
          <a:xfrm>
            <a:off x="0" y="3587045"/>
            <a:ext cx="5751522" cy="1421928"/>
          </a:xfrm>
        </p:spPr>
        <p:txBody>
          <a:bodyPr/>
          <a:lstStyle/>
          <a:p>
            <a:r>
              <a:rPr lang="en-US" sz="2400" b="1" dirty="0" smtClean="0"/>
              <a:t>We don’t like the system we have, yet we make it </a:t>
            </a:r>
            <a:r>
              <a:rPr lang="en-US" sz="2400" b="1" i="1" dirty="0" smtClean="0"/>
              <a:t>so hard </a:t>
            </a:r>
            <a:r>
              <a:rPr lang="en-US" sz="2400" b="1" dirty="0" smtClean="0"/>
              <a:t>for our child protection agencies to do anything other than “react” to child abuse</a:t>
            </a:r>
            <a:endParaRPr lang="en-US" sz="2400" b="1" dirty="0"/>
          </a:p>
        </p:txBody>
      </p:sp>
      <p:sp>
        <p:nvSpPr>
          <p:cNvPr id="6" name="Text Placeholder 5"/>
          <p:cNvSpPr>
            <a:spLocks noGrp="1"/>
          </p:cNvSpPr>
          <p:nvPr>
            <p:ph type="body" sz="quarter" idx="19"/>
          </p:nvPr>
        </p:nvSpPr>
        <p:spPr>
          <a:xfrm>
            <a:off x="0" y="1554163"/>
            <a:ext cx="6096000" cy="1588127"/>
          </a:xfrm>
        </p:spPr>
        <p:txBody>
          <a:bodyPr/>
          <a:lstStyle/>
          <a:p>
            <a:r>
              <a:rPr lang="en-US" dirty="0" smtClean="0"/>
              <a:t>We refuse to give our child protection systems the room to innovate</a:t>
            </a: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760" y="239050"/>
            <a:ext cx="5813033" cy="555214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522" y="275904"/>
            <a:ext cx="6370320" cy="5732772"/>
          </a:xfrm>
          <a:prstGeom prst="rect">
            <a:avLst/>
          </a:prstGeom>
        </p:spPr>
      </p:pic>
    </p:spTree>
    <p:extLst>
      <p:ext uri="{BB962C8B-B14F-4D97-AF65-F5344CB8AC3E}">
        <p14:creationId xmlns:p14="http://schemas.microsoft.com/office/powerpoint/2010/main" val="8729760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659082" y="6484937"/>
            <a:ext cx="387743" cy="365125"/>
          </a:xfrm>
        </p:spPr>
        <p:txBody>
          <a:bodyPr/>
          <a:lstStyle/>
          <a:p>
            <a:fld id="{5AE1514C-5E56-4738-A1FF-4B1CFD2A3E36}" type="slidenum">
              <a:rPr lang="en-US" smtClean="0"/>
              <a:pPr/>
              <a:t>36</a:t>
            </a:fld>
            <a:endParaRPr lang="en-US"/>
          </a:p>
        </p:txBody>
      </p:sp>
      <p:sp>
        <p:nvSpPr>
          <p:cNvPr id="4" name="Content Placeholder 3"/>
          <p:cNvSpPr>
            <a:spLocks noGrp="1"/>
          </p:cNvSpPr>
          <p:nvPr>
            <p:ph idx="18"/>
          </p:nvPr>
        </p:nvSpPr>
        <p:spPr/>
        <p:txBody>
          <a:bodyPr/>
          <a:lstStyle/>
          <a:p>
            <a:r>
              <a:rPr lang="en-US" dirty="0" smtClean="0"/>
              <a:t>4</a:t>
            </a:r>
            <a:endParaRPr lang="en-US" dirty="0"/>
          </a:p>
        </p:txBody>
      </p:sp>
      <p:sp>
        <p:nvSpPr>
          <p:cNvPr id="6" name="Text Placeholder 5"/>
          <p:cNvSpPr>
            <a:spLocks noGrp="1"/>
          </p:cNvSpPr>
          <p:nvPr>
            <p:ph type="body" sz="quarter" idx="19"/>
          </p:nvPr>
        </p:nvSpPr>
        <p:spPr>
          <a:xfrm>
            <a:off x="0" y="1554163"/>
            <a:ext cx="6096000" cy="2343206"/>
          </a:xfrm>
        </p:spPr>
        <p:txBody>
          <a:bodyPr/>
          <a:lstStyle/>
          <a:p>
            <a:r>
              <a:rPr lang="en-US" dirty="0" smtClean="0"/>
              <a:t>We </a:t>
            </a:r>
            <a:r>
              <a:rPr lang="en-US" dirty="0" smtClean="0"/>
              <a:t>are flooding our systems with very low risk referrals</a:t>
            </a:r>
            <a:endParaRPr lang="en-US" dirty="0" smtClean="0"/>
          </a:p>
          <a:p>
            <a:endParaRPr lang="en-US" dirty="0"/>
          </a:p>
          <a:p>
            <a:r>
              <a:rPr lang="en-US" dirty="0" smtClean="0"/>
              <a:t> </a:t>
            </a:r>
            <a:endParaRPr lang="en-US" dirty="0"/>
          </a:p>
        </p:txBody>
      </p:sp>
      <p:sp>
        <p:nvSpPr>
          <p:cNvPr id="16" name="Text Placeholder 4"/>
          <p:cNvSpPr>
            <a:spLocks noGrp="1"/>
          </p:cNvSpPr>
          <p:nvPr>
            <p:ph type="body" sz="quarter" idx="11"/>
          </p:nvPr>
        </p:nvSpPr>
        <p:spPr>
          <a:xfrm>
            <a:off x="0" y="3587045"/>
            <a:ext cx="5751522" cy="2086725"/>
          </a:xfrm>
        </p:spPr>
        <p:txBody>
          <a:bodyPr/>
          <a:lstStyle/>
          <a:p>
            <a:r>
              <a:rPr lang="en-US" sz="2400" b="1" dirty="0" smtClean="0"/>
              <a:t>Data can not only help focus attention on those children who most need protection and families who most need support...but it can also help us “see” unwarranted variation in our current practice</a:t>
            </a:r>
            <a:endParaRPr lang="en-US" sz="2400" b="1" dirty="0"/>
          </a:p>
        </p:txBody>
      </p:sp>
      <p:pic>
        <p:nvPicPr>
          <p:cNvPr id="9" name="Picture 8"/>
          <p:cNvPicPr>
            <a:picLocks noChangeAspect="1"/>
          </p:cNvPicPr>
          <p:nvPr/>
        </p:nvPicPr>
        <p:blipFill>
          <a:blip r:embed="rId2"/>
          <a:stretch>
            <a:fillRect/>
          </a:stretch>
        </p:blipFill>
        <p:spPr>
          <a:xfrm>
            <a:off x="6589722" y="4694061"/>
            <a:ext cx="5263231" cy="1424168"/>
          </a:xfrm>
          <a:prstGeom prst="rect">
            <a:avLst/>
          </a:prstGeom>
        </p:spPr>
      </p:pic>
      <p:pic>
        <p:nvPicPr>
          <p:cNvPr id="11" name="Picture 10"/>
          <p:cNvPicPr>
            <a:picLocks noChangeAspect="1"/>
          </p:cNvPicPr>
          <p:nvPr/>
        </p:nvPicPr>
        <p:blipFill>
          <a:blip r:embed="rId3"/>
          <a:stretch>
            <a:fillRect/>
          </a:stretch>
        </p:blipFill>
        <p:spPr>
          <a:xfrm>
            <a:off x="5751522" y="614267"/>
            <a:ext cx="838200" cy="5505450"/>
          </a:xfrm>
          <a:prstGeom prst="rect">
            <a:avLst/>
          </a:prstGeom>
        </p:spPr>
      </p:pic>
      <p:pic>
        <p:nvPicPr>
          <p:cNvPr id="12" name="Picture 11"/>
          <p:cNvPicPr>
            <a:picLocks noChangeAspect="1"/>
          </p:cNvPicPr>
          <p:nvPr/>
        </p:nvPicPr>
        <p:blipFill>
          <a:blip r:embed="rId4"/>
          <a:stretch>
            <a:fillRect/>
          </a:stretch>
        </p:blipFill>
        <p:spPr>
          <a:xfrm>
            <a:off x="8685546" y="6118229"/>
            <a:ext cx="695325" cy="333375"/>
          </a:xfrm>
          <a:prstGeom prst="rect">
            <a:avLst/>
          </a:prstGeom>
        </p:spPr>
      </p:pic>
      <p:pic>
        <p:nvPicPr>
          <p:cNvPr id="13" name="Picture 12"/>
          <p:cNvPicPr>
            <a:picLocks noChangeAspect="1"/>
          </p:cNvPicPr>
          <p:nvPr/>
        </p:nvPicPr>
        <p:blipFill>
          <a:blip r:embed="rId5"/>
          <a:stretch>
            <a:fillRect/>
          </a:stretch>
        </p:blipFill>
        <p:spPr>
          <a:xfrm>
            <a:off x="5917521" y="614267"/>
            <a:ext cx="6144271" cy="5945555"/>
          </a:xfrm>
          <a:prstGeom prst="rect">
            <a:avLst/>
          </a:prstGeom>
        </p:spPr>
      </p:pic>
    </p:spTree>
    <p:extLst>
      <p:ext uri="{BB962C8B-B14F-4D97-AF65-F5344CB8AC3E}">
        <p14:creationId xmlns:p14="http://schemas.microsoft.com/office/powerpoint/2010/main" val="6881724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766616" y="6492875"/>
            <a:ext cx="393567" cy="365125"/>
          </a:xfrm>
        </p:spPr>
        <p:txBody>
          <a:bodyPr/>
          <a:lstStyle/>
          <a:p>
            <a:fld id="{5AE1514C-5E56-4738-A1FF-4B1CFD2A3E36}" type="slidenum">
              <a:rPr lang="en-US" smtClean="0"/>
              <a:pPr/>
              <a:t>37</a:t>
            </a:fld>
            <a:endParaRPr lang="en-US" dirty="0"/>
          </a:p>
        </p:txBody>
      </p:sp>
      <p:sp>
        <p:nvSpPr>
          <p:cNvPr id="7" name="Text Placeholder 6"/>
          <p:cNvSpPr>
            <a:spLocks noGrp="1"/>
          </p:cNvSpPr>
          <p:nvPr>
            <p:ph type="body" sz="quarter" idx="11"/>
          </p:nvPr>
        </p:nvSpPr>
        <p:spPr>
          <a:xfrm>
            <a:off x="135616" y="1776985"/>
            <a:ext cx="5524500" cy="4189473"/>
          </a:xfrm>
        </p:spPr>
        <p:txBody>
          <a:bodyPr/>
          <a:lstStyle/>
          <a:p>
            <a:pPr lvl="1"/>
            <a:r>
              <a:rPr lang="en-US" i="1" dirty="0">
                <a:solidFill>
                  <a:schemeClr val="bg2"/>
                </a:solidFill>
              </a:rPr>
              <a:t>“The current flood of unfounded reports is overwhelming the limited resources of child protective agencies</a:t>
            </a:r>
            <a:r>
              <a:rPr lang="en-US" i="1" dirty="0" smtClean="0">
                <a:solidFill>
                  <a:schemeClr val="bg2"/>
                </a:solidFill>
              </a:rPr>
              <a:t>...”</a:t>
            </a:r>
            <a:endParaRPr lang="en-US" sz="1800" dirty="0" smtClean="0"/>
          </a:p>
          <a:p>
            <a:pPr lvl="1" algn="l"/>
            <a:endParaRPr lang="en-US" sz="1800" dirty="0"/>
          </a:p>
          <a:p>
            <a:pPr marL="285750" lvl="1" indent="-285750" algn="l">
              <a:buFont typeface="Arial" panose="020B0604020202020204" pitchFamily="34" charset="0"/>
              <a:buChar char="•"/>
            </a:pPr>
            <a:r>
              <a:rPr lang="en-US" sz="1800" dirty="0" smtClean="0"/>
              <a:t>Initially</a:t>
            </a:r>
            <a:r>
              <a:rPr lang="en-US" sz="1800" dirty="0"/>
              <a:t>, mandatory reporting laws applied only to physicians, who were required to report only “serious physical injuries” and “</a:t>
            </a:r>
            <a:r>
              <a:rPr lang="en-US" sz="1800" dirty="0" err="1"/>
              <a:t>nonaccidental</a:t>
            </a:r>
            <a:r>
              <a:rPr lang="en-US" sz="1800" dirty="0"/>
              <a:t> injuries</a:t>
            </a:r>
            <a:r>
              <a:rPr lang="en-US" sz="1800" dirty="0" smtClean="0"/>
              <a:t>.”</a:t>
            </a:r>
          </a:p>
          <a:p>
            <a:pPr marL="285750" lvl="1" indent="-285750" algn="l">
              <a:buFont typeface="Arial" panose="020B0604020202020204" pitchFamily="34" charset="0"/>
              <a:buChar char="•"/>
            </a:pPr>
            <a:r>
              <a:rPr lang="en-US" sz="1800" dirty="0"/>
              <a:t>In the ensuing years, however, increased public and professional attention, sparked in part by the number of abused children revealed by these initial reporting laws, led many states to expand their reporting requirements.</a:t>
            </a:r>
            <a:endParaRPr lang="en-US" sz="1800" i="1" dirty="0">
              <a:solidFill>
                <a:schemeClr val="bg2"/>
              </a:solidFill>
            </a:endParaRPr>
          </a:p>
          <a:p>
            <a:pPr marL="285750" lvl="1" indent="-285750" algn="l">
              <a:buFont typeface="Arial" panose="020B0604020202020204" pitchFamily="34" charset="0"/>
              <a:buChar char="•"/>
            </a:pPr>
            <a:endParaRPr lang="en-US" sz="1800" dirty="0" smtClean="0"/>
          </a:p>
          <a:p>
            <a:pPr marL="285750" lvl="1" indent="-285750" algn="l">
              <a:buFont typeface="Arial" panose="020B0604020202020204" pitchFamily="34" charset="0"/>
              <a:buChar char="•"/>
            </a:pPr>
            <a:endParaRPr lang="en-US" i="1" dirty="0">
              <a:solidFill>
                <a:schemeClr val="bg2"/>
              </a:solidFill>
            </a:endParaRPr>
          </a:p>
        </p:txBody>
      </p:sp>
      <p:sp>
        <p:nvSpPr>
          <p:cNvPr id="14" name="Text Placeholder 13"/>
          <p:cNvSpPr>
            <a:spLocks noGrp="1"/>
          </p:cNvSpPr>
          <p:nvPr>
            <p:ph type="body" sz="quarter" idx="19"/>
          </p:nvPr>
        </p:nvSpPr>
        <p:spPr>
          <a:xfrm>
            <a:off x="135616" y="1171827"/>
            <a:ext cx="5791200" cy="590931"/>
          </a:xfrm>
        </p:spPr>
        <p:txBody>
          <a:bodyPr/>
          <a:lstStyle/>
          <a:p>
            <a:r>
              <a:rPr lang="en-US" dirty="0" smtClean="0"/>
              <a:t>Mandatory Referrals</a:t>
            </a:r>
            <a:endParaRPr lang="en-US" dirty="0"/>
          </a:p>
        </p:txBody>
      </p:sp>
      <p:pic>
        <p:nvPicPr>
          <p:cNvPr id="4" name="Picture 3"/>
          <p:cNvPicPr>
            <a:picLocks noChangeAspect="1"/>
          </p:cNvPicPr>
          <p:nvPr/>
        </p:nvPicPr>
        <p:blipFill>
          <a:blip r:embed="rId3"/>
          <a:stretch>
            <a:fillRect/>
          </a:stretch>
        </p:blipFill>
        <p:spPr>
          <a:xfrm>
            <a:off x="5804201" y="762000"/>
            <a:ext cx="6241682" cy="5283200"/>
          </a:xfrm>
          <a:prstGeom prst="rect">
            <a:avLst/>
          </a:prstGeom>
        </p:spPr>
      </p:pic>
    </p:spTree>
    <p:extLst>
      <p:ext uri="{BB962C8B-B14F-4D97-AF65-F5344CB8AC3E}">
        <p14:creationId xmlns:p14="http://schemas.microsoft.com/office/powerpoint/2010/main" val="1041426567"/>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659082" y="6484937"/>
            <a:ext cx="387743" cy="365125"/>
          </a:xfrm>
        </p:spPr>
        <p:txBody>
          <a:bodyPr/>
          <a:lstStyle/>
          <a:p>
            <a:fld id="{5AE1514C-5E56-4738-A1FF-4B1CFD2A3E36}" type="slidenum">
              <a:rPr lang="en-US" smtClean="0"/>
              <a:pPr/>
              <a:t>38</a:t>
            </a:fld>
            <a:endParaRPr lang="en-US"/>
          </a:p>
        </p:txBody>
      </p:sp>
      <p:sp>
        <p:nvSpPr>
          <p:cNvPr id="4" name="Content Placeholder 3"/>
          <p:cNvSpPr>
            <a:spLocks noGrp="1"/>
          </p:cNvSpPr>
          <p:nvPr>
            <p:ph idx="18"/>
          </p:nvPr>
        </p:nvSpPr>
        <p:spPr/>
        <p:txBody>
          <a:bodyPr/>
          <a:lstStyle/>
          <a:p>
            <a:r>
              <a:rPr lang="en-US" dirty="0" smtClean="0"/>
              <a:t>4</a:t>
            </a:r>
            <a:endParaRPr lang="en-US" dirty="0"/>
          </a:p>
        </p:txBody>
      </p:sp>
      <p:sp>
        <p:nvSpPr>
          <p:cNvPr id="6" name="Text Placeholder 5"/>
          <p:cNvSpPr>
            <a:spLocks noGrp="1"/>
          </p:cNvSpPr>
          <p:nvPr>
            <p:ph type="body" sz="quarter" idx="19"/>
          </p:nvPr>
        </p:nvSpPr>
        <p:spPr>
          <a:xfrm>
            <a:off x="0" y="1554163"/>
            <a:ext cx="6096000" cy="2841804"/>
          </a:xfrm>
        </p:spPr>
        <p:txBody>
          <a:bodyPr/>
          <a:lstStyle/>
          <a:p>
            <a:r>
              <a:rPr lang="en-US" dirty="0" smtClean="0"/>
              <a:t>We ignore the racial / ethnic inequities that define our current system</a:t>
            </a:r>
          </a:p>
          <a:p>
            <a:endParaRPr lang="en-US" dirty="0"/>
          </a:p>
          <a:p>
            <a:r>
              <a:rPr lang="en-US" dirty="0" smtClean="0"/>
              <a:t> </a:t>
            </a:r>
            <a:endParaRPr lang="en-US" dirty="0"/>
          </a:p>
        </p:txBody>
      </p:sp>
      <p:sp>
        <p:nvSpPr>
          <p:cNvPr id="16" name="Text Placeholder 4"/>
          <p:cNvSpPr>
            <a:spLocks noGrp="1"/>
          </p:cNvSpPr>
          <p:nvPr>
            <p:ph type="body" sz="quarter" idx="11"/>
          </p:nvPr>
        </p:nvSpPr>
        <p:spPr>
          <a:xfrm>
            <a:off x="0" y="3587045"/>
            <a:ext cx="5751522" cy="2086725"/>
          </a:xfrm>
        </p:spPr>
        <p:txBody>
          <a:bodyPr/>
          <a:lstStyle/>
          <a:p>
            <a:r>
              <a:rPr lang="en-US" sz="2400" b="1" dirty="0" smtClean="0"/>
              <a:t>Data can not only help focus attention on those children who most need protection and families who most need support...but it can also help us “see” unwarranted variation in our current practice</a:t>
            </a:r>
            <a:endParaRPr lang="en-US" sz="2400" b="1" dirty="0"/>
          </a:p>
        </p:txBody>
      </p:sp>
      <p:pic>
        <p:nvPicPr>
          <p:cNvPr id="12" name="Picture 11"/>
          <p:cNvPicPr>
            <a:picLocks noChangeAspect="1"/>
          </p:cNvPicPr>
          <p:nvPr/>
        </p:nvPicPr>
        <p:blipFill>
          <a:blip r:embed="rId2"/>
          <a:stretch>
            <a:fillRect/>
          </a:stretch>
        </p:blipFill>
        <p:spPr>
          <a:xfrm>
            <a:off x="8685546" y="6118229"/>
            <a:ext cx="695325" cy="333375"/>
          </a:xfrm>
          <a:prstGeom prst="rect">
            <a:avLst/>
          </a:prstGeom>
        </p:spPr>
      </p:pic>
      <p:pic>
        <p:nvPicPr>
          <p:cNvPr id="13" name="Picture 12"/>
          <p:cNvPicPr>
            <a:picLocks noChangeAspect="1"/>
          </p:cNvPicPr>
          <p:nvPr/>
        </p:nvPicPr>
        <p:blipFill>
          <a:blip r:embed="rId3"/>
          <a:stretch>
            <a:fillRect/>
          </a:stretch>
        </p:blipFill>
        <p:spPr>
          <a:xfrm>
            <a:off x="5902554" y="419100"/>
            <a:ext cx="6144271" cy="5945555"/>
          </a:xfrm>
          <a:prstGeom prst="rect">
            <a:avLst/>
          </a:prstGeom>
        </p:spPr>
      </p:pic>
    </p:spTree>
    <p:extLst>
      <p:ext uri="{BB962C8B-B14F-4D97-AF65-F5344CB8AC3E}">
        <p14:creationId xmlns:p14="http://schemas.microsoft.com/office/powerpoint/2010/main" val="3917830299"/>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5AE1514C-5E56-4738-A1FF-4B1CFD2A3E36}" type="slidenum">
              <a:rPr lang="en-US" smtClean="0"/>
              <a:pPr/>
              <a:t>39</a:t>
            </a:fld>
            <a:endParaRPr lang="en-US"/>
          </a:p>
        </p:txBody>
      </p:sp>
      <p:sp>
        <p:nvSpPr>
          <p:cNvPr id="4" name="Content Placeholder 3"/>
          <p:cNvSpPr>
            <a:spLocks noGrp="1"/>
          </p:cNvSpPr>
          <p:nvPr>
            <p:ph idx="18"/>
          </p:nvPr>
        </p:nvSpPr>
        <p:spPr/>
        <p:txBody>
          <a:bodyPr/>
          <a:lstStyle/>
          <a:p>
            <a:r>
              <a:rPr lang="en-US" dirty="0"/>
              <a:t>5</a:t>
            </a:r>
          </a:p>
        </p:txBody>
      </p:sp>
      <p:sp>
        <p:nvSpPr>
          <p:cNvPr id="6" name="Text Placeholder 5"/>
          <p:cNvSpPr>
            <a:spLocks noGrp="1"/>
          </p:cNvSpPr>
          <p:nvPr>
            <p:ph type="body" sz="quarter" idx="19"/>
          </p:nvPr>
        </p:nvSpPr>
        <p:spPr>
          <a:xfrm>
            <a:off x="198120" y="1554163"/>
            <a:ext cx="5897880" cy="590931"/>
          </a:xfrm>
        </p:spPr>
        <p:txBody>
          <a:bodyPr/>
          <a:lstStyle/>
          <a:p>
            <a:r>
              <a:rPr lang="en-US" dirty="0" smtClean="0"/>
              <a:t>Denmark</a:t>
            </a:r>
            <a:endParaRPr lang="en-US" dirty="0"/>
          </a:p>
        </p:txBody>
      </p:sp>
      <p:pic>
        <p:nvPicPr>
          <p:cNvPr id="1026" name="Picture 2" descr="Image result for denmark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1554163"/>
            <a:ext cx="5530500" cy="389413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txBox="1">
            <a:spLocks/>
          </p:cNvSpPr>
          <p:nvPr/>
        </p:nvSpPr>
        <p:spPr>
          <a:xfrm>
            <a:off x="384810" y="2530622"/>
            <a:ext cx="5524500" cy="3745641"/>
          </a:xfrm>
          <a:prstGeom prst="rect">
            <a:avLst/>
          </a:prstGeom>
        </p:spPr>
        <p:txBody>
          <a:bodyPr vert="horz" wrap="square" lIns="91440" tIns="45720" rIns="91440" bIns="45720" rtlCol="0" anchor="t" anchorCtr="0">
            <a:spAutoFit/>
          </a:bodyPr>
          <a:lstStyle>
            <a:lvl1pPr marL="0" indent="0" algn="ctr" defTabSz="914400" rtl="0" eaLnBrk="1" latinLnBrk="0" hangingPunct="1">
              <a:lnSpc>
                <a:spcPct val="90000"/>
              </a:lnSpc>
              <a:spcBef>
                <a:spcPct val="0"/>
              </a:spcBef>
              <a:spcAft>
                <a:spcPts val="3000"/>
              </a:spcAft>
              <a:buFont typeface="Arial" panose="020B0604020202020204" pitchFamily="34" charset="0"/>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800" kern="1200">
                <a:solidFill>
                  <a:schemeClr val="tx1">
                    <a:lumMod val="65000"/>
                    <a:lumOff val="35000"/>
                  </a:schemeClr>
                </a:solidFill>
                <a:latin typeface="+mn-lt"/>
                <a:ea typeface="+mn-ea"/>
                <a:cs typeface="+mn-cs"/>
              </a:defRPr>
            </a:lvl2pPr>
            <a:lvl3pPr marL="0" indent="0" algn="ctr" defTabSz="914400" rtl="0" eaLnBrk="1" latinLnBrk="0" hangingPunct="1">
              <a:lnSpc>
                <a:spcPct val="90000"/>
              </a:lnSpc>
              <a:spcBef>
                <a:spcPts val="1200"/>
              </a:spcBef>
              <a:spcAft>
                <a:spcPts val="600"/>
              </a:spcAft>
              <a:buFont typeface="Arial" panose="020B0604020202020204" pitchFamily="34" charset="0"/>
              <a:buNone/>
              <a:defRPr lang="en-US" sz="2400" b="0" kern="1200" dirty="0">
                <a:solidFill>
                  <a:schemeClr val="tx1">
                    <a:lumMod val="85000"/>
                    <a:lumOff val="15000"/>
                  </a:schemeClr>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2000" b="1"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solidFill>
                  <a:schemeClr val="bg2"/>
                </a:solidFill>
              </a:rPr>
              <a:t>“Mutual Obligation”</a:t>
            </a:r>
          </a:p>
          <a:p>
            <a:pPr lvl="1"/>
            <a:endParaRPr lang="en-US" sz="1800" dirty="0" smtClean="0"/>
          </a:p>
          <a:p>
            <a:pPr marL="285750" lvl="1" indent="-285750" algn="l">
              <a:buFont typeface="Arial" panose="020B0604020202020204" pitchFamily="34" charset="0"/>
              <a:buChar char="•"/>
            </a:pPr>
            <a:r>
              <a:rPr lang="en-US" sz="1800" dirty="0" smtClean="0"/>
              <a:t>Broader social safety net for families – but strong sense that government should act to protect children when parents do not fulfill their caregiving obligations. </a:t>
            </a:r>
          </a:p>
          <a:p>
            <a:pPr lvl="1" algn="l"/>
            <a:endParaRPr lang="en-US" sz="1800" dirty="0" smtClean="0"/>
          </a:p>
          <a:p>
            <a:pPr marL="285750" lvl="1" indent="-285750" algn="l">
              <a:buFont typeface="Arial" panose="020B0604020202020204" pitchFamily="34" charset="0"/>
              <a:buChar char="•"/>
            </a:pPr>
            <a:r>
              <a:rPr lang="en-US" sz="1800" dirty="0" smtClean="0"/>
              <a:t>Informal review of US child protection cases? Danish child welfare workers were surprised by the inaction of our system...</a:t>
            </a:r>
          </a:p>
          <a:p>
            <a:pPr marL="285750" lvl="1" indent="-285750" algn="l">
              <a:buFont typeface="Arial" panose="020B0604020202020204" pitchFamily="34" charset="0"/>
              <a:buChar char="•"/>
            </a:pPr>
            <a:endParaRPr lang="en-US" sz="1800" dirty="0" smtClean="0"/>
          </a:p>
          <a:p>
            <a:pPr marL="285750" lvl="1" indent="-285750" algn="l">
              <a:buFont typeface="Arial" panose="020B0604020202020204" pitchFamily="34" charset="0"/>
              <a:buChar char="•"/>
            </a:pPr>
            <a:endParaRPr lang="en-US" i="1" dirty="0">
              <a:solidFill>
                <a:schemeClr val="bg2"/>
              </a:solidFill>
            </a:endParaRPr>
          </a:p>
        </p:txBody>
      </p:sp>
    </p:spTree>
    <p:extLst>
      <p:ext uri="{BB962C8B-B14F-4D97-AF65-F5344CB8AC3E}">
        <p14:creationId xmlns:p14="http://schemas.microsoft.com/office/powerpoint/2010/main" val="2895780941"/>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Record Linkage</a:t>
            </a:r>
            <a:endParaRPr lang="en-US" dirty="0"/>
          </a:p>
        </p:txBody>
      </p:sp>
      <p:sp>
        <p:nvSpPr>
          <p:cNvPr id="9" name="Text Placeholder 8"/>
          <p:cNvSpPr>
            <a:spLocks noGrp="1"/>
          </p:cNvSpPr>
          <p:nvPr>
            <p:ph type="body" sz="quarter" idx="10"/>
          </p:nvPr>
        </p:nvSpPr>
        <p:spPr>
          <a:xfrm>
            <a:off x="3923323" y="186061"/>
            <a:ext cx="4376615" cy="369332"/>
          </a:xfrm>
        </p:spPr>
        <p:txBody>
          <a:bodyPr/>
          <a:lstStyle/>
          <a:p>
            <a:r>
              <a:rPr lang="en-US" dirty="0" smtClean="0"/>
              <a:t>section</a:t>
            </a:r>
            <a:endParaRPr lang="en-US" dirty="0"/>
          </a:p>
        </p:txBody>
      </p:sp>
      <p:sp>
        <p:nvSpPr>
          <p:cNvPr id="10" name="Text Placeholder 9"/>
          <p:cNvSpPr>
            <a:spLocks noGrp="1"/>
          </p:cNvSpPr>
          <p:nvPr>
            <p:ph type="body" sz="quarter" idx="11"/>
          </p:nvPr>
        </p:nvSpPr>
        <p:spPr/>
        <p:txBody>
          <a:bodyPr/>
          <a:lstStyle/>
          <a:p>
            <a:r>
              <a:rPr lang="en-US" dirty="0" smtClean="0"/>
              <a:t>(and why we need more of it!)</a:t>
            </a:r>
            <a:endParaRPr lang="en-US" dirty="0"/>
          </a:p>
        </p:txBody>
      </p:sp>
      <p:sp>
        <p:nvSpPr>
          <p:cNvPr id="11" name="Text Placeholder 10"/>
          <p:cNvSpPr>
            <a:spLocks noGrp="1"/>
          </p:cNvSpPr>
          <p:nvPr>
            <p:ph type="body" sz="quarter" idx="12"/>
          </p:nvPr>
        </p:nvSpPr>
        <p:spPr/>
        <p:txBody>
          <a:bodyPr/>
          <a:lstStyle/>
          <a:p>
            <a:r>
              <a:rPr lang="en-US" dirty="0" smtClean="0"/>
              <a:t>1</a:t>
            </a:r>
            <a:endParaRPr lang="en-US" dirty="0"/>
          </a:p>
        </p:txBody>
      </p:sp>
      <p:sp>
        <p:nvSpPr>
          <p:cNvPr id="4" name="Slide Number Placeholder 3"/>
          <p:cNvSpPr>
            <a:spLocks noGrp="1"/>
          </p:cNvSpPr>
          <p:nvPr>
            <p:ph type="sldNum" sz="quarter" idx="4294967295"/>
          </p:nvPr>
        </p:nvSpPr>
        <p:spPr>
          <a:xfrm>
            <a:off x="11766550" y="6484938"/>
            <a:ext cx="425450" cy="365125"/>
          </a:xfrm>
        </p:spPr>
        <p:txBody>
          <a:bodyPr/>
          <a:lstStyle/>
          <a:p>
            <a:fld id="{5AE1514C-5E56-4738-A1FF-4B1CFD2A3E36}" type="slidenum">
              <a:rPr lang="en-US" smtClean="0"/>
              <a:pPr/>
              <a:t>4</a:t>
            </a:fld>
            <a:endParaRPr lang="en-US"/>
          </a:p>
        </p:txBody>
      </p:sp>
    </p:spTree>
    <p:extLst>
      <p:ext uri="{BB962C8B-B14F-4D97-AF65-F5344CB8AC3E}">
        <p14:creationId xmlns:p14="http://schemas.microsoft.com/office/powerpoint/2010/main" val="9064108"/>
      </p:ext>
    </p:extLst>
  </p:cSld>
  <p:clrMapOvr>
    <a:masterClrMapping/>
  </p:clrMapOvr>
  <p:transition spd="slow">
    <p:push/>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
        <p:nvSpPr>
          <p:cNvPr id="5" name="Text Placeholder 4"/>
          <p:cNvSpPr>
            <a:spLocks noGrp="1"/>
          </p:cNvSpPr>
          <p:nvPr>
            <p:ph type="body" idx="1"/>
          </p:nvPr>
        </p:nvSpPr>
        <p:spPr>
          <a:xfrm>
            <a:off x="975360" y="4589463"/>
            <a:ext cx="10372090" cy="1500187"/>
          </a:xfrm>
        </p:spPr>
        <p:txBody>
          <a:bodyPr/>
          <a:lstStyle/>
          <a:p>
            <a:r>
              <a:rPr lang="en-US" dirty="0" smtClean="0"/>
              <a:t>ehornste@usc.edu</a:t>
            </a:r>
            <a:endParaRPr lang="en-US" dirty="0"/>
          </a:p>
        </p:txBody>
      </p:sp>
      <p:pic>
        <p:nvPicPr>
          <p:cNvPr id="6" name="Picture 5"/>
          <p:cNvPicPr>
            <a:picLocks noChangeAspect="1"/>
          </p:cNvPicPr>
          <p:nvPr/>
        </p:nvPicPr>
        <p:blipFill>
          <a:blip r:embed="rId2"/>
          <a:stretch>
            <a:fillRect/>
          </a:stretch>
        </p:blipFill>
        <p:spPr>
          <a:xfrm>
            <a:off x="5731307" y="1709738"/>
            <a:ext cx="4733570" cy="4643120"/>
          </a:xfrm>
          <a:prstGeom prst="rect">
            <a:avLst/>
          </a:prstGeom>
        </p:spPr>
      </p:pic>
    </p:spTree>
    <p:extLst>
      <p:ext uri="{BB962C8B-B14F-4D97-AF65-F5344CB8AC3E}">
        <p14:creationId xmlns:p14="http://schemas.microsoft.com/office/powerpoint/2010/main" val="3728641361"/>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5</a:t>
            </a:fld>
            <a:endParaRPr lang="en-US"/>
          </a:p>
        </p:txBody>
      </p:sp>
      <p:pic>
        <p:nvPicPr>
          <p:cNvPr id="3" name="Picture 2"/>
          <p:cNvPicPr>
            <a:picLocks noChangeAspect="1"/>
          </p:cNvPicPr>
          <p:nvPr/>
        </p:nvPicPr>
        <p:blipFill>
          <a:blip r:embed="rId2"/>
          <a:stretch>
            <a:fillRect/>
          </a:stretch>
        </p:blipFill>
        <p:spPr>
          <a:xfrm>
            <a:off x="1762811" y="923176"/>
            <a:ext cx="8791727" cy="5174559"/>
          </a:xfrm>
          <a:prstGeom prst="rect">
            <a:avLst/>
          </a:prstGeom>
        </p:spPr>
      </p:pic>
    </p:spTree>
    <p:extLst>
      <p:ext uri="{BB962C8B-B14F-4D97-AF65-F5344CB8AC3E}">
        <p14:creationId xmlns:p14="http://schemas.microsoft.com/office/powerpoint/2010/main" val="2372873489"/>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Birth Records</a:t>
            </a:r>
            <a:endParaRPr lang="en-US" dirty="0"/>
          </a:p>
        </p:txBody>
      </p:sp>
      <p:sp>
        <p:nvSpPr>
          <p:cNvPr id="9" name="Text Placeholder 8"/>
          <p:cNvSpPr>
            <a:spLocks noGrp="1"/>
          </p:cNvSpPr>
          <p:nvPr>
            <p:ph type="body" sz="quarter" idx="10"/>
          </p:nvPr>
        </p:nvSpPr>
        <p:spPr>
          <a:xfrm>
            <a:off x="3923323" y="186061"/>
            <a:ext cx="4376615" cy="369332"/>
          </a:xfrm>
        </p:spPr>
        <p:txBody>
          <a:bodyPr/>
          <a:lstStyle/>
          <a:p>
            <a:r>
              <a:rPr lang="en-US" dirty="0" smtClean="0"/>
              <a:t>section</a:t>
            </a:r>
            <a:endParaRPr lang="en-US" dirty="0"/>
          </a:p>
        </p:txBody>
      </p:sp>
      <p:sp>
        <p:nvSpPr>
          <p:cNvPr id="10" name="Text Placeholder 9"/>
          <p:cNvSpPr>
            <a:spLocks noGrp="1"/>
          </p:cNvSpPr>
          <p:nvPr>
            <p:ph type="body" sz="quarter" idx="11"/>
          </p:nvPr>
        </p:nvSpPr>
        <p:spPr/>
        <p:txBody>
          <a:bodyPr/>
          <a:lstStyle/>
          <a:p>
            <a:r>
              <a:rPr lang="en-US" dirty="0" smtClean="0"/>
              <a:t>(so much more than what parents bring home from the hospital...)</a:t>
            </a:r>
            <a:endParaRPr lang="en-US" dirty="0"/>
          </a:p>
        </p:txBody>
      </p:sp>
      <p:sp>
        <p:nvSpPr>
          <p:cNvPr id="11" name="Text Placeholder 10"/>
          <p:cNvSpPr>
            <a:spLocks noGrp="1"/>
          </p:cNvSpPr>
          <p:nvPr>
            <p:ph type="body" sz="quarter" idx="12"/>
          </p:nvPr>
        </p:nvSpPr>
        <p:spPr>
          <a:xfrm>
            <a:off x="5745910" y="1007413"/>
            <a:ext cx="774572" cy="1200329"/>
          </a:xfrm>
        </p:spPr>
        <p:txBody>
          <a:bodyPr/>
          <a:lstStyle/>
          <a:p>
            <a:r>
              <a:rPr lang="en-US" dirty="0"/>
              <a:t>2</a:t>
            </a:r>
            <a:endParaRPr lang="en-US" dirty="0"/>
          </a:p>
        </p:txBody>
      </p:sp>
      <p:sp>
        <p:nvSpPr>
          <p:cNvPr id="4" name="Slide Number Placeholder 3"/>
          <p:cNvSpPr>
            <a:spLocks noGrp="1"/>
          </p:cNvSpPr>
          <p:nvPr>
            <p:ph type="sldNum" sz="quarter" idx="4294967295"/>
          </p:nvPr>
        </p:nvSpPr>
        <p:spPr>
          <a:xfrm>
            <a:off x="11766550" y="6484938"/>
            <a:ext cx="425450" cy="365125"/>
          </a:xfrm>
        </p:spPr>
        <p:txBody>
          <a:bodyPr/>
          <a:lstStyle/>
          <a:p>
            <a:fld id="{5AE1514C-5E56-4738-A1FF-4B1CFD2A3E36}" type="slidenum">
              <a:rPr lang="en-US" smtClean="0"/>
              <a:pPr/>
              <a:t>6</a:t>
            </a:fld>
            <a:endParaRPr lang="en-US"/>
          </a:p>
        </p:txBody>
      </p:sp>
    </p:spTree>
    <p:extLst>
      <p:ext uri="{BB962C8B-B14F-4D97-AF65-F5344CB8AC3E}">
        <p14:creationId xmlns:p14="http://schemas.microsoft.com/office/powerpoint/2010/main" val="3703713934"/>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err="1"/>
              <a:t>Halbert</a:t>
            </a:r>
            <a:r>
              <a:rPr lang="en-US" dirty="0"/>
              <a:t> L. Dunn, 1946</a:t>
            </a:r>
          </a:p>
          <a:p>
            <a:endParaRPr lang="en-US" dirty="0"/>
          </a:p>
        </p:txBody>
      </p:sp>
      <p:sp>
        <p:nvSpPr>
          <p:cNvPr id="3" name="Text Placeholder 2"/>
          <p:cNvSpPr>
            <a:spLocks noGrp="1"/>
          </p:cNvSpPr>
          <p:nvPr>
            <p:ph type="body" sz="quarter" idx="13"/>
          </p:nvPr>
        </p:nvSpPr>
        <p:spPr>
          <a:xfrm>
            <a:off x="304800" y="2136338"/>
            <a:ext cx="11658600" cy="2585323"/>
          </a:xfrm>
        </p:spPr>
        <p:txBody>
          <a:bodyPr/>
          <a:lstStyle/>
          <a:p>
            <a:r>
              <a:rPr lang="en-US" altLang="en-US" i="1" dirty="0" smtClean="0">
                <a:solidFill>
                  <a:schemeClr val="tx1"/>
                </a:solidFill>
                <a:latin typeface="+mj-lt"/>
              </a:rPr>
              <a:t>“Each </a:t>
            </a:r>
            <a:r>
              <a:rPr lang="en-US" altLang="en-US" i="1" dirty="0">
                <a:solidFill>
                  <a:schemeClr val="tx1"/>
                </a:solidFill>
                <a:latin typeface="+mj-lt"/>
              </a:rPr>
              <a:t>person in the world creates a Book of Life. This Book starts with birth and ends with death. Its pages are made up of the records of the principal events in life. Record linkage is the name given to the process of assembling the pages of this Book...”</a:t>
            </a:r>
            <a:endParaRPr lang="en-US" dirty="0">
              <a:solidFill>
                <a:schemeClr val="tx1"/>
              </a:solidFill>
              <a:latin typeface="+mj-lt"/>
            </a:endParaRPr>
          </a:p>
        </p:txBody>
      </p:sp>
      <p:sp>
        <p:nvSpPr>
          <p:cNvPr id="4" name="Slide Number Placeholder 3"/>
          <p:cNvSpPr>
            <a:spLocks noGrp="1"/>
          </p:cNvSpPr>
          <p:nvPr>
            <p:ph type="sldNum" sz="quarter" idx="4"/>
          </p:nvPr>
        </p:nvSpPr>
        <p:spPr/>
        <p:txBody>
          <a:bodyPr/>
          <a:lstStyle/>
          <a:p>
            <a:fld id="{4997E989-D798-4C62-8E93-3D2D613C2488}" type="slidenum">
              <a:rPr lang="en-US" smtClean="0"/>
              <a:pPr/>
              <a:t>7</a:t>
            </a:fld>
            <a:endParaRPr lang="en-US"/>
          </a:p>
        </p:txBody>
      </p:sp>
    </p:spTree>
    <p:extLst>
      <p:ext uri="{BB962C8B-B14F-4D97-AF65-F5344CB8AC3E}">
        <p14:creationId xmlns:p14="http://schemas.microsoft.com/office/powerpoint/2010/main" val="2539115070"/>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47853" y="2718985"/>
            <a:ext cx="10250905" cy="2932085"/>
          </a:xfrm>
        </p:spPr>
        <p:txBody>
          <a:bodyPr/>
          <a:lstStyle/>
          <a:p>
            <a:pPr marL="457200" indent="-457200">
              <a:buFont typeface="+mj-lt"/>
              <a:buAutoNum type="arabicPeriod"/>
            </a:pPr>
            <a:r>
              <a:rPr lang="en-US" sz="2800" b="0" dirty="0" smtClean="0"/>
              <a:t>Universally collected </a:t>
            </a:r>
            <a:r>
              <a:rPr lang="en-US" sz="2000" b="0" i="1" dirty="0" smtClean="0"/>
              <a:t>(good for research &amp; real-time applications)</a:t>
            </a:r>
            <a:endParaRPr lang="en-US" sz="2800" b="0" i="1" dirty="0" smtClean="0"/>
          </a:p>
          <a:p>
            <a:pPr marL="457200" indent="-457200">
              <a:buFont typeface="+mj-lt"/>
              <a:buAutoNum type="arabicPeriod"/>
            </a:pPr>
            <a:r>
              <a:rPr lang="en-US" sz="2800" b="0" dirty="0"/>
              <a:t>Nationally standardized and well-documented fields </a:t>
            </a:r>
          </a:p>
          <a:p>
            <a:pPr marL="457200" indent="-457200">
              <a:buFont typeface="+mj-lt"/>
              <a:buAutoNum type="arabicPeriod"/>
            </a:pPr>
            <a:r>
              <a:rPr lang="en-US" sz="2800" b="0" dirty="0"/>
              <a:t>Information for three individuals </a:t>
            </a:r>
            <a:r>
              <a:rPr lang="en-US" sz="2000" b="0" i="1" dirty="0"/>
              <a:t>(child, mother, father)</a:t>
            </a:r>
          </a:p>
          <a:p>
            <a:pPr marL="457200" indent="-457200">
              <a:buFont typeface="+mj-lt"/>
              <a:buAutoNum type="arabicPeriod"/>
            </a:pPr>
            <a:r>
              <a:rPr lang="en-US" sz="2800" b="0" dirty="0" smtClean="0"/>
              <a:t>Provides a population-base </a:t>
            </a:r>
            <a:r>
              <a:rPr lang="en-US" sz="2000" b="0" i="1" dirty="0" smtClean="0"/>
              <a:t>(spine) </a:t>
            </a:r>
            <a:r>
              <a:rPr lang="en-US" sz="2800" b="0" dirty="0" smtClean="0"/>
              <a:t>for developing prospective studies</a:t>
            </a:r>
          </a:p>
          <a:p>
            <a:pPr marL="457200" indent="-457200">
              <a:buFont typeface="+mj-lt"/>
              <a:buAutoNum type="arabicPeriod"/>
            </a:pPr>
            <a:r>
              <a:rPr lang="en-US" sz="2800" b="0" dirty="0"/>
              <a:t>H</a:t>
            </a:r>
            <a:r>
              <a:rPr lang="en-US" sz="2800" b="0" dirty="0" smtClean="0"/>
              <a:t>ealth, demographic, financial, and service information</a:t>
            </a:r>
          </a:p>
        </p:txBody>
      </p:sp>
      <p:sp>
        <p:nvSpPr>
          <p:cNvPr id="4" name="Slide Number Placeholder 3"/>
          <p:cNvSpPr>
            <a:spLocks noGrp="1"/>
          </p:cNvSpPr>
          <p:nvPr>
            <p:ph type="sldNum" sz="quarter" idx="4"/>
          </p:nvPr>
        </p:nvSpPr>
        <p:spPr/>
        <p:txBody>
          <a:bodyPr/>
          <a:lstStyle/>
          <a:p>
            <a:fld id="{5AE1514C-5E56-4738-A1FF-4B1CFD2A3E36}" type="slidenum">
              <a:rPr lang="en-US" smtClean="0"/>
              <a:pPr/>
              <a:t>8</a:t>
            </a:fld>
            <a:endParaRPr lang="en-US"/>
          </a:p>
        </p:txBody>
      </p:sp>
      <p:sp>
        <p:nvSpPr>
          <p:cNvPr id="5" name="Title 4"/>
          <p:cNvSpPr>
            <a:spLocks noGrp="1"/>
          </p:cNvSpPr>
          <p:nvPr>
            <p:ph type="title"/>
          </p:nvPr>
        </p:nvSpPr>
        <p:spPr>
          <a:xfrm>
            <a:off x="555244" y="0"/>
            <a:ext cx="4083304" cy="914096"/>
          </a:xfrm>
        </p:spPr>
        <p:txBody>
          <a:bodyPr/>
          <a:lstStyle/>
          <a:p>
            <a:pPr algn="ctr"/>
            <a:r>
              <a:rPr lang="en-US" dirty="0"/>
              <a:t>b</a:t>
            </a:r>
            <a:r>
              <a:rPr lang="en-US" dirty="0" smtClean="0"/>
              <a:t>irth </a:t>
            </a:r>
            <a:r>
              <a:rPr lang="en-US" dirty="0"/>
              <a:t>r</a:t>
            </a:r>
            <a:r>
              <a:rPr lang="en-US" dirty="0" smtClean="0"/>
              <a:t>ecords?</a:t>
            </a:r>
            <a:endParaRPr lang="en-US" dirty="0"/>
          </a:p>
        </p:txBody>
      </p:sp>
    </p:spTree>
    <p:extLst>
      <p:ext uri="{BB962C8B-B14F-4D97-AF65-F5344CB8AC3E}">
        <p14:creationId xmlns:p14="http://schemas.microsoft.com/office/powerpoint/2010/main" val="1294111878"/>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E1514C-5E56-4738-A1FF-4B1CFD2A3E36}" type="slidenum">
              <a:rPr lang="en-US" smtClean="0"/>
              <a:t>9</a:t>
            </a:fld>
            <a:endParaRPr lang="en-US"/>
          </a:p>
        </p:txBody>
      </p:sp>
      <p:sp>
        <p:nvSpPr>
          <p:cNvPr id="3" name="TextBox 2"/>
          <p:cNvSpPr txBox="1"/>
          <p:nvPr/>
        </p:nvSpPr>
        <p:spPr>
          <a:xfrm>
            <a:off x="2017822" y="1367347"/>
            <a:ext cx="1295400" cy="646331"/>
          </a:xfrm>
          <a:prstGeom prst="rect">
            <a:avLst/>
          </a:prstGeom>
          <a:noFill/>
        </p:spPr>
        <p:txBody>
          <a:bodyPr wrap="square" rtlCol="0">
            <a:spAutoFit/>
          </a:bodyPr>
          <a:lstStyle/>
          <a:p>
            <a:pPr algn="ctr"/>
            <a:r>
              <a:rPr lang="en-US" dirty="0"/>
              <a:t>v</a:t>
            </a:r>
            <a:r>
              <a:rPr lang="en-US" dirty="0" smtClean="0"/>
              <a:t>ital birth records</a:t>
            </a:r>
            <a:endParaRPr lang="en-US" dirty="0"/>
          </a:p>
        </p:txBody>
      </p:sp>
      <p:cxnSp>
        <p:nvCxnSpPr>
          <p:cNvPr id="4" name="Straight Arrow Connector 3"/>
          <p:cNvCxnSpPr/>
          <p:nvPr/>
        </p:nvCxnSpPr>
        <p:spPr>
          <a:xfrm>
            <a:off x="2665522" y="1922977"/>
            <a:ext cx="0" cy="504090"/>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ight Brace 4"/>
          <p:cNvSpPr/>
          <p:nvPr/>
        </p:nvSpPr>
        <p:spPr>
          <a:xfrm rot="5400000">
            <a:off x="2332591" y="4463988"/>
            <a:ext cx="583799" cy="13774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TextBox 5"/>
          <p:cNvSpPr txBox="1"/>
          <p:nvPr/>
        </p:nvSpPr>
        <p:spPr>
          <a:xfrm>
            <a:off x="1401525" y="5444618"/>
            <a:ext cx="2667000" cy="646331"/>
          </a:xfrm>
          <a:prstGeom prst="rect">
            <a:avLst/>
          </a:prstGeom>
          <a:noFill/>
        </p:spPr>
        <p:txBody>
          <a:bodyPr wrap="square" rtlCol="0">
            <a:spAutoFit/>
          </a:bodyPr>
          <a:lstStyle/>
          <a:p>
            <a:pPr algn="ctr"/>
            <a:r>
              <a:rPr lang="en-US" dirty="0"/>
              <a:t>p</a:t>
            </a:r>
            <a:r>
              <a:rPr lang="en-US" dirty="0" smtClean="0"/>
              <a:t>opulation-based information</a:t>
            </a:r>
            <a:endParaRPr lang="en-US" dirty="0"/>
          </a:p>
        </p:txBody>
      </p:sp>
      <p:sp>
        <p:nvSpPr>
          <p:cNvPr id="7" name="TextBox 6"/>
          <p:cNvSpPr txBox="1"/>
          <p:nvPr/>
        </p:nvSpPr>
        <p:spPr>
          <a:xfrm>
            <a:off x="1935761" y="2433631"/>
            <a:ext cx="1459523" cy="2308324"/>
          </a:xfrm>
          <a:prstGeom prst="rect">
            <a:avLst/>
          </a:prstGeom>
          <a:solidFill>
            <a:srgbClr val="FFC000"/>
          </a:solidFill>
        </p:spPr>
        <p:txBody>
          <a:bodyPr wrap="square" rtlCol="0">
            <a:spAutoFit/>
          </a:bodyPr>
          <a:lstStyle/>
          <a:p>
            <a:pPr algn="ctr"/>
            <a:endParaRPr lang="en-US" dirty="0" smtClean="0"/>
          </a:p>
          <a:p>
            <a:pPr algn="ctr"/>
            <a:endParaRPr lang="en-US" sz="2400" i="1" dirty="0" smtClean="0"/>
          </a:p>
          <a:p>
            <a:pPr algn="ctr"/>
            <a:r>
              <a:rPr lang="en-US" sz="2000" i="1" dirty="0" smtClean="0"/>
              <a:t>Birth Cohort</a:t>
            </a:r>
          </a:p>
          <a:p>
            <a:pPr algn="ctr"/>
            <a:endParaRPr lang="en-US" sz="2400" i="1" dirty="0" smtClean="0"/>
          </a:p>
          <a:p>
            <a:pPr algn="ctr"/>
            <a:endParaRPr lang="en-US" sz="2000" b="1" dirty="0" smtClean="0"/>
          </a:p>
          <a:p>
            <a:pPr algn="ctr"/>
            <a:endParaRPr lang="en-US" dirty="0"/>
          </a:p>
        </p:txBody>
      </p:sp>
      <p:cxnSp>
        <p:nvCxnSpPr>
          <p:cNvPr id="8" name="Straight Arrow Connector 7"/>
          <p:cNvCxnSpPr/>
          <p:nvPr/>
        </p:nvCxnSpPr>
        <p:spPr>
          <a:xfrm>
            <a:off x="4551947" y="2983831"/>
            <a:ext cx="5029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51947" y="3906252"/>
            <a:ext cx="5029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51947" y="4439652"/>
            <a:ext cx="5029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551947" y="3449052"/>
            <a:ext cx="5029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Isosceles Triangle 11"/>
          <p:cNvSpPr/>
          <p:nvPr/>
        </p:nvSpPr>
        <p:spPr>
          <a:xfrm>
            <a:off x="7776420" y="2853682"/>
            <a:ext cx="304800" cy="220579"/>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395284" y="2726793"/>
            <a:ext cx="1066801" cy="369332"/>
          </a:xfrm>
          <a:prstGeom prst="rect">
            <a:avLst/>
          </a:prstGeom>
          <a:noFill/>
        </p:spPr>
        <p:txBody>
          <a:bodyPr wrap="square" rtlCol="0">
            <a:spAutoFit/>
          </a:bodyPr>
          <a:lstStyle/>
          <a:p>
            <a:r>
              <a:rPr lang="en-US" dirty="0" smtClean="0"/>
              <a:t>Child A</a:t>
            </a:r>
            <a:endParaRPr lang="en-US" dirty="0"/>
          </a:p>
        </p:txBody>
      </p:sp>
      <p:sp>
        <p:nvSpPr>
          <p:cNvPr id="15" name="TextBox 14"/>
          <p:cNvSpPr txBox="1"/>
          <p:nvPr/>
        </p:nvSpPr>
        <p:spPr>
          <a:xfrm>
            <a:off x="3403305" y="3249239"/>
            <a:ext cx="1066801" cy="369332"/>
          </a:xfrm>
          <a:prstGeom prst="rect">
            <a:avLst/>
          </a:prstGeom>
          <a:noFill/>
        </p:spPr>
        <p:txBody>
          <a:bodyPr wrap="square" rtlCol="0">
            <a:spAutoFit/>
          </a:bodyPr>
          <a:lstStyle/>
          <a:p>
            <a:r>
              <a:rPr lang="en-US" dirty="0" smtClean="0"/>
              <a:t>Child B</a:t>
            </a:r>
            <a:endParaRPr lang="en-US" dirty="0"/>
          </a:p>
        </p:txBody>
      </p:sp>
      <p:sp>
        <p:nvSpPr>
          <p:cNvPr id="16" name="TextBox 15"/>
          <p:cNvSpPr txBox="1"/>
          <p:nvPr/>
        </p:nvSpPr>
        <p:spPr>
          <a:xfrm>
            <a:off x="3386734" y="3737810"/>
            <a:ext cx="1066801" cy="369332"/>
          </a:xfrm>
          <a:prstGeom prst="rect">
            <a:avLst/>
          </a:prstGeom>
          <a:noFill/>
        </p:spPr>
        <p:txBody>
          <a:bodyPr wrap="square" rtlCol="0">
            <a:spAutoFit/>
          </a:bodyPr>
          <a:lstStyle/>
          <a:p>
            <a:r>
              <a:rPr lang="en-US" dirty="0" smtClean="0"/>
              <a:t>Child C</a:t>
            </a:r>
            <a:endParaRPr lang="en-US" dirty="0"/>
          </a:p>
        </p:txBody>
      </p:sp>
      <p:sp>
        <p:nvSpPr>
          <p:cNvPr id="17" name="TextBox 16"/>
          <p:cNvSpPr txBox="1"/>
          <p:nvPr/>
        </p:nvSpPr>
        <p:spPr>
          <a:xfrm>
            <a:off x="3386733" y="4259178"/>
            <a:ext cx="1066801" cy="369332"/>
          </a:xfrm>
          <a:prstGeom prst="rect">
            <a:avLst/>
          </a:prstGeom>
          <a:noFill/>
        </p:spPr>
        <p:txBody>
          <a:bodyPr wrap="square" rtlCol="0">
            <a:spAutoFit/>
          </a:bodyPr>
          <a:lstStyle/>
          <a:p>
            <a:r>
              <a:rPr lang="en-US" dirty="0" smtClean="0"/>
              <a:t>Child D</a:t>
            </a:r>
          </a:p>
        </p:txBody>
      </p:sp>
      <p:cxnSp>
        <p:nvCxnSpPr>
          <p:cNvPr id="18" name="Straight Connector 17"/>
          <p:cNvCxnSpPr/>
          <p:nvPr/>
        </p:nvCxnSpPr>
        <p:spPr>
          <a:xfrm>
            <a:off x="9733547" y="2726793"/>
            <a:ext cx="0" cy="212727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314446" y="4860819"/>
            <a:ext cx="838201" cy="369332"/>
          </a:xfrm>
          <a:prstGeom prst="rect">
            <a:avLst/>
          </a:prstGeom>
          <a:noFill/>
        </p:spPr>
        <p:txBody>
          <a:bodyPr wrap="square" rtlCol="0">
            <a:spAutoFit/>
          </a:bodyPr>
          <a:lstStyle/>
          <a:p>
            <a:r>
              <a:rPr lang="en-US" b="1" dirty="0" smtClean="0"/>
              <a:t>Age </a:t>
            </a:r>
            <a:r>
              <a:rPr lang="en-US" b="1" dirty="0" smtClean="0"/>
              <a:t>?</a:t>
            </a:r>
            <a:endParaRPr lang="en-US" b="1" dirty="0" smtClean="0"/>
          </a:p>
        </p:txBody>
      </p:sp>
      <p:sp>
        <p:nvSpPr>
          <p:cNvPr id="20" name="Oval 19"/>
          <p:cNvSpPr/>
          <p:nvPr/>
        </p:nvSpPr>
        <p:spPr>
          <a:xfrm>
            <a:off x="8997378" y="2889402"/>
            <a:ext cx="228600" cy="18885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704347" y="4351041"/>
            <a:ext cx="152400" cy="177221"/>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7928820" y="2218440"/>
            <a:ext cx="0" cy="504090"/>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122832" y="1799982"/>
            <a:ext cx="1611976" cy="369332"/>
          </a:xfrm>
          <a:prstGeom prst="rect">
            <a:avLst/>
          </a:prstGeom>
          <a:noFill/>
        </p:spPr>
        <p:txBody>
          <a:bodyPr wrap="square" rtlCol="0">
            <a:spAutoFit/>
          </a:bodyPr>
          <a:lstStyle/>
          <a:p>
            <a:pPr algn="ctr"/>
            <a:r>
              <a:rPr lang="en-US" dirty="0" smtClean="0"/>
              <a:t>CPS Report</a:t>
            </a:r>
            <a:endParaRPr lang="en-US" dirty="0"/>
          </a:p>
        </p:txBody>
      </p:sp>
      <p:cxnSp>
        <p:nvCxnSpPr>
          <p:cNvPr id="25" name="Straight Arrow Connector 24"/>
          <p:cNvCxnSpPr/>
          <p:nvPr/>
        </p:nvCxnSpPr>
        <p:spPr>
          <a:xfrm>
            <a:off x="9111678" y="2202660"/>
            <a:ext cx="0" cy="504090"/>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305690" y="1806732"/>
            <a:ext cx="1611976" cy="369332"/>
          </a:xfrm>
          <a:prstGeom prst="rect">
            <a:avLst/>
          </a:prstGeom>
          <a:noFill/>
        </p:spPr>
        <p:txBody>
          <a:bodyPr wrap="square" rtlCol="0">
            <a:spAutoFit/>
          </a:bodyPr>
          <a:lstStyle/>
          <a:p>
            <a:pPr algn="ctr"/>
            <a:r>
              <a:rPr lang="en-US" dirty="0" smtClean="0"/>
              <a:t>Death</a:t>
            </a:r>
            <a:endParaRPr lang="en-US" dirty="0"/>
          </a:p>
        </p:txBody>
      </p:sp>
      <p:cxnSp>
        <p:nvCxnSpPr>
          <p:cNvPr id="27" name="Straight Arrow Connector 26"/>
          <p:cNvCxnSpPr/>
          <p:nvPr/>
        </p:nvCxnSpPr>
        <p:spPr>
          <a:xfrm flipV="1">
            <a:off x="4790879" y="4705262"/>
            <a:ext cx="0" cy="447456"/>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11092" y="5152718"/>
            <a:ext cx="1870520" cy="369332"/>
          </a:xfrm>
          <a:prstGeom prst="rect">
            <a:avLst/>
          </a:prstGeom>
          <a:noFill/>
        </p:spPr>
        <p:txBody>
          <a:bodyPr wrap="square" rtlCol="0">
            <a:spAutoFit/>
          </a:bodyPr>
          <a:lstStyle/>
          <a:p>
            <a:pPr algn="ctr"/>
            <a:r>
              <a:rPr lang="en-US" dirty="0" smtClean="0"/>
              <a:t>Home Visiting</a:t>
            </a:r>
            <a:endParaRPr lang="en-US" dirty="0"/>
          </a:p>
        </p:txBody>
      </p:sp>
      <p:sp>
        <p:nvSpPr>
          <p:cNvPr id="29" name="Flowchart: Decision 28"/>
          <p:cNvSpPr/>
          <p:nvPr/>
        </p:nvSpPr>
        <p:spPr>
          <a:xfrm>
            <a:off x="4628147" y="2911459"/>
            <a:ext cx="304800" cy="184666"/>
          </a:xfrm>
          <a:prstGeom prst="flowChartDecisi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4780547" y="1922977"/>
            <a:ext cx="0" cy="783773"/>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068525" y="1201850"/>
            <a:ext cx="1611976" cy="646331"/>
          </a:xfrm>
          <a:prstGeom prst="rect">
            <a:avLst/>
          </a:prstGeom>
          <a:noFill/>
        </p:spPr>
        <p:txBody>
          <a:bodyPr wrap="square" rtlCol="0">
            <a:spAutoFit/>
          </a:bodyPr>
          <a:lstStyle/>
          <a:p>
            <a:pPr algn="ctr"/>
            <a:r>
              <a:rPr lang="en-US" dirty="0" smtClean="0"/>
              <a:t>Substance Use Disorder</a:t>
            </a:r>
            <a:endParaRPr lang="en-US" dirty="0"/>
          </a:p>
        </p:txBody>
      </p:sp>
      <p:sp>
        <p:nvSpPr>
          <p:cNvPr id="33" name="Rounded Rectangle 32"/>
          <p:cNvSpPr/>
          <p:nvPr/>
        </p:nvSpPr>
        <p:spPr>
          <a:xfrm>
            <a:off x="6529137" y="4351041"/>
            <a:ext cx="401052" cy="177221"/>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6702575" y="4705262"/>
            <a:ext cx="0" cy="447456"/>
          </a:xfrm>
          <a:prstGeom prst="straightConnector1">
            <a:avLst/>
          </a:prstGeom>
          <a:ln w="190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822788" y="5152718"/>
            <a:ext cx="1870520" cy="646331"/>
          </a:xfrm>
          <a:prstGeom prst="rect">
            <a:avLst/>
          </a:prstGeom>
          <a:noFill/>
        </p:spPr>
        <p:txBody>
          <a:bodyPr wrap="square" rtlCol="0">
            <a:spAutoFit/>
          </a:bodyPr>
          <a:lstStyle/>
          <a:p>
            <a:pPr algn="ctr"/>
            <a:r>
              <a:rPr lang="en-US" dirty="0" smtClean="0"/>
              <a:t>Subsidized Childcare</a:t>
            </a:r>
            <a:endParaRPr lang="en-US" dirty="0"/>
          </a:p>
        </p:txBody>
      </p:sp>
    </p:spTree>
    <p:extLst>
      <p:ext uri="{BB962C8B-B14F-4D97-AF65-F5344CB8AC3E}">
        <p14:creationId xmlns:p14="http://schemas.microsoft.com/office/powerpoint/2010/main" val="837690215"/>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Powerful Presentations</Template>
  <TotalTime>1565</TotalTime>
  <Words>1778</Words>
  <Application>Microsoft Office PowerPoint</Application>
  <PresentationFormat>Widescreen</PresentationFormat>
  <Paragraphs>360</Paragraphs>
  <Slides>40</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Adobe Devanagari</vt:lpstr>
      <vt:lpstr>Arial</vt:lpstr>
      <vt:lpstr>Arial Black</vt:lpstr>
      <vt:lpstr>Calibri</vt:lpstr>
      <vt:lpstr>Gill Sans MT</vt:lpstr>
      <vt:lpstr>Segoe UI</vt:lpstr>
      <vt:lpstr>Segoe UI Black</vt:lpstr>
      <vt:lpstr>Segoe UI Light</vt:lpstr>
      <vt:lpstr>Segoe UI Semibold</vt:lpstr>
      <vt:lpstr>Segoe UI Semilight</vt:lpstr>
      <vt:lpstr>Wingdings</vt:lpstr>
      <vt:lpstr>Storybuilding Neal Creative</vt:lpstr>
      <vt:lpstr>Assembling the ‘Book of Life’ Through Record Linkage...</vt:lpstr>
      <vt:lpstr>PowerPoint Presentation</vt:lpstr>
      <vt:lpstr>overview</vt:lpstr>
      <vt:lpstr>Record Linkage</vt:lpstr>
      <vt:lpstr>PowerPoint Presentation</vt:lpstr>
      <vt:lpstr>Birth Records</vt:lpstr>
      <vt:lpstr>PowerPoint Presentation</vt:lpstr>
      <vt:lpstr>birth records?</vt:lpstr>
      <vt:lpstr>PowerPoint Presentation</vt:lpstr>
      <vt:lpstr>PowerPoint Presentation</vt:lpstr>
      <vt:lpstr>PowerPoint Presentation</vt:lpstr>
      <vt:lpstr>PowerPoint Presentation</vt:lpstr>
      <vt:lpstr>PowerPoint Presentation</vt:lpstr>
      <vt:lpstr>injuries</vt:lpstr>
      <vt:lpstr>sleep-related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Isolating areas of peak birth density</vt:lpstr>
      <vt:lpstr>Where are the children at highest risk of a maltreatment referral (top 5%) ?</vt:lpstr>
      <vt:lpstr>PowerPoint Presentation</vt:lpstr>
      <vt:lpstr>PowerPoint Presentation</vt:lpstr>
      <vt:lpstr>PowerPoint Presentation</vt:lpstr>
      <vt:lpstr>Candid Reflections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USC SSW</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Prediction...</dc:title>
  <dc:subject/>
  <dc:creator>Emily Putnam-Hornstein</dc:creator>
  <cp:keywords/>
  <dc:description/>
  <cp:lastModifiedBy>Emily Putnam-Hornstein</cp:lastModifiedBy>
  <cp:revision>59</cp:revision>
  <dcterms:created xsi:type="dcterms:W3CDTF">2018-05-21T16:41:44Z</dcterms:created>
  <dcterms:modified xsi:type="dcterms:W3CDTF">2018-09-27T12:28:22Z</dcterms:modified>
  <cp:category/>
</cp:coreProperties>
</file>