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4"/>
  </p:sldMasterIdLst>
  <p:notesMasterIdLst>
    <p:notesMasterId r:id="rId17"/>
  </p:notesMasterIdLst>
  <p:sldIdLst>
    <p:sldId id="256" r:id="rId5"/>
    <p:sldId id="257" r:id="rId6"/>
    <p:sldId id="258" r:id="rId7"/>
    <p:sldId id="259" r:id="rId8"/>
    <p:sldId id="260" r:id="rId9"/>
    <p:sldId id="261" r:id="rId10"/>
    <p:sldId id="263" r:id="rId11"/>
    <p:sldId id="264" r:id="rId12"/>
    <p:sldId id="265" r:id="rId13"/>
    <p:sldId id="267" r:id="rId14"/>
    <p:sldId id="268"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2"/>
    <p:restoredTop sz="80316"/>
  </p:normalViewPr>
  <p:slideViewPr>
    <p:cSldViewPr snapToGrid="0">
      <p:cViewPr varScale="1">
        <p:scale>
          <a:sx n="51" d="100"/>
          <a:sy n="51" d="100"/>
        </p:scale>
        <p:origin x="107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A1DA55-9A35-B344-BFD8-5BC552E3583A}" type="doc">
      <dgm:prSet loTypeId="urn:microsoft.com/office/officeart/2005/8/layout/pyramid3" loCatId="" qsTypeId="urn:microsoft.com/office/officeart/2005/8/quickstyle/simple2" qsCatId="simple" csTypeId="urn:microsoft.com/office/officeart/2005/8/colors/accent2_2" csCatId="accent2" phldr="1"/>
      <dgm:spPr/>
    </dgm:pt>
    <dgm:pt modelId="{24DB021C-AA90-CB41-8DCC-944E47E6022C}">
      <dgm:prSet phldrT="[Text]"/>
      <dgm:spPr/>
      <dgm:t>
        <a:bodyPr/>
        <a:lstStyle/>
        <a:p>
          <a:r>
            <a:rPr lang="en-US" dirty="0"/>
            <a:t>Systemic </a:t>
          </a:r>
        </a:p>
      </dgm:t>
    </dgm:pt>
    <dgm:pt modelId="{95FCA4AB-C418-E54F-AC5C-EDF5782A4E00}" type="parTrans" cxnId="{7C4D60D4-1991-2F4D-9809-FE2F00BCB7D5}">
      <dgm:prSet/>
      <dgm:spPr/>
      <dgm:t>
        <a:bodyPr/>
        <a:lstStyle/>
        <a:p>
          <a:endParaRPr lang="en-US"/>
        </a:p>
      </dgm:t>
    </dgm:pt>
    <dgm:pt modelId="{98510E70-9790-7A4D-B754-E9E2BD0184C5}" type="sibTrans" cxnId="{7C4D60D4-1991-2F4D-9809-FE2F00BCB7D5}">
      <dgm:prSet/>
      <dgm:spPr/>
      <dgm:t>
        <a:bodyPr/>
        <a:lstStyle/>
        <a:p>
          <a:endParaRPr lang="en-US"/>
        </a:p>
      </dgm:t>
    </dgm:pt>
    <dgm:pt modelId="{F4EAE505-0DAE-2942-BBD5-A363B131759B}">
      <dgm:prSet phldrT="[Text]"/>
      <dgm:spPr/>
      <dgm:t>
        <a:bodyPr/>
        <a:lstStyle/>
        <a:p>
          <a:r>
            <a:rPr lang="en-US" dirty="0"/>
            <a:t>Direct Services</a:t>
          </a:r>
        </a:p>
      </dgm:t>
    </dgm:pt>
    <dgm:pt modelId="{4B5F3910-C16A-A446-A6BD-4C50C54AF85E}" type="parTrans" cxnId="{F3132763-755F-AF48-A742-2C302B03DD60}">
      <dgm:prSet/>
      <dgm:spPr/>
      <dgm:t>
        <a:bodyPr/>
        <a:lstStyle/>
        <a:p>
          <a:endParaRPr lang="en-US"/>
        </a:p>
      </dgm:t>
    </dgm:pt>
    <dgm:pt modelId="{B0862203-F2FB-5A4B-A382-54F91BC215F1}" type="sibTrans" cxnId="{F3132763-755F-AF48-A742-2C302B03DD60}">
      <dgm:prSet/>
      <dgm:spPr/>
      <dgm:t>
        <a:bodyPr/>
        <a:lstStyle/>
        <a:p>
          <a:endParaRPr lang="en-US"/>
        </a:p>
      </dgm:t>
    </dgm:pt>
    <dgm:pt modelId="{5A413A20-D972-A34E-AD34-6A1E2D74D4DE}">
      <dgm:prSet phldrT="[Text]"/>
      <dgm:spPr/>
      <dgm:t>
        <a:bodyPr/>
        <a:lstStyle/>
        <a:p>
          <a:r>
            <a:rPr lang="en-US" dirty="0"/>
            <a:t>Human Behavior/Beliefs</a:t>
          </a:r>
        </a:p>
      </dgm:t>
    </dgm:pt>
    <dgm:pt modelId="{1FDA66CF-3207-5843-BF66-6F6248C40F5E}" type="parTrans" cxnId="{A820E520-152B-3A4B-B51D-662A9C997661}">
      <dgm:prSet/>
      <dgm:spPr/>
      <dgm:t>
        <a:bodyPr/>
        <a:lstStyle/>
        <a:p>
          <a:endParaRPr lang="en-US"/>
        </a:p>
      </dgm:t>
    </dgm:pt>
    <dgm:pt modelId="{D6875008-B6D7-B547-BEC8-F81965CC284D}" type="sibTrans" cxnId="{A820E520-152B-3A4B-B51D-662A9C997661}">
      <dgm:prSet/>
      <dgm:spPr/>
      <dgm:t>
        <a:bodyPr/>
        <a:lstStyle/>
        <a:p>
          <a:endParaRPr lang="en-US"/>
        </a:p>
      </dgm:t>
    </dgm:pt>
    <dgm:pt modelId="{39FD0C63-5A0C-9449-A932-13C7017FA4EB}" type="pres">
      <dgm:prSet presAssocID="{B2A1DA55-9A35-B344-BFD8-5BC552E3583A}" presName="Name0" presStyleCnt="0">
        <dgm:presLayoutVars>
          <dgm:dir/>
          <dgm:animLvl val="lvl"/>
          <dgm:resizeHandles val="exact"/>
        </dgm:presLayoutVars>
      </dgm:prSet>
      <dgm:spPr/>
    </dgm:pt>
    <dgm:pt modelId="{06E44D46-E1C9-024F-B8FA-A375E3D1D4FE}" type="pres">
      <dgm:prSet presAssocID="{24DB021C-AA90-CB41-8DCC-944E47E6022C}" presName="Name8" presStyleCnt="0"/>
      <dgm:spPr/>
    </dgm:pt>
    <dgm:pt modelId="{C4761394-237F-5B4F-9330-1AEFEE301CB0}" type="pres">
      <dgm:prSet presAssocID="{24DB021C-AA90-CB41-8DCC-944E47E6022C}" presName="level" presStyleLbl="node1" presStyleIdx="0" presStyleCnt="3">
        <dgm:presLayoutVars>
          <dgm:chMax val="1"/>
          <dgm:bulletEnabled val="1"/>
        </dgm:presLayoutVars>
      </dgm:prSet>
      <dgm:spPr/>
    </dgm:pt>
    <dgm:pt modelId="{2D690B1F-1011-E245-A608-214C24AC3921}" type="pres">
      <dgm:prSet presAssocID="{24DB021C-AA90-CB41-8DCC-944E47E6022C}" presName="levelTx" presStyleLbl="revTx" presStyleIdx="0" presStyleCnt="0">
        <dgm:presLayoutVars>
          <dgm:chMax val="1"/>
          <dgm:bulletEnabled val="1"/>
        </dgm:presLayoutVars>
      </dgm:prSet>
      <dgm:spPr/>
    </dgm:pt>
    <dgm:pt modelId="{4D6FE00E-3E83-4D46-9BB4-6C4B05580D42}" type="pres">
      <dgm:prSet presAssocID="{F4EAE505-0DAE-2942-BBD5-A363B131759B}" presName="Name8" presStyleCnt="0"/>
      <dgm:spPr/>
    </dgm:pt>
    <dgm:pt modelId="{86E2239F-D599-8C45-A5A2-9AE438CDB797}" type="pres">
      <dgm:prSet presAssocID="{F4EAE505-0DAE-2942-BBD5-A363B131759B}" presName="level" presStyleLbl="node1" presStyleIdx="1" presStyleCnt="3">
        <dgm:presLayoutVars>
          <dgm:chMax val="1"/>
          <dgm:bulletEnabled val="1"/>
        </dgm:presLayoutVars>
      </dgm:prSet>
      <dgm:spPr/>
    </dgm:pt>
    <dgm:pt modelId="{0B7BBCCE-8CA9-1A42-BAC5-80779E729BAA}" type="pres">
      <dgm:prSet presAssocID="{F4EAE505-0DAE-2942-BBD5-A363B131759B}" presName="levelTx" presStyleLbl="revTx" presStyleIdx="0" presStyleCnt="0">
        <dgm:presLayoutVars>
          <dgm:chMax val="1"/>
          <dgm:bulletEnabled val="1"/>
        </dgm:presLayoutVars>
      </dgm:prSet>
      <dgm:spPr/>
    </dgm:pt>
    <dgm:pt modelId="{E9CC6105-C8F5-DC4F-AB10-B89A3D57D44B}" type="pres">
      <dgm:prSet presAssocID="{5A413A20-D972-A34E-AD34-6A1E2D74D4DE}" presName="Name8" presStyleCnt="0"/>
      <dgm:spPr/>
    </dgm:pt>
    <dgm:pt modelId="{B7E79E53-4BA9-B543-AFF3-BF4B56F9AE0C}" type="pres">
      <dgm:prSet presAssocID="{5A413A20-D972-A34E-AD34-6A1E2D74D4DE}" presName="level" presStyleLbl="node1" presStyleIdx="2" presStyleCnt="3">
        <dgm:presLayoutVars>
          <dgm:chMax val="1"/>
          <dgm:bulletEnabled val="1"/>
        </dgm:presLayoutVars>
      </dgm:prSet>
      <dgm:spPr/>
    </dgm:pt>
    <dgm:pt modelId="{5A67DCEE-21D6-A74D-885F-598CB7394D95}" type="pres">
      <dgm:prSet presAssocID="{5A413A20-D972-A34E-AD34-6A1E2D74D4DE}" presName="levelTx" presStyleLbl="revTx" presStyleIdx="0" presStyleCnt="0">
        <dgm:presLayoutVars>
          <dgm:chMax val="1"/>
          <dgm:bulletEnabled val="1"/>
        </dgm:presLayoutVars>
      </dgm:prSet>
      <dgm:spPr/>
    </dgm:pt>
  </dgm:ptLst>
  <dgm:cxnLst>
    <dgm:cxn modelId="{3CEFEE15-623D-A249-9D26-855BD280E5D3}" type="presOf" srcId="{24DB021C-AA90-CB41-8DCC-944E47E6022C}" destId="{2D690B1F-1011-E245-A608-214C24AC3921}" srcOrd="1" destOrd="0" presId="urn:microsoft.com/office/officeart/2005/8/layout/pyramid3"/>
    <dgm:cxn modelId="{A820E520-152B-3A4B-B51D-662A9C997661}" srcId="{B2A1DA55-9A35-B344-BFD8-5BC552E3583A}" destId="{5A413A20-D972-A34E-AD34-6A1E2D74D4DE}" srcOrd="2" destOrd="0" parTransId="{1FDA66CF-3207-5843-BF66-6F6248C40F5E}" sibTransId="{D6875008-B6D7-B547-BEC8-F81965CC284D}"/>
    <dgm:cxn modelId="{5B500F26-542C-3E42-967A-58C2F2ADA2FB}" type="presOf" srcId="{24DB021C-AA90-CB41-8DCC-944E47E6022C}" destId="{C4761394-237F-5B4F-9330-1AEFEE301CB0}" srcOrd="0" destOrd="0" presId="urn:microsoft.com/office/officeart/2005/8/layout/pyramid3"/>
    <dgm:cxn modelId="{1B26F53A-D95F-5944-9C8B-CEA5BDC58A21}" type="presOf" srcId="{5A413A20-D972-A34E-AD34-6A1E2D74D4DE}" destId="{B7E79E53-4BA9-B543-AFF3-BF4B56F9AE0C}" srcOrd="0" destOrd="0" presId="urn:microsoft.com/office/officeart/2005/8/layout/pyramid3"/>
    <dgm:cxn modelId="{5214195D-7344-F44D-9EC3-00CF2FCB4D26}" type="presOf" srcId="{F4EAE505-0DAE-2942-BBD5-A363B131759B}" destId="{86E2239F-D599-8C45-A5A2-9AE438CDB797}" srcOrd="0" destOrd="0" presId="urn:microsoft.com/office/officeart/2005/8/layout/pyramid3"/>
    <dgm:cxn modelId="{F3132763-755F-AF48-A742-2C302B03DD60}" srcId="{B2A1DA55-9A35-B344-BFD8-5BC552E3583A}" destId="{F4EAE505-0DAE-2942-BBD5-A363B131759B}" srcOrd="1" destOrd="0" parTransId="{4B5F3910-C16A-A446-A6BD-4C50C54AF85E}" sibTransId="{B0862203-F2FB-5A4B-A382-54F91BC215F1}"/>
    <dgm:cxn modelId="{B5EDC678-633A-C54F-97DE-B1B252939EE2}" type="presOf" srcId="{B2A1DA55-9A35-B344-BFD8-5BC552E3583A}" destId="{39FD0C63-5A0C-9449-A932-13C7017FA4EB}" srcOrd="0" destOrd="0" presId="urn:microsoft.com/office/officeart/2005/8/layout/pyramid3"/>
    <dgm:cxn modelId="{66E206B2-DDA9-9743-849B-3040A696CD20}" type="presOf" srcId="{F4EAE505-0DAE-2942-BBD5-A363B131759B}" destId="{0B7BBCCE-8CA9-1A42-BAC5-80779E729BAA}" srcOrd="1" destOrd="0" presId="urn:microsoft.com/office/officeart/2005/8/layout/pyramid3"/>
    <dgm:cxn modelId="{BC31ADC5-8A7B-F942-9A72-1CB1D8213BA9}" type="presOf" srcId="{5A413A20-D972-A34E-AD34-6A1E2D74D4DE}" destId="{5A67DCEE-21D6-A74D-885F-598CB7394D95}" srcOrd="1" destOrd="0" presId="urn:microsoft.com/office/officeart/2005/8/layout/pyramid3"/>
    <dgm:cxn modelId="{7C4D60D4-1991-2F4D-9809-FE2F00BCB7D5}" srcId="{B2A1DA55-9A35-B344-BFD8-5BC552E3583A}" destId="{24DB021C-AA90-CB41-8DCC-944E47E6022C}" srcOrd="0" destOrd="0" parTransId="{95FCA4AB-C418-E54F-AC5C-EDF5782A4E00}" sibTransId="{98510E70-9790-7A4D-B754-E9E2BD0184C5}"/>
    <dgm:cxn modelId="{21521AB9-B21E-EB4B-ABEF-A6F89249750C}" type="presParOf" srcId="{39FD0C63-5A0C-9449-A932-13C7017FA4EB}" destId="{06E44D46-E1C9-024F-B8FA-A375E3D1D4FE}" srcOrd="0" destOrd="0" presId="urn:microsoft.com/office/officeart/2005/8/layout/pyramid3"/>
    <dgm:cxn modelId="{6187FF06-F60B-A440-A964-66F35EC7BE0B}" type="presParOf" srcId="{06E44D46-E1C9-024F-B8FA-A375E3D1D4FE}" destId="{C4761394-237F-5B4F-9330-1AEFEE301CB0}" srcOrd="0" destOrd="0" presId="urn:microsoft.com/office/officeart/2005/8/layout/pyramid3"/>
    <dgm:cxn modelId="{9E7E7AC8-D1D1-1741-BBA1-9D08E7E0E9A5}" type="presParOf" srcId="{06E44D46-E1C9-024F-B8FA-A375E3D1D4FE}" destId="{2D690B1F-1011-E245-A608-214C24AC3921}" srcOrd="1" destOrd="0" presId="urn:microsoft.com/office/officeart/2005/8/layout/pyramid3"/>
    <dgm:cxn modelId="{7B76B4EB-367F-3747-86E6-32A1988BE3D1}" type="presParOf" srcId="{39FD0C63-5A0C-9449-A932-13C7017FA4EB}" destId="{4D6FE00E-3E83-4D46-9BB4-6C4B05580D42}" srcOrd="1" destOrd="0" presId="urn:microsoft.com/office/officeart/2005/8/layout/pyramid3"/>
    <dgm:cxn modelId="{F73EFD8E-B439-3D43-8CA9-9E5AC5DA9D3F}" type="presParOf" srcId="{4D6FE00E-3E83-4D46-9BB4-6C4B05580D42}" destId="{86E2239F-D599-8C45-A5A2-9AE438CDB797}" srcOrd="0" destOrd="0" presId="urn:microsoft.com/office/officeart/2005/8/layout/pyramid3"/>
    <dgm:cxn modelId="{67767160-FC77-9C4D-B815-8FDE9367369F}" type="presParOf" srcId="{4D6FE00E-3E83-4D46-9BB4-6C4B05580D42}" destId="{0B7BBCCE-8CA9-1A42-BAC5-80779E729BAA}" srcOrd="1" destOrd="0" presId="urn:microsoft.com/office/officeart/2005/8/layout/pyramid3"/>
    <dgm:cxn modelId="{F95B26C4-166A-8147-A4E7-05D90DB6782B}" type="presParOf" srcId="{39FD0C63-5A0C-9449-A932-13C7017FA4EB}" destId="{E9CC6105-C8F5-DC4F-AB10-B89A3D57D44B}" srcOrd="2" destOrd="0" presId="urn:microsoft.com/office/officeart/2005/8/layout/pyramid3"/>
    <dgm:cxn modelId="{1B32138D-4B58-9947-B61D-1098F9DFA1A4}" type="presParOf" srcId="{E9CC6105-C8F5-DC4F-AB10-B89A3D57D44B}" destId="{B7E79E53-4BA9-B543-AFF3-BF4B56F9AE0C}" srcOrd="0" destOrd="0" presId="urn:microsoft.com/office/officeart/2005/8/layout/pyramid3"/>
    <dgm:cxn modelId="{CD43BF4B-0D4E-F843-BEA0-50794BB69317}" type="presParOf" srcId="{E9CC6105-C8F5-DC4F-AB10-B89A3D57D44B}" destId="{5A67DCEE-21D6-A74D-885F-598CB7394D95}"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61394-237F-5B4F-9330-1AEFEE301CB0}">
      <dsp:nvSpPr>
        <dsp:cNvPr id="0" name=""/>
        <dsp:cNvSpPr/>
      </dsp:nvSpPr>
      <dsp:spPr>
        <a:xfrm rot="10800000">
          <a:off x="0" y="0"/>
          <a:ext cx="6766560" cy="1438174"/>
        </a:xfrm>
        <a:prstGeom prst="trapezoid">
          <a:avLst>
            <a:gd name="adj" fmla="val 78416"/>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Systemic </a:t>
          </a:r>
        </a:p>
      </dsp:txBody>
      <dsp:txXfrm rot="-10800000">
        <a:off x="1184147" y="0"/>
        <a:ext cx="4398264" cy="1438174"/>
      </dsp:txXfrm>
    </dsp:sp>
    <dsp:sp modelId="{86E2239F-D599-8C45-A5A2-9AE438CDB797}">
      <dsp:nvSpPr>
        <dsp:cNvPr id="0" name=""/>
        <dsp:cNvSpPr/>
      </dsp:nvSpPr>
      <dsp:spPr>
        <a:xfrm rot="10800000">
          <a:off x="1127760" y="1438174"/>
          <a:ext cx="4511040" cy="1438174"/>
        </a:xfrm>
        <a:prstGeom prst="trapezoid">
          <a:avLst>
            <a:gd name="adj" fmla="val 78416"/>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Direct Services</a:t>
          </a:r>
        </a:p>
      </dsp:txBody>
      <dsp:txXfrm rot="-10800000">
        <a:off x="1917191" y="1438174"/>
        <a:ext cx="2932176" cy="1438174"/>
      </dsp:txXfrm>
    </dsp:sp>
    <dsp:sp modelId="{B7E79E53-4BA9-B543-AFF3-BF4B56F9AE0C}">
      <dsp:nvSpPr>
        <dsp:cNvPr id="0" name=""/>
        <dsp:cNvSpPr/>
      </dsp:nvSpPr>
      <dsp:spPr>
        <a:xfrm rot="10800000">
          <a:off x="2255520" y="2876349"/>
          <a:ext cx="2255520" cy="1438174"/>
        </a:xfrm>
        <a:prstGeom prst="trapezoid">
          <a:avLst>
            <a:gd name="adj" fmla="val 78416"/>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Human Behavior/Beliefs</a:t>
          </a:r>
        </a:p>
      </dsp:txBody>
      <dsp:txXfrm rot="-10800000">
        <a:off x="2255520" y="2876349"/>
        <a:ext cx="2255520" cy="1438174"/>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A58E2-6A3F-5D4C-824E-6E6D03BF000A}"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932DE-E956-1D46-9010-978B32BC38C7}" type="slidenum">
              <a:rPr lang="en-US" smtClean="0"/>
              <a:t>‹#›</a:t>
            </a:fld>
            <a:endParaRPr lang="en-US"/>
          </a:p>
        </p:txBody>
      </p:sp>
    </p:spTree>
    <p:extLst>
      <p:ext uri="{BB962C8B-B14F-4D97-AF65-F5344CB8AC3E}">
        <p14:creationId xmlns:p14="http://schemas.microsoft.com/office/powerpoint/2010/main" val="314109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ojp.gov/pdffiles/fs000204.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spcBef>
                <a:spcPts val="0"/>
              </a:spcBef>
              <a:spcAft>
                <a:spcPts val="0"/>
              </a:spcAft>
              <a:buFont typeface="Courier New" panose="02070309020205020404" pitchFamily="49" charset="0"/>
              <a:buChar char="o"/>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Guiding Coalition</a:t>
            </a:r>
          </a:p>
          <a:p>
            <a:pPr marL="742950" marR="0" lvl="1" indent="-285750">
              <a:spcBef>
                <a:spcPts val="0"/>
              </a:spcBef>
              <a:spcAft>
                <a:spcPts val="0"/>
              </a:spcAft>
              <a:buFont typeface="Courier New" panose="02070309020205020404" pitchFamily="49" charset="0"/>
              <a:buChar char="o"/>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Implementation Team</a:t>
            </a:r>
          </a:p>
          <a:p>
            <a:endParaRPr lang="en-US" dirty="0"/>
          </a:p>
        </p:txBody>
      </p:sp>
      <p:sp>
        <p:nvSpPr>
          <p:cNvPr id="4" name="Slide Number Placeholder 3"/>
          <p:cNvSpPr>
            <a:spLocks noGrp="1"/>
          </p:cNvSpPr>
          <p:nvPr>
            <p:ph type="sldNum" sz="quarter" idx="5"/>
          </p:nvPr>
        </p:nvSpPr>
        <p:spPr/>
        <p:txBody>
          <a:bodyPr/>
          <a:lstStyle/>
          <a:p>
            <a:fld id="{F4A932DE-E956-1D46-9010-978B32BC38C7}" type="slidenum">
              <a:rPr lang="en-US" smtClean="0"/>
              <a:t>6</a:t>
            </a:fld>
            <a:endParaRPr lang="en-US"/>
          </a:p>
        </p:txBody>
      </p:sp>
    </p:spTree>
    <p:extLst>
      <p:ext uri="{BB962C8B-B14F-4D97-AF65-F5344CB8AC3E}">
        <p14:creationId xmlns:p14="http://schemas.microsoft.com/office/powerpoint/2010/main" val="79129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Staff within every agency/organization that works with youth need to understand the vulnerabilities the systems create for these youth</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Identify key data points:</a:t>
            </a:r>
          </a:p>
          <a:p>
            <a:pPr marL="1143000" marR="0" lvl="2" indent="-228600">
              <a:spcBef>
                <a:spcPts val="0"/>
              </a:spcBef>
              <a:spcAft>
                <a:spcPts val="0"/>
              </a:spcAft>
              <a:buFont typeface="Wingdings"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Vulnerabilities ----upwards of 30% of youth in the care of CW over the age of 10 is subsequently arrested</a:t>
            </a:r>
          </a:p>
          <a:p>
            <a:pPr marL="1143000" marR="0" lvl="2" indent="-228600">
              <a:spcBef>
                <a:spcPts val="0"/>
              </a:spcBef>
              <a:spcAft>
                <a:spcPts val="0"/>
              </a:spcAft>
              <a:buFont typeface="Wingdings" pitchFamily="2" charset="2"/>
              <a:buChar char=""/>
            </a:pPr>
            <a:r>
              <a:rPr lang="en-US" sz="1200" kern="100" dirty="0">
                <a:effectLst/>
                <a:latin typeface="Calibri" panose="020F0502020204030204" pitchFamily="34" charset="0"/>
                <a:ea typeface="Calibri" panose="020F0502020204030204" pitchFamily="34" charset="0"/>
                <a:cs typeface="Calibri" panose="020F0502020204030204" pitchFamily="34" charset="0"/>
              </a:rPr>
              <a:t>68 percent of the incarcerated adult male felons</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reported some form of early childhood victimization</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before age 12, either physical abuse, sexual abuse, or</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neglect Weeks and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Widom</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1998 (</a:t>
            </a:r>
            <a:r>
              <a:rPr lang="en-US" sz="1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https://www.ojp.gov/pdffiles/fs000204.pdf</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t>
            </a:r>
          </a:p>
          <a:p>
            <a:pPr lvl="1">
              <a:buFont typeface="Courier New" panose="02070309020205020404" pitchFamily="49" charset="0"/>
              <a:buChar char="o"/>
            </a:pPr>
            <a:r>
              <a:rPr lang="en-US" sz="1200" dirty="0">
                <a:solidFill>
                  <a:srgbClr val="1B1C41"/>
                </a:solidFill>
              </a:rPr>
              <a:t>Less home like = more likely to abscond </a:t>
            </a:r>
            <a:r>
              <a:rPr lang="en-US" sz="1050" dirty="0">
                <a:solidFill>
                  <a:srgbClr val="1B1C41"/>
                </a:solidFill>
              </a:rPr>
              <a:t>(</a:t>
            </a:r>
            <a:r>
              <a:rPr lang="en-US" sz="1050" dirty="0" err="1">
                <a:solidFill>
                  <a:srgbClr val="1B1C41"/>
                </a:solidFill>
              </a:rPr>
              <a:t>Dierkhising</a:t>
            </a:r>
            <a:r>
              <a:rPr lang="en-US" sz="1050" dirty="0">
                <a:solidFill>
                  <a:srgbClr val="1B1C41"/>
                </a:solidFill>
              </a:rPr>
              <a:t> et al., 2020)</a:t>
            </a:r>
          </a:p>
          <a:p>
            <a:pPr lvl="1">
              <a:buFont typeface="Courier New" panose="02070309020205020404" pitchFamily="49" charset="0"/>
              <a:buChar char="o"/>
            </a:pPr>
            <a:r>
              <a:rPr lang="en-US" sz="1200" dirty="0">
                <a:solidFill>
                  <a:srgbClr val="1B1C41"/>
                </a:solidFill>
              </a:rPr>
              <a:t>Nearly </a:t>
            </a:r>
            <a:r>
              <a:rPr lang="en-US" sz="1200" b="1" dirty="0">
                <a:solidFill>
                  <a:srgbClr val="EEA40A"/>
                </a:solidFill>
              </a:rPr>
              <a:t>80% </a:t>
            </a:r>
            <a:r>
              <a:rPr lang="en-US" sz="1200" dirty="0">
                <a:solidFill>
                  <a:srgbClr val="1B1C41"/>
                </a:solidFill>
              </a:rPr>
              <a:t>of </a:t>
            </a:r>
            <a:r>
              <a:rPr lang="en-US" sz="1200" b="1" dirty="0">
                <a:solidFill>
                  <a:schemeClr val="accent5">
                    <a:lumMod val="75000"/>
                  </a:schemeClr>
                </a:solidFill>
              </a:rPr>
              <a:t>CSE victims </a:t>
            </a:r>
            <a:r>
              <a:rPr lang="en-US" sz="1200" dirty="0">
                <a:solidFill>
                  <a:srgbClr val="1B1C41"/>
                </a:solidFill>
              </a:rPr>
              <a:t>in Florida who ran away from foster care fled group homes </a:t>
            </a:r>
            <a:r>
              <a:rPr lang="en-US" sz="900" dirty="0">
                <a:solidFill>
                  <a:srgbClr val="1B1C41"/>
                </a:solidFill>
              </a:rPr>
              <a:t>(</a:t>
            </a:r>
            <a:r>
              <a:rPr lang="en-US" sz="900" dirty="0" err="1">
                <a:solidFill>
                  <a:srgbClr val="1B1C41"/>
                </a:solidFill>
              </a:rPr>
              <a:t>Latzman</a:t>
            </a:r>
            <a:r>
              <a:rPr lang="en-US" sz="900" dirty="0">
                <a:solidFill>
                  <a:srgbClr val="1B1C41"/>
                </a:solidFill>
              </a:rPr>
              <a:t> et al., 2019)</a:t>
            </a:r>
            <a:endParaRPr lang="en-US" sz="1200" dirty="0">
              <a:solidFill>
                <a:srgbClr val="1B1C41"/>
              </a:solidFill>
            </a:endParaRPr>
          </a:p>
          <a:p>
            <a:pPr lvl="1">
              <a:buFont typeface="Courier New" panose="02070309020205020404" pitchFamily="49" charset="0"/>
              <a:buChar char="o"/>
            </a:pPr>
            <a:r>
              <a:rPr lang="en-US" sz="1200" dirty="0">
                <a:solidFill>
                  <a:srgbClr val="1B1C41"/>
                </a:solidFill>
              </a:rPr>
              <a:t>CSE</a:t>
            </a:r>
            <a:r>
              <a:rPr lang="en-US" sz="1200" b="1" dirty="0">
                <a:solidFill>
                  <a:schemeClr val="accent5">
                    <a:lumMod val="75000"/>
                  </a:schemeClr>
                </a:solidFill>
              </a:rPr>
              <a:t> </a:t>
            </a:r>
            <a:r>
              <a:rPr lang="en-US" sz="1200" dirty="0">
                <a:solidFill>
                  <a:srgbClr val="1B1C41"/>
                </a:solidFill>
              </a:rPr>
              <a:t>CW-involved</a:t>
            </a:r>
            <a:r>
              <a:rPr lang="en-US" sz="1200" b="1" dirty="0">
                <a:solidFill>
                  <a:schemeClr val="accent5">
                    <a:lumMod val="75000"/>
                  </a:schemeClr>
                </a:solidFill>
              </a:rPr>
              <a:t> females </a:t>
            </a:r>
            <a:r>
              <a:rPr lang="en-US" sz="1200" dirty="0">
                <a:solidFill>
                  <a:srgbClr val="1B1C41"/>
                </a:solidFill>
              </a:rPr>
              <a:t>in LA were </a:t>
            </a:r>
            <a:r>
              <a:rPr lang="en-US" sz="1200" b="1" dirty="0">
                <a:solidFill>
                  <a:srgbClr val="EEA40A"/>
                </a:solidFill>
              </a:rPr>
              <a:t>4x more likely </a:t>
            </a:r>
            <a:r>
              <a:rPr lang="en-US" sz="1200" dirty="0">
                <a:solidFill>
                  <a:srgbClr val="1B1C41"/>
                </a:solidFill>
              </a:rPr>
              <a:t>to live in group homes than their CW-peers who were not exploited </a:t>
            </a:r>
            <a:r>
              <a:rPr lang="en-US" sz="900" dirty="0">
                <a:solidFill>
                  <a:srgbClr val="1B1C41"/>
                </a:solidFill>
              </a:rPr>
              <a:t>(</a:t>
            </a:r>
            <a:r>
              <a:rPr lang="en-US" sz="900" dirty="0" err="1">
                <a:solidFill>
                  <a:srgbClr val="1B1C41"/>
                </a:solidFill>
              </a:rPr>
              <a:t>Dierkhising</a:t>
            </a:r>
            <a:r>
              <a:rPr lang="en-US" sz="900" dirty="0">
                <a:solidFill>
                  <a:srgbClr val="1B1C41"/>
                </a:solidFill>
              </a:rPr>
              <a:t> et al., 2022)</a:t>
            </a: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900" dirty="0"/>
              <a:t>Homelessness, health issues, and financial challenges </a:t>
            </a:r>
            <a:r>
              <a:rPr lang="en-US" sz="800" dirty="0"/>
              <a:t>(CIDI, 2015)</a:t>
            </a:r>
            <a:br>
              <a:rPr lang="en-US" sz="800" dirty="0"/>
            </a:br>
            <a:endParaRPr lang="en-US" sz="800" dirty="0"/>
          </a:p>
          <a:p>
            <a:pPr lvl="1">
              <a:buFont typeface="Courier New" panose="02070309020205020404" pitchFamily="49" charset="0"/>
              <a:buChar char="o"/>
            </a:pPr>
            <a:endParaRPr lang="en-US" sz="900" dirty="0">
              <a:solidFill>
                <a:srgbClr val="1B1C41"/>
              </a:solidFill>
            </a:endParaRPr>
          </a:p>
          <a:p>
            <a:pPr marL="1143000" marR="0" lvl="2" indent="-228600">
              <a:spcBef>
                <a:spcPts val="0"/>
              </a:spcBef>
              <a:spcAft>
                <a:spcPts val="0"/>
              </a:spcAft>
              <a:buFont typeface="Wingdings" pitchFamily="2" charset="2"/>
              <a:buChar cha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4A932DE-E956-1D46-9010-978B32BC38C7}" type="slidenum">
              <a:rPr lang="en-US" smtClean="0"/>
              <a:t>7</a:t>
            </a:fld>
            <a:endParaRPr lang="en-US"/>
          </a:p>
        </p:txBody>
      </p:sp>
    </p:spTree>
    <p:extLst>
      <p:ext uri="{BB962C8B-B14F-4D97-AF65-F5344CB8AC3E}">
        <p14:creationId xmlns:p14="http://schemas.microsoft.com/office/powerpoint/2010/main" val="76587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A932DE-E956-1D46-9010-978B32BC38C7}" type="slidenum">
              <a:rPr lang="en-US" smtClean="0"/>
              <a:t>8</a:t>
            </a:fld>
            <a:endParaRPr lang="en-US"/>
          </a:p>
        </p:txBody>
      </p:sp>
    </p:spTree>
    <p:extLst>
      <p:ext uri="{BB962C8B-B14F-4D97-AF65-F5344CB8AC3E}">
        <p14:creationId xmlns:p14="http://schemas.microsoft.com/office/powerpoint/2010/main" val="369539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Supporting parents/caregivers while youth are placed in a juvenile facility. Ensuring community resources are in place prior to exit from placement and have begun as they transition back home. Extend your net of supports to not only biological parents but also other close relatives or fictive kin. Utilize family team models from CW as a way to bring everyone to the table. </a:t>
            </a:r>
          </a:p>
        </p:txBody>
      </p:sp>
      <p:sp>
        <p:nvSpPr>
          <p:cNvPr id="4" name="Slide Number Placeholder 3"/>
          <p:cNvSpPr>
            <a:spLocks noGrp="1"/>
          </p:cNvSpPr>
          <p:nvPr>
            <p:ph type="sldNum" sz="quarter" idx="5"/>
          </p:nvPr>
        </p:nvSpPr>
        <p:spPr/>
        <p:txBody>
          <a:bodyPr/>
          <a:lstStyle/>
          <a:p>
            <a:fld id="{F4A932DE-E956-1D46-9010-978B32BC38C7}" type="slidenum">
              <a:rPr lang="en-US" smtClean="0"/>
              <a:t>10</a:t>
            </a:fld>
            <a:endParaRPr lang="en-US"/>
          </a:p>
        </p:txBody>
      </p:sp>
    </p:spTree>
    <p:extLst>
      <p:ext uri="{BB962C8B-B14F-4D97-AF65-F5344CB8AC3E}">
        <p14:creationId xmlns:p14="http://schemas.microsoft.com/office/powerpoint/2010/main" val="121235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 that young people need human connections. The more transient they are the less likely they are to be connected. Determine what JJ has to offer that could benefit youth that are engaging in risky behaviors. Identify situations that may be exacerbated because a youth is in placement that otherwise may not be a JJ issue. A fight in placement results in a youth being arrested a fight at home results in people being punished. </a:t>
            </a:r>
          </a:p>
        </p:txBody>
      </p:sp>
      <p:sp>
        <p:nvSpPr>
          <p:cNvPr id="4" name="Slide Number Placeholder 3"/>
          <p:cNvSpPr>
            <a:spLocks noGrp="1"/>
          </p:cNvSpPr>
          <p:nvPr>
            <p:ph type="sldNum" sz="quarter" idx="5"/>
          </p:nvPr>
        </p:nvSpPr>
        <p:spPr/>
        <p:txBody>
          <a:bodyPr/>
          <a:lstStyle/>
          <a:p>
            <a:fld id="{F4A932DE-E956-1D46-9010-978B32BC38C7}" type="slidenum">
              <a:rPr lang="en-US" smtClean="0"/>
              <a:t>11</a:t>
            </a:fld>
            <a:endParaRPr lang="en-US"/>
          </a:p>
        </p:txBody>
      </p:sp>
    </p:spTree>
    <p:extLst>
      <p:ext uri="{BB962C8B-B14F-4D97-AF65-F5344CB8AC3E}">
        <p14:creationId xmlns:p14="http://schemas.microsoft.com/office/powerpoint/2010/main" val="863352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A932DE-E956-1D46-9010-978B32BC38C7}" type="slidenum">
              <a:rPr lang="en-US" smtClean="0"/>
              <a:t>12</a:t>
            </a:fld>
            <a:endParaRPr lang="en-US"/>
          </a:p>
        </p:txBody>
      </p:sp>
    </p:spTree>
    <p:extLst>
      <p:ext uri="{BB962C8B-B14F-4D97-AF65-F5344CB8AC3E}">
        <p14:creationId xmlns:p14="http://schemas.microsoft.com/office/powerpoint/2010/main" val="34029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218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98920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7234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87120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84203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74062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8857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0504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7477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64466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10/4/2023</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2948550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10/4/2023</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214603611"/>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0105F5E-5B61-4F51-927C-5B28DB7DD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882C1C4-D961-459C-91C5-334ABD6E6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16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A7B8B125-A98E-403C-9A7F-494FF789C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0"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Cloudy oil paint art">
            <a:extLst>
              <a:ext uri="{FF2B5EF4-FFF2-40B4-BE49-F238E27FC236}">
                <a16:creationId xmlns:a16="http://schemas.microsoft.com/office/drawing/2014/main" id="{77B4874E-EEEC-0B4C-29DE-621E9966A08C}"/>
              </a:ext>
            </a:extLst>
          </p:cNvPr>
          <p:cNvPicPr>
            <a:picLocks noChangeAspect="1"/>
          </p:cNvPicPr>
          <p:nvPr/>
        </p:nvPicPr>
        <p:blipFill rotWithShape="1">
          <a:blip r:embed="rId2">
            <a:alphaModFix amt="60000"/>
          </a:blip>
          <a:srcRect r="33096" b="-1"/>
          <a:stretch/>
        </p:blipFill>
        <p:spPr>
          <a:xfrm>
            <a:off x="1591056" y="10"/>
            <a:ext cx="10600944"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itle 1">
            <a:extLst>
              <a:ext uri="{FF2B5EF4-FFF2-40B4-BE49-F238E27FC236}">
                <a16:creationId xmlns:a16="http://schemas.microsoft.com/office/drawing/2014/main" id="{DC344268-E80E-F60C-A36D-EB34C04298E1}"/>
              </a:ext>
            </a:extLst>
          </p:cNvPr>
          <p:cNvSpPr>
            <a:spLocks noGrp="1"/>
          </p:cNvSpPr>
          <p:nvPr>
            <p:ph type="ctrTitle"/>
          </p:nvPr>
        </p:nvSpPr>
        <p:spPr>
          <a:xfrm>
            <a:off x="1160891" y="1061686"/>
            <a:ext cx="7323046" cy="3238465"/>
          </a:xfrm>
        </p:spPr>
        <p:txBody>
          <a:bodyPr anchor="t">
            <a:normAutofit/>
          </a:bodyPr>
          <a:lstStyle/>
          <a:p>
            <a:r>
              <a:rPr lang="en-US" sz="6600" dirty="0"/>
              <a:t>Determining the What</a:t>
            </a:r>
          </a:p>
        </p:txBody>
      </p:sp>
      <p:sp>
        <p:nvSpPr>
          <p:cNvPr id="3" name="Subtitle 2">
            <a:extLst>
              <a:ext uri="{FF2B5EF4-FFF2-40B4-BE49-F238E27FC236}">
                <a16:creationId xmlns:a16="http://schemas.microsoft.com/office/drawing/2014/main" id="{E303782D-8824-E230-39A9-917E7CF62D70}"/>
              </a:ext>
            </a:extLst>
          </p:cNvPr>
          <p:cNvSpPr>
            <a:spLocks noGrp="1"/>
          </p:cNvSpPr>
          <p:nvPr>
            <p:ph type="subTitle" idx="1"/>
          </p:nvPr>
        </p:nvSpPr>
        <p:spPr>
          <a:xfrm>
            <a:off x="599742" y="3428999"/>
            <a:ext cx="5296561" cy="1442535"/>
          </a:xfrm>
        </p:spPr>
        <p:txBody>
          <a:bodyPr anchor="t">
            <a:noAutofit/>
          </a:bodyPr>
          <a:lstStyle/>
          <a:p>
            <a:r>
              <a:rPr lang="en-US" sz="2400" dirty="0"/>
              <a:t>Making systemic changes that support youth who are at-risk of or have crossed over </a:t>
            </a:r>
          </a:p>
        </p:txBody>
      </p:sp>
      <p:cxnSp>
        <p:nvCxnSpPr>
          <p:cNvPr id="26" name="Straight Connector 25">
            <a:extLst>
              <a:ext uri="{FF2B5EF4-FFF2-40B4-BE49-F238E27FC236}">
                <a16:creationId xmlns:a16="http://schemas.microsoft.com/office/drawing/2014/main" id="{20B1C5DD-CB08-4407-9D12-CC2C42B047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A75532B-55A4-751D-D660-A8D55A55BDED}"/>
              </a:ext>
            </a:extLst>
          </p:cNvPr>
          <p:cNvSpPr txBox="1"/>
          <p:nvPr/>
        </p:nvSpPr>
        <p:spPr>
          <a:xfrm>
            <a:off x="252248" y="5251830"/>
            <a:ext cx="4067504" cy="369332"/>
          </a:xfrm>
          <a:prstGeom prst="rect">
            <a:avLst/>
          </a:prstGeom>
          <a:noFill/>
        </p:spPr>
        <p:txBody>
          <a:bodyPr wrap="square" rtlCol="0">
            <a:spAutoFit/>
          </a:bodyPr>
          <a:lstStyle/>
          <a:p>
            <a:pPr algn="ctr"/>
            <a:r>
              <a:rPr lang="en-US" dirty="0"/>
              <a:t>October 2, 2023</a:t>
            </a:r>
          </a:p>
        </p:txBody>
      </p:sp>
    </p:spTree>
    <p:extLst>
      <p:ext uri="{BB962C8B-B14F-4D97-AF65-F5344CB8AC3E}">
        <p14:creationId xmlns:p14="http://schemas.microsoft.com/office/powerpoint/2010/main" val="260896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294778-47A8-4EEF-9689-F6964D44D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D2A511A-065F-489D-9CF0-FEF36143AC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531806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F626582-88CC-4CA0-8BC6-94550FF9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17267" cy="6858000"/>
          </a:xfrm>
          <a:custGeom>
            <a:avLst/>
            <a:gdLst>
              <a:gd name="connsiteX0" fmla="*/ 0 w 11317267"/>
              <a:gd name="connsiteY0" fmla="*/ 0 h 6858000"/>
              <a:gd name="connsiteX1" fmla="*/ 11317267 w 11317267"/>
              <a:gd name="connsiteY1" fmla="*/ 0 h 6858000"/>
              <a:gd name="connsiteX2" fmla="*/ 5306679 w 11317267"/>
              <a:gd name="connsiteY2" fmla="*/ 6857996 h 6858000"/>
              <a:gd name="connsiteX3" fmla="*/ 5306677 w 11317267"/>
              <a:gd name="connsiteY3" fmla="*/ 6857998 h 6858000"/>
              <a:gd name="connsiteX4" fmla="*/ 5306675 w 11317267"/>
              <a:gd name="connsiteY4" fmla="*/ 6858000 h 6858000"/>
              <a:gd name="connsiteX5" fmla="*/ 0 w 1131726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7267" h="6858000">
                <a:moveTo>
                  <a:pt x="0" y="0"/>
                </a:moveTo>
                <a:lnTo>
                  <a:pt x="11317267" y="0"/>
                </a:lnTo>
                <a:lnTo>
                  <a:pt x="5306679" y="6857996"/>
                </a:lnTo>
                <a:cubicBezTo>
                  <a:pt x="5306679" y="6857997"/>
                  <a:pt x="5306677" y="6857997"/>
                  <a:pt x="5306677" y="6857998"/>
                </a:cubicBezTo>
                <a:lnTo>
                  <a:pt x="530667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C6B42D-94A3-CF52-F5C0-56019BEF8D6F}"/>
              </a:ext>
            </a:extLst>
          </p:cNvPr>
          <p:cNvSpPr>
            <a:spLocks noGrp="1"/>
          </p:cNvSpPr>
          <p:nvPr>
            <p:ph type="title"/>
          </p:nvPr>
        </p:nvSpPr>
        <p:spPr>
          <a:xfrm>
            <a:off x="963980" y="288737"/>
            <a:ext cx="7492285" cy="1360898"/>
          </a:xfrm>
        </p:spPr>
        <p:txBody>
          <a:bodyPr>
            <a:normAutofit/>
          </a:bodyPr>
          <a:lstStyle/>
          <a:p>
            <a:r>
              <a:rPr lang="en-US" dirty="0"/>
              <a:t>Direct Services Change</a:t>
            </a:r>
          </a:p>
        </p:txBody>
      </p:sp>
      <p:sp>
        <p:nvSpPr>
          <p:cNvPr id="3" name="Content Placeholder 2">
            <a:extLst>
              <a:ext uri="{FF2B5EF4-FFF2-40B4-BE49-F238E27FC236}">
                <a16:creationId xmlns:a16="http://schemas.microsoft.com/office/drawing/2014/main" id="{274328D5-60A4-2604-6789-594B5E42D3D6}"/>
              </a:ext>
            </a:extLst>
          </p:cNvPr>
          <p:cNvSpPr>
            <a:spLocks noGrp="1"/>
          </p:cNvSpPr>
          <p:nvPr>
            <p:ph idx="1"/>
          </p:nvPr>
        </p:nvSpPr>
        <p:spPr>
          <a:xfrm>
            <a:off x="292100" y="1752600"/>
            <a:ext cx="7137400" cy="4232463"/>
          </a:xfrm>
        </p:spPr>
        <p:txBody>
          <a:bodyPr>
            <a:normAutofit/>
          </a:bodyPr>
          <a:lstStyle/>
          <a:p>
            <a:pPr marL="0" indent="0">
              <a:buNone/>
            </a:pPr>
            <a:r>
              <a:rPr lang="en-US" sz="2800" dirty="0"/>
              <a:t>Youth Legal System</a:t>
            </a:r>
          </a:p>
          <a:p>
            <a:r>
              <a:rPr lang="en-US" dirty="0"/>
              <a:t>Listen to youth, families, and line staff to make changes accordingly</a:t>
            </a:r>
          </a:p>
          <a:p>
            <a:r>
              <a:rPr lang="en-US" dirty="0"/>
              <a:t>Drill down into data to determine what needs change </a:t>
            </a:r>
          </a:p>
          <a:p>
            <a:r>
              <a:rPr lang="en-US" dirty="0"/>
              <a:t>Enhance support and resources for youth and families to prevent them from needing child welfare intervention</a:t>
            </a:r>
          </a:p>
          <a:p>
            <a:r>
              <a:rPr lang="en-US" dirty="0"/>
              <a:t>Create a strong collaborative case management process to support youth that are dually-involved case opening to case closing  </a:t>
            </a:r>
          </a:p>
          <a:p>
            <a:pPr lvl="1"/>
            <a:endParaRPr lang="en-US" i="0" dirty="0"/>
          </a:p>
        </p:txBody>
      </p:sp>
      <p:pic>
        <p:nvPicPr>
          <p:cNvPr id="7" name="Graphic 6" descr="Scales of Justice">
            <a:extLst>
              <a:ext uri="{FF2B5EF4-FFF2-40B4-BE49-F238E27FC236}">
                <a16:creationId xmlns:a16="http://schemas.microsoft.com/office/drawing/2014/main" id="{93B710B4-3157-E238-3D5B-1B77C9C5ED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52550" y="3428999"/>
            <a:ext cx="2785533" cy="2785533"/>
          </a:xfrm>
          <a:prstGeom prst="rect">
            <a:avLst/>
          </a:prstGeom>
        </p:spPr>
      </p:pic>
    </p:spTree>
    <p:extLst>
      <p:ext uri="{BB962C8B-B14F-4D97-AF65-F5344CB8AC3E}">
        <p14:creationId xmlns:p14="http://schemas.microsoft.com/office/powerpoint/2010/main" val="131230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294778-47A8-4EEF-9689-F6964D44D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D2A511A-065F-489D-9CF0-FEF36143AC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531806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F626582-88CC-4CA0-8BC6-94550FF9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17267" cy="6858000"/>
          </a:xfrm>
          <a:custGeom>
            <a:avLst/>
            <a:gdLst>
              <a:gd name="connsiteX0" fmla="*/ 0 w 11317267"/>
              <a:gd name="connsiteY0" fmla="*/ 0 h 6858000"/>
              <a:gd name="connsiteX1" fmla="*/ 11317267 w 11317267"/>
              <a:gd name="connsiteY1" fmla="*/ 0 h 6858000"/>
              <a:gd name="connsiteX2" fmla="*/ 5306679 w 11317267"/>
              <a:gd name="connsiteY2" fmla="*/ 6857996 h 6858000"/>
              <a:gd name="connsiteX3" fmla="*/ 5306677 w 11317267"/>
              <a:gd name="connsiteY3" fmla="*/ 6857998 h 6858000"/>
              <a:gd name="connsiteX4" fmla="*/ 5306675 w 11317267"/>
              <a:gd name="connsiteY4" fmla="*/ 6858000 h 6858000"/>
              <a:gd name="connsiteX5" fmla="*/ 0 w 1131726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7267" h="6858000">
                <a:moveTo>
                  <a:pt x="0" y="0"/>
                </a:moveTo>
                <a:lnTo>
                  <a:pt x="11317267" y="0"/>
                </a:lnTo>
                <a:lnTo>
                  <a:pt x="5306679" y="6857996"/>
                </a:lnTo>
                <a:cubicBezTo>
                  <a:pt x="5306679" y="6857997"/>
                  <a:pt x="5306677" y="6857997"/>
                  <a:pt x="5306677" y="6857998"/>
                </a:cubicBezTo>
                <a:lnTo>
                  <a:pt x="530667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C6B42D-94A3-CF52-F5C0-56019BEF8D6F}"/>
              </a:ext>
            </a:extLst>
          </p:cNvPr>
          <p:cNvSpPr>
            <a:spLocks noGrp="1"/>
          </p:cNvSpPr>
          <p:nvPr>
            <p:ph type="title"/>
          </p:nvPr>
        </p:nvSpPr>
        <p:spPr>
          <a:xfrm>
            <a:off x="963980" y="288737"/>
            <a:ext cx="7492285" cy="1360898"/>
          </a:xfrm>
        </p:spPr>
        <p:txBody>
          <a:bodyPr>
            <a:normAutofit/>
          </a:bodyPr>
          <a:lstStyle/>
          <a:p>
            <a:r>
              <a:rPr lang="en-US" dirty="0"/>
              <a:t>Direct Services Change</a:t>
            </a:r>
          </a:p>
        </p:txBody>
      </p:sp>
      <p:sp>
        <p:nvSpPr>
          <p:cNvPr id="3" name="Content Placeholder 2">
            <a:extLst>
              <a:ext uri="{FF2B5EF4-FFF2-40B4-BE49-F238E27FC236}">
                <a16:creationId xmlns:a16="http://schemas.microsoft.com/office/drawing/2014/main" id="{274328D5-60A4-2604-6789-594B5E42D3D6}"/>
              </a:ext>
            </a:extLst>
          </p:cNvPr>
          <p:cNvSpPr>
            <a:spLocks noGrp="1"/>
          </p:cNvSpPr>
          <p:nvPr>
            <p:ph idx="1"/>
          </p:nvPr>
        </p:nvSpPr>
        <p:spPr>
          <a:xfrm>
            <a:off x="292100" y="1752600"/>
            <a:ext cx="7137400" cy="4232463"/>
          </a:xfrm>
        </p:spPr>
        <p:txBody>
          <a:bodyPr>
            <a:normAutofit/>
          </a:bodyPr>
          <a:lstStyle/>
          <a:p>
            <a:pPr marL="0" indent="0">
              <a:buNone/>
            </a:pPr>
            <a:r>
              <a:rPr lang="en-US" sz="2800" dirty="0"/>
              <a:t>Child Welfare System</a:t>
            </a:r>
          </a:p>
          <a:p>
            <a:r>
              <a:rPr lang="en-US" dirty="0"/>
              <a:t>Listen to youth, families, and line staff to make changes accordingly</a:t>
            </a:r>
          </a:p>
          <a:p>
            <a:r>
              <a:rPr lang="en-US" dirty="0"/>
              <a:t>Drill down into data to determine what needs change </a:t>
            </a:r>
          </a:p>
          <a:p>
            <a:r>
              <a:rPr lang="en-US" dirty="0"/>
              <a:t>Enhance support and resources for youth and families to mitigate involvement of the youth legal system </a:t>
            </a:r>
          </a:p>
          <a:p>
            <a:r>
              <a:rPr lang="en-US" dirty="0"/>
              <a:t>Create a strong collaborative case management process to support youth that are dually-involved case opening to case closing  </a:t>
            </a:r>
          </a:p>
          <a:p>
            <a:pPr lvl="1"/>
            <a:endParaRPr lang="en-US" i="0" dirty="0"/>
          </a:p>
        </p:txBody>
      </p:sp>
      <p:pic>
        <p:nvPicPr>
          <p:cNvPr id="7" name="Graphic 6" descr="Scales of Justice">
            <a:extLst>
              <a:ext uri="{FF2B5EF4-FFF2-40B4-BE49-F238E27FC236}">
                <a16:creationId xmlns:a16="http://schemas.microsoft.com/office/drawing/2014/main" id="{93B710B4-3157-E238-3D5B-1B77C9C5ED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52550" y="3428999"/>
            <a:ext cx="2785533" cy="2785533"/>
          </a:xfrm>
          <a:prstGeom prst="rect">
            <a:avLst/>
          </a:prstGeom>
        </p:spPr>
      </p:pic>
    </p:spTree>
    <p:extLst>
      <p:ext uri="{BB962C8B-B14F-4D97-AF65-F5344CB8AC3E}">
        <p14:creationId xmlns:p14="http://schemas.microsoft.com/office/powerpoint/2010/main" val="233908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685B57F6-59DE-4274-A37C-F47FE4E42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7 Organizations Tackling The Youth Mental Health Crisis">
            <a:extLst>
              <a:ext uri="{FF2B5EF4-FFF2-40B4-BE49-F238E27FC236}">
                <a16:creationId xmlns:a16="http://schemas.microsoft.com/office/drawing/2014/main" id="{60ECF137-8EE9-89AE-EE42-6BDBEF543E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760" r="-2" b="-2"/>
          <a:stretch/>
        </p:blipFill>
        <p:spPr bwMode="auto">
          <a:xfrm>
            <a:off x="866911" y="10"/>
            <a:ext cx="10458178" cy="6857990"/>
          </a:xfrm>
          <a:custGeom>
            <a:avLst/>
            <a:gdLst/>
            <a:ahLst/>
            <a:cxnLst/>
            <a:rect l="l" t="t" r="r" b="b"/>
            <a:pathLst>
              <a:path w="10458178" h="6858000">
                <a:moveTo>
                  <a:pt x="6010593" y="0"/>
                </a:moveTo>
                <a:lnTo>
                  <a:pt x="8228844" y="0"/>
                </a:lnTo>
                <a:lnTo>
                  <a:pt x="8239927" y="0"/>
                </a:lnTo>
                <a:lnTo>
                  <a:pt x="10458178" y="0"/>
                </a:lnTo>
                <a:lnTo>
                  <a:pt x="4447586" y="6858000"/>
                </a:lnTo>
                <a:lnTo>
                  <a:pt x="2229335" y="6858000"/>
                </a:lnTo>
                <a:lnTo>
                  <a:pt x="2218251"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99B9F65-5AE0-615A-DA7C-1E5951F08F4E}"/>
              </a:ext>
            </a:extLst>
          </p:cNvPr>
          <p:cNvSpPr>
            <a:spLocks noGrp="1"/>
          </p:cNvSpPr>
          <p:nvPr>
            <p:ph type="title"/>
          </p:nvPr>
        </p:nvSpPr>
        <p:spPr>
          <a:xfrm>
            <a:off x="114300" y="263878"/>
            <a:ext cx="3876793" cy="1799581"/>
          </a:xfrm>
        </p:spPr>
        <p:txBody>
          <a:bodyPr anchor="t">
            <a:normAutofit/>
          </a:bodyPr>
          <a:lstStyle/>
          <a:p>
            <a:r>
              <a:rPr lang="en-US" dirty="0"/>
              <a:t>Human Behavior/Beliefs</a:t>
            </a:r>
            <a:endParaRPr lang="en-US"/>
          </a:p>
        </p:txBody>
      </p:sp>
      <p:sp>
        <p:nvSpPr>
          <p:cNvPr id="3081" name="Freeform: Shape 3080">
            <a:extLst>
              <a:ext uri="{FF2B5EF4-FFF2-40B4-BE49-F238E27FC236}">
                <a16:creationId xmlns:a16="http://schemas.microsoft.com/office/drawing/2014/main" id="{046353B2-C54A-470C-8F7B-7471894E2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06675" y="0"/>
            <a:ext cx="6885325" cy="6858000"/>
          </a:xfrm>
          <a:custGeom>
            <a:avLst/>
            <a:gdLst>
              <a:gd name="connsiteX0" fmla="*/ 0 w 6885325"/>
              <a:gd name="connsiteY0" fmla="*/ 0 h 6858000"/>
              <a:gd name="connsiteX1" fmla="*/ 6885325 w 6885325"/>
              <a:gd name="connsiteY1" fmla="*/ 0 h 6858000"/>
              <a:gd name="connsiteX2" fmla="*/ 6885323 w 6885325"/>
              <a:gd name="connsiteY2" fmla="*/ 2 h 6858000"/>
              <a:gd name="connsiteX3" fmla="*/ 6885322 w 6885325"/>
              <a:gd name="connsiteY3" fmla="*/ 4 h 6858000"/>
              <a:gd name="connsiteX4" fmla="*/ 874733 w 6885325"/>
              <a:gd name="connsiteY4" fmla="*/ 6858000 h 6858000"/>
              <a:gd name="connsiteX5" fmla="*/ 0 w 688532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5325" h="6858000">
                <a:moveTo>
                  <a:pt x="0" y="0"/>
                </a:moveTo>
                <a:lnTo>
                  <a:pt x="6885325" y="0"/>
                </a:lnTo>
                <a:lnTo>
                  <a:pt x="6885323" y="2"/>
                </a:lnTo>
                <a:cubicBezTo>
                  <a:pt x="6885323" y="3"/>
                  <a:pt x="6885322" y="3"/>
                  <a:pt x="6885322" y="4"/>
                </a:cubicBezTo>
                <a:lnTo>
                  <a:pt x="874733"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001B9E-236A-9301-E1F7-409CF7A27E1B}"/>
              </a:ext>
            </a:extLst>
          </p:cNvPr>
          <p:cNvSpPr>
            <a:spLocks noGrp="1"/>
          </p:cNvSpPr>
          <p:nvPr>
            <p:ph idx="1"/>
          </p:nvPr>
        </p:nvSpPr>
        <p:spPr>
          <a:xfrm>
            <a:off x="7505700" y="3454400"/>
            <a:ext cx="4686300" cy="3428990"/>
          </a:xfrm>
        </p:spPr>
        <p:txBody>
          <a:bodyPr anchor="b">
            <a:normAutofit/>
          </a:bodyPr>
          <a:lstStyle/>
          <a:p>
            <a:pPr algn="r">
              <a:lnSpc>
                <a:spcPct val="110000"/>
              </a:lnSpc>
            </a:pPr>
            <a:r>
              <a:rPr lang="en-US" sz="1800" dirty="0"/>
              <a:t>What we believe about a person impacts how we treat them</a:t>
            </a:r>
          </a:p>
          <a:p>
            <a:pPr algn="r">
              <a:lnSpc>
                <a:spcPct val="110000"/>
              </a:lnSpc>
            </a:pPr>
            <a:r>
              <a:rPr lang="en-US" sz="1800" dirty="0"/>
              <a:t>Connect with the humanness of each youth/family you support</a:t>
            </a:r>
          </a:p>
          <a:p>
            <a:pPr algn="r">
              <a:lnSpc>
                <a:spcPct val="110000"/>
              </a:lnSpc>
            </a:pPr>
            <a:r>
              <a:rPr lang="en-US" sz="1800" dirty="0"/>
              <a:t>Have empathy and compassion</a:t>
            </a:r>
          </a:p>
          <a:p>
            <a:pPr algn="r">
              <a:lnSpc>
                <a:spcPct val="110000"/>
              </a:lnSpc>
            </a:pPr>
            <a:r>
              <a:rPr lang="en-US" sz="1800" dirty="0"/>
              <a:t>Identify what can be done to support them having normal childhood/adolescent experiences</a:t>
            </a:r>
          </a:p>
          <a:p>
            <a:pPr algn="r">
              <a:lnSpc>
                <a:spcPct val="110000"/>
              </a:lnSpc>
            </a:pPr>
            <a:endParaRPr lang="en-US" sz="1400" dirty="0"/>
          </a:p>
        </p:txBody>
      </p:sp>
    </p:spTree>
    <p:extLst>
      <p:ext uri="{BB962C8B-B14F-4D97-AF65-F5344CB8AC3E}">
        <p14:creationId xmlns:p14="http://schemas.microsoft.com/office/powerpoint/2010/main" val="273094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8D713-FD53-0394-2FC9-50FF36820B5D}"/>
              </a:ext>
            </a:extLst>
          </p:cNvPr>
          <p:cNvSpPr>
            <a:spLocks noGrp="1"/>
          </p:cNvSpPr>
          <p:nvPr>
            <p:ph type="title"/>
          </p:nvPr>
        </p:nvSpPr>
        <p:spPr/>
        <p:txBody>
          <a:bodyPr/>
          <a:lstStyle/>
          <a:p>
            <a:pPr algn="ctr"/>
            <a:r>
              <a:rPr lang="en-US" dirty="0"/>
              <a:t>Systems Change Framework</a:t>
            </a:r>
          </a:p>
        </p:txBody>
      </p:sp>
      <p:sp>
        <p:nvSpPr>
          <p:cNvPr id="5" name="Text Placeholder 4">
            <a:extLst>
              <a:ext uri="{FF2B5EF4-FFF2-40B4-BE49-F238E27FC236}">
                <a16:creationId xmlns:a16="http://schemas.microsoft.com/office/drawing/2014/main" id="{913594A0-C8D5-6B42-982F-DD4417BE1743}"/>
              </a:ext>
            </a:extLst>
          </p:cNvPr>
          <p:cNvSpPr>
            <a:spLocks noGrp="1"/>
          </p:cNvSpPr>
          <p:nvPr>
            <p:ph type="body" idx="1"/>
          </p:nvPr>
        </p:nvSpPr>
        <p:spPr/>
        <p:txBody>
          <a:bodyPr>
            <a:normAutofit fontScale="77500" lnSpcReduction="20000"/>
          </a:bodyPr>
          <a:lstStyle/>
          <a:p>
            <a:pPr algn="ctr"/>
            <a:r>
              <a:rPr lang="en-US" dirty="0"/>
              <a:t>Crossover Youth Practice Model </a:t>
            </a:r>
          </a:p>
        </p:txBody>
      </p:sp>
      <p:sp>
        <p:nvSpPr>
          <p:cNvPr id="6" name="Content Placeholder 5">
            <a:extLst>
              <a:ext uri="{FF2B5EF4-FFF2-40B4-BE49-F238E27FC236}">
                <a16:creationId xmlns:a16="http://schemas.microsoft.com/office/drawing/2014/main" id="{929187C9-8D9B-EB89-A3E0-118D2443C822}"/>
              </a:ext>
            </a:extLst>
          </p:cNvPr>
          <p:cNvSpPr>
            <a:spLocks noGrp="1"/>
          </p:cNvSpPr>
          <p:nvPr>
            <p:ph sz="half" idx="2"/>
          </p:nvPr>
        </p:nvSpPr>
        <p:spPr>
          <a:xfrm>
            <a:off x="1143001" y="2864795"/>
            <a:ext cx="4798978" cy="3324132"/>
          </a:xfrm>
        </p:spPr>
        <p:txBody>
          <a:bodyPr>
            <a:normAutofit fontScale="85000" lnSpcReduction="20000"/>
          </a:bodyPr>
          <a:lstStyle/>
          <a:p>
            <a:r>
              <a:rPr lang="en-US" dirty="0"/>
              <a:t>Developed in 2010 by Georgetown University Center for Juvenile Justice Reform</a:t>
            </a:r>
          </a:p>
          <a:p>
            <a:r>
              <a:rPr lang="en-US" dirty="0"/>
              <a:t>Addresses improving how “systems” become aware of and respond to the needs of youth through creation of a collaborative case management process inclusive of Court, Child Welfare, Youth Legal System, and other youth serving systems</a:t>
            </a:r>
          </a:p>
          <a:p>
            <a:r>
              <a:rPr lang="en-US" dirty="0"/>
              <a:t>Over 120 counties nationwide, listed as a model program by OJJDP and ranked as having promising research evidence </a:t>
            </a:r>
          </a:p>
        </p:txBody>
      </p:sp>
      <p:sp>
        <p:nvSpPr>
          <p:cNvPr id="7" name="Text Placeholder 6">
            <a:extLst>
              <a:ext uri="{FF2B5EF4-FFF2-40B4-BE49-F238E27FC236}">
                <a16:creationId xmlns:a16="http://schemas.microsoft.com/office/drawing/2014/main" id="{E5944787-CBE3-DB18-30E7-96AA21EFA55A}"/>
              </a:ext>
            </a:extLst>
          </p:cNvPr>
          <p:cNvSpPr>
            <a:spLocks noGrp="1"/>
          </p:cNvSpPr>
          <p:nvPr>
            <p:ph type="body" sz="quarter" idx="3"/>
          </p:nvPr>
        </p:nvSpPr>
        <p:spPr/>
        <p:txBody>
          <a:bodyPr>
            <a:normAutofit fontScale="77500" lnSpcReduction="20000"/>
          </a:bodyPr>
          <a:lstStyle/>
          <a:p>
            <a:pPr algn="ctr"/>
            <a:r>
              <a:rPr lang="en-US" dirty="0" err="1"/>
              <a:t>DuAl</a:t>
            </a:r>
            <a:r>
              <a:rPr lang="en-US" dirty="0"/>
              <a:t> Status </a:t>
            </a:r>
          </a:p>
          <a:p>
            <a:pPr algn="ctr"/>
            <a:r>
              <a:rPr lang="en-US" dirty="0"/>
              <a:t>Youth Model </a:t>
            </a:r>
          </a:p>
        </p:txBody>
      </p:sp>
      <p:sp>
        <p:nvSpPr>
          <p:cNvPr id="8" name="Content Placeholder 7">
            <a:extLst>
              <a:ext uri="{FF2B5EF4-FFF2-40B4-BE49-F238E27FC236}">
                <a16:creationId xmlns:a16="http://schemas.microsoft.com/office/drawing/2014/main" id="{DFE62518-8A81-A561-DDB5-C66671CF9C6F}"/>
              </a:ext>
            </a:extLst>
          </p:cNvPr>
          <p:cNvSpPr>
            <a:spLocks noGrp="1"/>
          </p:cNvSpPr>
          <p:nvPr>
            <p:ph sz="quarter" idx="4"/>
          </p:nvPr>
        </p:nvSpPr>
        <p:spPr/>
        <p:txBody>
          <a:bodyPr>
            <a:noAutofit/>
          </a:bodyPr>
          <a:lstStyle/>
          <a:p>
            <a:r>
              <a:rPr lang="en-US" dirty="0"/>
              <a:t>Developed in 2014 by the Robert F. Kennedy National Resource Center for Juvenile Justice</a:t>
            </a:r>
          </a:p>
          <a:p>
            <a:r>
              <a:rPr lang="en-US" dirty="0"/>
              <a:t>A model that supports creation or enhancement of systemic infrastructure to support dual status youth</a:t>
            </a:r>
          </a:p>
        </p:txBody>
      </p:sp>
    </p:spTree>
    <p:extLst>
      <p:ext uri="{BB962C8B-B14F-4D97-AF65-F5344CB8AC3E}">
        <p14:creationId xmlns:p14="http://schemas.microsoft.com/office/powerpoint/2010/main" val="71706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5B57F6-59DE-4274-A37C-F47FE4E42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891E9C-9C27-C5E3-8737-DE033FA4E3FB}"/>
              </a:ext>
            </a:extLst>
          </p:cNvPr>
          <p:cNvSpPr>
            <a:spLocks noGrp="1"/>
          </p:cNvSpPr>
          <p:nvPr>
            <p:ph type="title"/>
          </p:nvPr>
        </p:nvSpPr>
        <p:spPr>
          <a:xfrm>
            <a:off x="1100500" y="285332"/>
            <a:ext cx="7810169" cy="1360898"/>
          </a:xfrm>
        </p:spPr>
        <p:txBody>
          <a:bodyPr>
            <a:normAutofit/>
          </a:bodyPr>
          <a:lstStyle/>
          <a:p>
            <a:r>
              <a:rPr lang="en-US" dirty="0"/>
              <a:t>Childhood Needs </a:t>
            </a:r>
          </a:p>
        </p:txBody>
      </p:sp>
      <p:sp>
        <p:nvSpPr>
          <p:cNvPr id="3" name="Content Placeholder 2">
            <a:extLst>
              <a:ext uri="{FF2B5EF4-FFF2-40B4-BE49-F238E27FC236}">
                <a16:creationId xmlns:a16="http://schemas.microsoft.com/office/drawing/2014/main" id="{D7F80B89-9998-F6C0-F49C-BFA63D87FA18}"/>
              </a:ext>
            </a:extLst>
          </p:cNvPr>
          <p:cNvSpPr>
            <a:spLocks noGrp="1"/>
          </p:cNvSpPr>
          <p:nvPr>
            <p:ph idx="1"/>
          </p:nvPr>
        </p:nvSpPr>
        <p:spPr>
          <a:xfrm>
            <a:off x="228600" y="2332028"/>
            <a:ext cx="7202103" cy="3840165"/>
          </a:xfrm>
        </p:spPr>
        <p:txBody>
          <a:bodyPr>
            <a:normAutofit/>
          </a:bodyPr>
          <a:lstStyle/>
          <a:p>
            <a:pPr>
              <a:lnSpc>
                <a:spcPct val="110000"/>
              </a:lnSpc>
            </a:pPr>
            <a:r>
              <a:rPr lang="en-US" sz="1800" dirty="0">
                <a:latin typeface="Times New Roman" panose="02020603050405020304" pitchFamily="18" charset="0"/>
                <a:cs typeface="Times New Roman" panose="02020603050405020304" pitchFamily="18" charset="0"/>
              </a:rPr>
              <a:t>Safety: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absence of threat, neglect, and violence” in which youths feel “free from harm within their social and physical environments.”</a:t>
            </a:r>
            <a:r>
              <a:rPr lang="en-US" sz="1800" dirty="0">
                <a:effectLst/>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lnSpc>
                <a:spcPct val="110000"/>
              </a:lnSpc>
            </a:pPr>
            <a:r>
              <a:rPr lang="en-US" sz="1800" dirty="0">
                <a:latin typeface="Times New Roman" panose="02020603050405020304" pitchFamily="18" charset="0"/>
                <a:cs typeface="Times New Roman" panose="02020603050405020304" pitchFamily="18" charset="0"/>
              </a:rPr>
              <a:t>Stability: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“consistency and predictability in the child’s development.”</a:t>
            </a:r>
            <a:r>
              <a:rPr lang="en-US" sz="1800" dirty="0">
                <a:effectLst/>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lnSpc>
                <a:spcPct val="110000"/>
              </a:lnSpc>
            </a:pPr>
            <a:r>
              <a:rPr lang="en-US" sz="1800" dirty="0">
                <a:latin typeface="Times New Roman" panose="02020603050405020304" pitchFamily="18" charset="0"/>
                <a:cs typeface="Times New Roman" panose="02020603050405020304" pitchFamily="18" charset="0"/>
              </a:rPr>
              <a:t>Nurturing: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“availability, sensitivity, and warmth in responding to a child’s needs.”</a:t>
            </a:r>
          </a:p>
          <a:p>
            <a:pPr marL="0" indent="0">
              <a:lnSpc>
                <a:spcPct val="110000"/>
              </a:lnSpc>
              <a:buNone/>
            </a:pPr>
            <a:r>
              <a:rPr lang="en-US" sz="1300" kern="0" dirty="0">
                <a:effectLst/>
                <a:latin typeface="Times New Roman" panose="02020603050405020304" pitchFamily="18" charset="0"/>
                <a:ea typeface="Times New Roman" panose="02020603050405020304" pitchFamily="18" charset="0"/>
                <a:cs typeface="Times New Roman" panose="02020603050405020304" pitchFamily="18" charset="0"/>
              </a:rPr>
              <a:t>Source: U.S. Department of Justice, Office of Justice Programs, Office of Juvenile Justice and Delinquency Prevention, The Prevalence of Safe, Stable, Nurturing Relationships Among Children and Adolescents, Heather A. Turner, Melissa T. Merrick, David </a:t>
            </a:r>
            <a:r>
              <a:rPr lang="en-US" sz="1300" kern="0" dirty="0" err="1">
                <a:effectLst/>
                <a:latin typeface="Times New Roman" panose="02020603050405020304" pitchFamily="18" charset="0"/>
                <a:ea typeface="Times New Roman" panose="02020603050405020304" pitchFamily="18" charset="0"/>
                <a:cs typeface="Times New Roman" panose="02020603050405020304" pitchFamily="18" charset="0"/>
              </a:rPr>
              <a:t>Finkelhor</a:t>
            </a:r>
            <a:r>
              <a:rPr lang="en-US" sz="1300" kern="0" dirty="0">
                <a:effectLst/>
                <a:latin typeface="Times New Roman" panose="02020603050405020304" pitchFamily="18" charset="0"/>
                <a:ea typeface="Times New Roman" panose="02020603050405020304" pitchFamily="18" charset="0"/>
                <a:cs typeface="Times New Roman" panose="02020603050405020304" pitchFamily="18" charset="0"/>
              </a:rPr>
              <a:t>, Sherry Hamby, Anne Shattuck, and Megan </a:t>
            </a:r>
            <a:r>
              <a:rPr lang="en-US" sz="1300" kern="0" dirty="0" err="1">
                <a:effectLst/>
                <a:latin typeface="Times New Roman" panose="02020603050405020304" pitchFamily="18" charset="0"/>
                <a:ea typeface="Times New Roman" panose="02020603050405020304" pitchFamily="18" charset="0"/>
                <a:cs typeface="Times New Roman" panose="02020603050405020304" pitchFamily="18" charset="0"/>
              </a:rPr>
              <a:t>Henly</a:t>
            </a:r>
            <a:r>
              <a:rPr lang="en-US" sz="1300" kern="0" dirty="0">
                <a:effectLst/>
                <a:latin typeface="Times New Roman" panose="02020603050405020304" pitchFamily="18" charset="0"/>
                <a:ea typeface="Times New Roman" panose="02020603050405020304" pitchFamily="18" charset="0"/>
                <a:cs typeface="Times New Roman" panose="02020603050405020304" pitchFamily="18" charset="0"/>
              </a:rPr>
              <a:t>, September 2017, accessed January 7, 2019, https://</a:t>
            </a:r>
            <a:r>
              <a:rPr lang="en-US" sz="1300" kern="0" dirty="0" err="1">
                <a:effectLst/>
                <a:latin typeface="Times New Roman" panose="02020603050405020304" pitchFamily="18" charset="0"/>
                <a:ea typeface="Times New Roman" panose="02020603050405020304" pitchFamily="18" charset="0"/>
                <a:cs typeface="Times New Roman" panose="02020603050405020304" pitchFamily="18" charset="0"/>
              </a:rPr>
              <a:t>pdfs.semanticscholar.org</a:t>
            </a:r>
            <a:r>
              <a:rPr lang="en-US" sz="1300" kern="0" dirty="0">
                <a:effectLst/>
                <a:latin typeface="Times New Roman" panose="02020603050405020304" pitchFamily="18" charset="0"/>
                <a:ea typeface="Times New Roman" panose="02020603050405020304" pitchFamily="18" charset="0"/>
                <a:cs typeface="Times New Roman" panose="02020603050405020304" pitchFamily="18" charset="0"/>
              </a:rPr>
              <a:t>/4a27/1685d0ea76daf7efaa5629c8ad7b111fb682.pdf.</a:t>
            </a:r>
            <a:endParaRPr lang="en-US" sz="13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endParaRPr lang="en-US" sz="1300" dirty="0"/>
          </a:p>
        </p:txBody>
      </p:sp>
      <p:pic>
        <p:nvPicPr>
          <p:cNvPr id="5" name="Picture 4" descr="Hands holding each other's wrists and interlinked to form a circle">
            <a:extLst>
              <a:ext uri="{FF2B5EF4-FFF2-40B4-BE49-F238E27FC236}">
                <a16:creationId xmlns:a16="http://schemas.microsoft.com/office/drawing/2014/main" id="{1F34F664-3433-E745-775B-DD261EA54FFB}"/>
              </a:ext>
            </a:extLst>
          </p:cNvPr>
          <p:cNvPicPr>
            <a:picLocks noChangeAspect="1"/>
          </p:cNvPicPr>
          <p:nvPr/>
        </p:nvPicPr>
        <p:blipFill rotWithShape="1">
          <a:blip r:embed="rId2">
            <a:alphaModFix/>
          </a:blip>
          <a:srcRect l="15038" r="11403" b="-1"/>
          <a:stretch/>
        </p:blipFill>
        <p:spPr>
          <a:xfrm>
            <a:off x="4634621" y="10"/>
            <a:ext cx="7557379" cy="6857990"/>
          </a:xfrm>
          <a:custGeom>
            <a:avLst/>
            <a:gdLst/>
            <a:ahLst/>
            <a:cxnLst/>
            <a:rect l="l" t="t" r="r" b="b"/>
            <a:pathLst>
              <a:path w="7557379" h="6858000">
                <a:moveTo>
                  <a:pt x="62130" y="0"/>
                </a:moveTo>
                <a:lnTo>
                  <a:pt x="7557379" y="0"/>
                </a:lnTo>
                <a:lnTo>
                  <a:pt x="7557379" y="6858000"/>
                </a:lnTo>
                <a:lnTo>
                  <a:pt x="0" y="6858000"/>
                </a:lnTo>
                <a:lnTo>
                  <a:pt x="0" y="6857999"/>
                </a:lnTo>
                <a:lnTo>
                  <a:pt x="736812" y="6857999"/>
                </a:lnTo>
                <a:lnTo>
                  <a:pt x="6722464" y="3"/>
                </a:lnTo>
                <a:lnTo>
                  <a:pt x="7041779" y="1"/>
                </a:lnTo>
                <a:lnTo>
                  <a:pt x="62130" y="1"/>
                </a:lnTo>
                <a:close/>
              </a:path>
            </a:pathLst>
          </a:custGeom>
        </p:spPr>
      </p:pic>
      <p:sp>
        <p:nvSpPr>
          <p:cNvPr id="11" name="Freeform: Shape 10">
            <a:extLst>
              <a:ext uri="{FF2B5EF4-FFF2-40B4-BE49-F238E27FC236}">
                <a16:creationId xmlns:a16="http://schemas.microsoft.com/office/drawing/2014/main" id="{6D6B3702-19B7-471C-974D-4A163151E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76547" y="0"/>
            <a:ext cx="6812757" cy="6858000"/>
          </a:xfrm>
          <a:custGeom>
            <a:avLst/>
            <a:gdLst>
              <a:gd name="connsiteX0" fmla="*/ 6010592 w 6899617"/>
              <a:gd name="connsiteY0" fmla="*/ 0 h 6858000"/>
              <a:gd name="connsiteX1" fmla="*/ 6899617 w 6899617"/>
              <a:gd name="connsiteY1" fmla="*/ 0 h 6858000"/>
              <a:gd name="connsiteX2" fmla="*/ 6899617 w 6899617"/>
              <a:gd name="connsiteY2" fmla="*/ 1529274 h 6858000"/>
              <a:gd name="connsiteX3" fmla="*/ 2229334 w 6899617"/>
              <a:gd name="connsiteY3" fmla="*/ 6858000 h 6858000"/>
              <a:gd name="connsiteX4" fmla="*/ 0 w 6899617"/>
              <a:gd name="connsiteY4" fmla="*/ 6858000 h 6858000"/>
              <a:gd name="connsiteX0" fmla="*/ 5966258 w 6855283"/>
              <a:gd name="connsiteY0" fmla="*/ 0 h 6858000"/>
              <a:gd name="connsiteX1" fmla="*/ 6855283 w 6855283"/>
              <a:gd name="connsiteY1" fmla="*/ 0 h 6858000"/>
              <a:gd name="connsiteX2" fmla="*/ 6855283 w 6855283"/>
              <a:gd name="connsiteY2" fmla="*/ 1529274 h 6858000"/>
              <a:gd name="connsiteX3" fmla="*/ 2185000 w 6855283"/>
              <a:gd name="connsiteY3" fmla="*/ 6858000 h 6858000"/>
              <a:gd name="connsiteX4" fmla="*/ 0 w 6855283"/>
              <a:gd name="connsiteY4" fmla="*/ 6858000 h 6858000"/>
              <a:gd name="connsiteX5" fmla="*/ 5966258 w 6855283"/>
              <a:gd name="connsiteY5" fmla="*/ 0 h 6858000"/>
              <a:gd name="connsiteX0" fmla="*/ 5966258 w 6855283"/>
              <a:gd name="connsiteY0" fmla="*/ 0 h 6858000"/>
              <a:gd name="connsiteX1" fmla="*/ 6810948 w 6855283"/>
              <a:gd name="connsiteY1" fmla="*/ 0 h 6858000"/>
              <a:gd name="connsiteX2" fmla="*/ 6855283 w 6855283"/>
              <a:gd name="connsiteY2" fmla="*/ 1529274 h 6858000"/>
              <a:gd name="connsiteX3" fmla="*/ 2185000 w 6855283"/>
              <a:gd name="connsiteY3" fmla="*/ 6858000 h 6858000"/>
              <a:gd name="connsiteX4" fmla="*/ 0 w 6855283"/>
              <a:gd name="connsiteY4" fmla="*/ 6858000 h 6858000"/>
              <a:gd name="connsiteX5" fmla="*/ 5966258 w 6855283"/>
              <a:gd name="connsiteY5" fmla="*/ 0 h 6858000"/>
              <a:gd name="connsiteX0" fmla="*/ 5966258 w 6810948"/>
              <a:gd name="connsiteY0" fmla="*/ 0 h 6858000"/>
              <a:gd name="connsiteX1" fmla="*/ 6810948 w 6810948"/>
              <a:gd name="connsiteY1" fmla="*/ 0 h 6858000"/>
              <a:gd name="connsiteX2" fmla="*/ 6799865 w 6810948"/>
              <a:gd name="connsiteY2" fmla="*/ 1562525 h 6858000"/>
              <a:gd name="connsiteX3" fmla="*/ 2185000 w 6810948"/>
              <a:gd name="connsiteY3" fmla="*/ 6858000 h 6858000"/>
              <a:gd name="connsiteX4" fmla="*/ 0 w 6810948"/>
              <a:gd name="connsiteY4" fmla="*/ 6858000 h 6858000"/>
              <a:gd name="connsiteX5" fmla="*/ 5966258 w 6810948"/>
              <a:gd name="connsiteY5" fmla="*/ 0 h 6858000"/>
              <a:gd name="connsiteX0" fmla="*/ 5966258 w 6810948"/>
              <a:gd name="connsiteY0" fmla="*/ 0 h 6858000"/>
              <a:gd name="connsiteX1" fmla="*/ 6810948 w 6810948"/>
              <a:gd name="connsiteY1" fmla="*/ 0 h 6858000"/>
              <a:gd name="connsiteX2" fmla="*/ 6799865 w 6810948"/>
              <a:gd name="connsiteY2" fmla="*/ 1551442 h 6858000"/>
              <a:gd name="connsiteX3" fmla="*/ 2185000 w 6810948"/>
              <a:gd name="connsiteY3" fmla="*/ 6858000 h 6858000"/>
              <a:gd name="connsiteX4" fmla="*/ 0 w 6810948"/>
              <a:gd name="connsiteY4" fmla="*/ 6858000 h 6858000"/>
              <a:gd name="connsiteX5" fmla="*/ 5966258 w 6810948"/>
              <a:gd name="connsiteY5" fmla="*/ 0 h 6858000"/>
              <a:gd name="connsiteX0" fmla="*/ 5966258 w 6812757"/>
              <a:gd name="connsiteY0" fmla="*/ 0 h 6858000"/>
              <a:gd name="connsiteX1" fmla="*/ 6810948 w 6812757"/>
              <a:gd name="connsiteY1" fmla="*/ 0 h 6858000"/>
              <a:gd name="connsiteX2" fmla="*/ 6811779 w 6812757"/>
              <a:gd name="connsiteY2" fmla="*/ 1527614 h 6858000"/>
              <a:gd name="connsiteX3" fmla="*/ 2185000 w 6812757"/>
              <a:gd name="connsiteY3" fmla="*/ 6858000 h 6858000"/>
              <a:gd name="connsiteX4" fmla="*/ 0 w 6812757"/>
              <a:gd name="connsiteY4" fmla="*/ 6858000 h 6858000"/>
              <a:gd name="connsiteX5" fmla="*/ 5966258 w 6812757"/>
              <a:gd name="connsiteY5" fmla="*/ 0 h 6858000"/>
              <a:gd name="connsiteX0" fmla="*/ 5966258 w 6812757"/>
              <a:gd name="connsiteY0" fmla="*/ 0 h 6858000"/>
              <a:gd name="connsiteX1" fmla="*/ 6810948 w 6812757"/>
              <a:gd name="connsiteY1" fmla="*/ 0 h 6858000"/>
              <a:gd name="connsiteX2" fmla="*/ 6811779 w 6812757"/>
              <a:gd name="connsiteY2" fmla="*/ 1527614 h 6858000"/>
              <a:gd name="connsiteX3" fmla="*/ 2185000 w 6812757"/>
              <a:gd name="connsiteY3" fmla="*/ 6858000 h 6858000"/>
              <a:gd name="connsiteX4" fmla="*/ 0 w 6812757"/>
              <a:gd name="connsiteY4" fmla="*/ 6858000 h 6858000"/>
              <a:gd name="connsiteX5" fmla="*/ 5966258 w 6812757"/>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12757" h="6858000">
                <a:moveTo>
                  <a:pt x="5966258" y="0"/>
                </a:moveTo>
                <a:lnTo>
                  <a:pt x="6810948" y="0"/>
                </a:lnTo>
                <a:cubicBezTo>
                  <a:pt x="6807254" y="520842"/>
                  <a:pt x="6815473" y="1006772"/>
                  <a:pt x="6811779" y="1527614"/>
                </a:cubicBezTo>
                <a:lnTo>
                  <a:pt x="2185000" y="6858000"/>
                </a:lnTo>
                <a:lnTo>
                  <a:pt x="0" y="6858000"/>
                </a:lnTo>
                <a:lnTo>
                  <a:pt x="5966258" y="0"/>
                </a:lnTo>
                <a:close/>
              </a:path>
            </a:pathLst>
          </a:custGeom>
          <a:solidFill>
            <a:schemeClr val="bg2">
              <a:alpha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3" name="Straight Connector 12">
            <a:extLst>
              <a:ext uri="{FF2B5EF4-FFF2-40B4-BE49-F238E27FC236}">
                <a16:creationId xmlns:a16="http://schemas.microsoft.com/office/drawing/2014/main" id="{50D86B0D-0E25-49AC-8123-2522E0A76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48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54F20867-41B0-484D-9DA7-0FC742D31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Freeform: Shape 1032">
            <a:extLst>
              <a:ext uri="{FF2B5EF4-FFF2-40B4-BE49-F238E27FC236}">
                <a16:creationId xmlns:a16="http://schemas.microsoft.com/office/drawing/2014/main" id="{2712B839-088B-4F97-96A4-6FAA8E3D1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3870" y="-2"/>
            <a:ext cx="8239927" cy="6858000"/>
          </a:xfrm>
          <a:custGeom>
            <a:avLst/>
            <a:gdLst>
              <a:gd name="connsiteX0" fmla="*/ 6010593 w 8239927"/>
              <a:gd name="connsiteY0" fmla="*/ 0 h 6858000"/>
              <a:gd name="connsiteX1" fmla="*/ 8239927 w 8239927"/>
              <a:gd name="connsiteY1" fmla="*/ 0 h 6858000"/>
              <a:gd name="connsiteX2" fmla="*/ 2229335 w 8239927"/>
              <a:gd name="connsiteY2" fmla="*/ 6858000 h 6858000"/>
              <a:gd name="connsiteX3" fmla="*/ 0 w 823992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239927" h="6858000">
                <a:moveTo>
                  <a:pt x="6010593" y="0"/>
                </a:moveTo>
                <a:lnTo>
                  <a:pt x="8239927" y="0"/>
                </a:lnTo>
                <a:lnTo>
                  <a:pt x="222933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Freeform: Shape 1034">
            <a:extLst>
              <a:ext uri="{FF2B5EF4-FFF2-40B4-BE49-F238E27FC236}">
                <a16:creationId xmlns:a16="http://schemas.microsoft.com/office/drawing/2014/main" id="{789BAF08-0AD0-4642-9767-4D53853C5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527" y="0"/>
            <a:ext cx="6899617" cy="6858000"/>
          </a:xfrm>
          <a:custGeom>
            <a:avLst/>
            <a:gdLst>
              <a:gd name="connsiteX0" fmla="*/ 6010592 w 6899617"/>
              <a:gd name="connsiteY0" fmla="*/ 0 h 6858000"/>
              <a:gd name="connsiteX1" fmla="*/ 6036517 w 6899617"/>
              <a:gd name="connsiteY1" fmla="*/ 0 h 6858000"/>
              <a:gd name="connsiteX2" fmla="*/ 6899617 w 6899617"/>
              <a:gd name="connsiteY2" fmla="*/ 0 h 6858000"/>
              <a:gd name="connsiteX3" fmla="*/ 6899617 w 6899617"/>
              <a:gd name="connsiteY3" fmla="*/ 1529274 h 6858000"/>
              <a:gd name="connsiteX4" fmla="*/ 6899617 w 6899617"/>
              <a:gd name="connsiteY4" fmla="*/ 6858000 h 6858000"/>
              <a:gd name="connsiteX5" fmla="*/ 2229334 w 6899617"/>
              <a:gd name="connsiteY5" fmla="*/ 6858000 h 6858000"/>
              <a:gd name="connsiteX6" fmla="*/ 25925 w 6899617"/>
              <a:gd name="connsiteY6" fmla="*/ 6858000 h 6858000"/>
              <a:gd name="connsiteX7" fmla="*/ 0 w 68996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99617" h="6858000">
                <a:moveTo>
                  <a:pt x="6010592" y="0"/>
                </a:moveTo>
                <a:lnTo>
                  <a:pt x="6036517" y="0"/>
                </a:lnTo>
                <a:lnTo>
                  <a:pt x="6899617" y="0"/>
                </a:lnTo>
                <a:lnTo>
                  <a:pt x="6899617" y="1529274"/>
                </a:lnTo>
                <a:lnTo>
                  <a:pt x="6899617" y="6858000"/>
                </a:lnTo>
                <a:lnTo>
                  <a:pt x="2229334" y="6858000"/>
                </a:lnTo>
                <a:lnTo>
                  <a:pt x="25925" y="6858000"/>
                </a:lnTo>
                <a:lnTo>
                  <a:pt x="0" y="685800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362A023-9443-083E-0DFA-045811F6F8AD}"/>
              </a:ext>
            </a:extLst>
          </p:cNvPr>
          <p:cNvSpPr>
            <a:spLocks noGrp="1"/>
          </p:cNvSpPr>
          <p:nvPr>
            <p:ph type="title"/>
          </p:nvPr>
        </p:nvSpPr>
        <p:spPr>
          <a:xfrm>
            <a:off x="342898" y="149037"/>
            <a:ext cx="7797801" cy="1360898"/>
          </a:xfrm>
        </p:spPr>
        <p:txBody>
          <a:bodyPr>
            <a:normAutofit/>
          </a:bodyPr>
          <a:lstStyle/>
          <a:p>
            <a:pPr algn="ctr"/>
            <a:r>
              <a:rPr lang="en-US" dirty="0"/>
              <a:t>Varying Degrees of Change</a:t>
            </a:r>
          </a:p>
        </p:txBody>
      </p:sp>
      <p:pic>
        <p:nvPicPr>
          <p:cNvPr id="1026" name="Picture 2" descr="stick figure family drawing - Shop The Best Discounts Online OFF 55%">
            <a:extLst>
              <a:ext uri="{FF2B5EF4-FFF2-40B4-BE49-F238E27FC236}">
                <a16:creationId xmlns:a16="http://schemas.microsoft.com/office/drawing/2014/main" id="{5DC95E9A-B0AD-4EAF-C8D5-3CF0D75089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31045" y="3223611"/>
            <a:ext cx="2817487" cy="28174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a:extLst>
              <a:ext uri="{FF2B5EF4-FFF2-40B4-BE49-F238E27FC236}">
                <a16:creationId xmlns:a16="http://schemas.microsoft.com/office/drawing/2014/main" id="{0A03365F-D725-81E7-1416-2B1D77183118}"/>
              </a:ext>
            </a:extLst>
          </p:cNvPr>
          <p:cNvGraphicFramePr>
            <a:graphicFrameLocks noGrp="1"/>
          </p:cNvGraphicFramePr>
          <p:nvPr>
            <p:ph idx="1"/>
            <p:extLst>
              <p:ext uri="{D42A27DB-BD31-4B8C-83A1-F6EECF244321}">
                <p14:modId xmlns:p14="http://schemas.microsoft.com/office/powerpoint/2010/main" val="2236969408"/>
              </p:ext>
            </p:extLst>
          </p:nvPr>
        </p:nvGraphicFramePr>
        <p:xfrm>
          <a:off x="192505" y="1509935"/>
          <a:ext cx="6766560" cy="4314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Arrow 6">
            <a:extLst>
              <a:ext uri="{FF2B5EF4-FFF2-40B4-BE49-F238E27FC236}">
                <a16:creationId xmlns:a16="http://schemas.microsoft.com/office/drawing/2014/main" id="{0B5CE75E-A5E1-476D-D35B-4F9D967729DE}"/>
              </a:ext>
            </a:extLst>
          </p:cNvPr>
          <p:cNvSpPr/>
          <p:nvPr/>
        </p:nvSpPr>
        <p:spPr>
          <a:xfrm>
            <a:off x="5053263" y="4523874"/>
            <a:ext cx="3272590" cy="94327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17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8" name="Rectangle 2067">
            <a:extLst>
              <a:ext uri="{FF2B5EF4-FFF2-40B4-BE49-F238E27FC236}">
                <a16:creationId xmlns:a16="http://schemas.microsoft.com/office/drawing/2014/main" id="{BB07B087-CC73-4D22-8354-AE59CBE4F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50BB9F-B63D-FBC9-B0A4-AB9C5DFE90EC}"/>
              </a:ext>
            </a:extLst>
          </p:cNvPr>
          <p:cNvSpPr>
            <a:spLocks noGrp="1"/>
          </p:cNvSpPr>
          <p:nvPr>
            <p:ph type="title"/>
          </p:nvPr>
        </p:nvSpPr>
        <p:spPr>
          <a:xfrm>
            <a:off x="633730" y="3570973"/>
            <a:ext cx="10319819" cy="1078029"/>
          </a:xfrm>
        </p:spPr>
        <p:txBody>
          <a:bodyPr>
            <a:normAutofit fontScale="90000"/>
          </a:bodyPr>
          <a:lstStyle/>
          <a:p>
            <a:pPr algn="ctr"/>
            <a:r>
              <a:rPr lang="en-US" dirty="0"/>
              <a:t>With every interaction or transaction are you</a:t>
            </a:r>
            <a:br>
              <a:rPr lang="en-US" dirty="0"/>
            </a:br>
            <a:endParaRPr lang="en-US" dirty="0"/>
          </a:p>
        </p:txBody>
      </p:sp>
      <p:pic>
        <p:nvPicPr>
          <p:cNvPr id="2050" name="Picture 2" descr="6,500+ People Planting Seeds Stock Videos and Royalty-Free Footage - iStock">
            <a:extLst>
              <a:ext uri="{FF2B5EF4-FFF2-40B4-BE49-F238E27FC236}">
                <a16:creationId xmlns:a16="http://schemas.microsoft.com/office/drawing/2014/main" id="{CBCB7C5F-788B-EE89-654B-FD3DDAA285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97" r="1" b="19183"/>
          <a:stretch/>
        </p:blipFill>
        <p:spPr bwMode="auto">
          <a:xfrm>
            <a:off x="20" y="10"/>
            <a:ext cx="7627541" cy="3428990"/>
          </a:xfrm>
          <a:custGeom>
            <a:avLst/>
            <a:gdLst/>
            <a:ahLst/>
            <a:cxnLst/>
            <a:rect l="l" t="t" r="r" b="b"/>
            <a:pathLst>
              <a:path w="7627561" h="3429000">
                <a:moveTo>
                  <a:pt x="0" y="0"/>
                </a:moveTo>
                <a:lnTo>
                  <a:pt x="7627561" y="0"/>
                </a:lnTo>
                <a:lnTo>
                  <a:pt x="4622265"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pic>
        <p:nvPicPr>
          <p:cNvPr id="2052" name="Picture 4" descr="Seed PNGs for Free Download">
            <a:extLst>
              <a:ext uri="{FF2B5EF4-FFF2-40B4-BE49-F238E27FC236}">
                <a16:creationId xmlns:a16="http://schemas.microsoft.com/office/drawing/2014/main" id="{AEAFB8B6-E3A9-9C1E-B1A1-FFCAC03128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974" r="-1" b="16593"/>
          <a:stretch/>
        </p:blipFill>
        <p:spPr bwMode="auto">
          <a:xfrm>
            <a:off x="4564440" y="10"/>
            <a:ext cx="7627561" cy="3428990"/>
          </a:xfrm>
          <a:custGeom>
            <a:avLst/>
            <a:gdLst/>
            <a:ahLst/>
            <a:cxnLst/>
            <a:rect l="l" t="t" r="r" b="b"/>
            <a:pathLst>
              <a:path w="7627561" h="3429000">
                <a:moveTo>
                  <a:pt x="3005296" y="0"/>
                </a:moveTo>
                <a:lnTo>
                  <a:pt x="7627561" y="0"/>
                </a:lnTo>
                <a:lnTo>
                  <a:pt x="7627561" y="3429000"/>
                </a:lnTo>
                <a:lnTo>
                  <a:pt x="0" y="3429000"/>
                </a:lnTo>
                <a:close/>
              </a:path>
            </a:pathLst>
          </a:cu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8FD6B1-FD28-6639-2AAD-1CC7168E779D}"/>
              </a:ext>
            </a:extLst>
          </p:cNvPr>
          <p:cNvSpPr txBox="1"/>
          <p:nvPr/>
        </p:nvSpPr>
        <p:spPr>
          <a:xfrm>
            <a:off x="4485372" y="4252595"/>
            <a:ext cx="2872681" cy="646331"/>
          </a:xfrm>
          <a:prstGeom prst="rect">
            <a:avLst/>
          </a:prstGeom>
          <a:noFill/>
        </p:spPr>
        <p:txBody>
          <a:bodyPr wrap="square" rtlCol="0">
            <a:spAutoFit/>
          </a:bodyPr>
          <a:lstStyle/>
          <a:p>
            <a:r>
              <a:rPr lang="en-US" sz="3600" dirty="0"/>
              <a:t>Planting</a:t>
            </a:r>
          </a:p>
        </p:txBody>
      </p:sp>
      <p:sp>
        <p:nvSpPr>
          <p:cNvPr id="5" name="TextBox 4">
            <a:extLst>
              <a:ext uri="{FF2B5EF4-FFF2-40B4-BE49-F238E27FC236}">
                <a16:creationId xmlns:a16="http://schemas.microsoft.com/office/drawing/2014/main" id="{1C092092-22FD-5BF3-42B1-AB3B7DBEA42D}"/>
              </a:ext>
            </a:extLst>
          </p:cNvPr>
          <p:cNvSpPr txBox="1"/>
          <p:nvPr/>
        </p:nvSpPr>
        <p:spPr>
          <a:xfrm>
            <a:off x="4485372" y="5239711"/>
            <a:ext cx="2983831" cy="646331"/>
          </a:xfrm>
          <a:prstGeom prst="rect">
            <a:avLst/>
          </a:prstGeom>
          <a:noFill/>
        </p:spPr>
        <p:txBody>
          <a:bodyPr wrap="square" rtlCol="0">
            <a:spAutoFit/>
          </a:bodyPr>
          <a:lstStyle/>
          <a:p>
            <a:r>
              <a:rPr lang="en-US" sz="3600" dirty="0"/>
              <a:t>Watering</a:t>
            </a:r>
          </a:p>
        </p:txBody>
      </p:sp>
      <p:sp>
        <p:nvSpPr>
          <p:cNvPr id="6" name="TextBox 5">
            <a:extLst>
              <a:ext uri="{FF2B5EF4-FFF2-40B4-BE49-F238E27FC236}">
                <a16:creationId xmlns:a16="http://schemas.microsoft.com/office/drawing/2014/main" id="{7C562C9B-2EB9-3966-68C0-0FA0204EF88B}"/>
              </a:ext>
            </a:extLst>
          </p:cNvPr>
          <p:cNvSpPr txBox="1"/>
          <p:nvPr/>
        </p:nvSpPr>
        <p:spPr>
          <a:xfrm>
            <a:off x="4485372" y="6153585"/>
            <a:ext cx="2870200" cy="646331"/>
          </a:xfrm>
          <a:prstGeom prst="rect">
            <a:avLst/>
          </a:prstGeom>
          <a:noFill/>
        </p:spPr>
        <p:txBody>
          <a:bodyPr wrap="square" rtlCol="0">
            <a:spAutoFit/>
          </a:bodyPr>
          <a:lstStyle/>
          <a:p>
            <a:r>
              <a:rPr lang="en-US" sz="3600" dirty="0"/>
              <a:t>Uprooting</a:t>
            </a:r>
          </a:p>
        </p:txBody>
      </p:sp>
    </p:spTree>
    <p:extLst>
      <p:ext uri="{BB962C8B-B14F-4D97-AF65-F5344CB8AC3E}">
        <p14:creationId xmlns:p14="http://schemas.microsoft.com/office/powerpoint/2010/main" val="101015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1" name="Straight Connector 10">
            <a:extLst>
              <a:ext uri="{FF2B5EF4-FFF2-40B4-BE49-F238E27FC236}">
                <a16:creationId xmlns:a16="http://schemas.microsoft.com/office/drawing/2014/main" id="{4C75A547-BCD1-42BE-966E-53CA0AB931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0C04237-153A-4A4F-A7E9-6926B66F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ne in a crowd">
            <a:extLst>
              <a:ext uri="{FF2B5EF4-FFF2-40B4-BE49-F238E27FC236}">
                <a16:creationId xmlns:a16="http://schemas.microsoft.com/office/drawing/2014/main" id="{C7665AD8-5E95-16BD-0997-1CF6A0E1C85F}"/>
              </a:ext>
            </a:extLst>
          </p:cNvPr>
          <p:cNvPicPr>
            <a:picLocks noChangeAspect="1"/>
          </p:cNvPicPr>
          <p:nvPr/>
        </p:nvPicPr>
        <p:blipFill rotWithShape="1">
          <a:blip r:embed="rId3"/>
          <a:srcRect t="7734" b="17266"/>
          <a:stretch/>
        </p:blipFill>
        <p:spPr>
          <a:xfrm>
            <a:off x="8313" y="1"/>
            <a:ext cx="12191980" cy="7012002"/>
          </a:xfrm>
          <a:prstGeom prst="rect">
            <a:avLst/>
          </a:prstGeom>
        </p:spPr>
      </p:pic>
      <p:sp>
        <p:nvSpPr>
          <p:cNvPr id="15" name="Freeform: Shape 14">
            <a:extLst>
              <a:ext uri="{FF2B5EF4-FFF2-40B4-BE49-F238E27FC236}">
                <a16:creationId xmlns:a16="http://schemas.microsoft.com/office/drawing/2014/main" id="{D19975AA-D532-4570-9193-6482D3F22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2235450" y="-2235450"/>
            <a:ext cx="6858000" cy="11328901"/>
          </a:xfrm>
          <a:custGeom>
            <a:avLst/>
            <a:gdLst>
              <a:gd name="connsiteX0" fmla="*/ 0 w 6858000"/>
              <a:gd name="connsiteY0" fmla="*/ 2229335 h 11328901"/>
              <a:gd name="connsiteX1" fmla="*/ 0 w 6858000"/>
              <a:gd name="connsiteY1" fmla="*/ 0 h 11328901"/>
              <a:gd name="connsiteX2" fmla="*/ 6858000 w 6858000"/>
              <a:gd name="connsiteY2" fmla="*/ 6010593 h 11328901"/>
              <a:gd name="connsiteX3" fmla="*/ 6858000 w 6858000"/>
              <a:gd name="connsiteY3" fmla="*/ 6052915 h 11328901"/>
              <a:gd name="connsiteX4" fmla="*/ 6858000 w 6858000"/>
              <a:gd name="connsiteY4" fmla="*/ 6052915 h 11328901"/>
              <a:gd name="connsiteX5" fmla="*/ 6858000 w 6858000"/>
              <a:gd name="connsiteY5" fmla="*/ 9053844 h 11328901"/>
              <a:gd name="connsiteX6" fmla="*/ 6858000 w 6858000"/>
              <a:gd name="connsiteY6" fmla="*/ 11328901 h 11328901"/>
              <a:gd name="connsiteX7" fmla="*/ 1 w 6858000"/>
              <a:gd name="connsiteY7" fmla="*/ 11328901 h 11328901"/>
              <a:gd name="connsiteX8" fmla="*/ 1 w 6858000"/>
              <a:gd name="connsiteY8" fmla="*/ 9359065 h 11328901"/>
              <a:gd name="connsiteX9" fmla="*/ 0 w 6858000"/>
              <a:gd name="connsiteY9" fmla="*/ 9359065 h 11328901"/>
              <a:gd name="connsiteX10" fmla="*/ 0 w 6858000"/>
              <a:gd name="connsiteY10" fmla="*/ 6535740 h 11328901"/>
              <a:gd name="connsiteX11" fmla="*/ 1 w 6858000"/>
              <a:gd name="connsiteY11" fmla="*/ 6535740 h 11328901"/>
              <a:gd name="connsiteX12" fmla="*/ 1 w 6858000"/>
              <a:gd name="connsiteY12" fmla="*/ 2229336 h 11328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0" h="11328901">
                <a:moveTo>
                  <a:pt x="0" y="2229335"/>
                </a:moveTo>
                <a:lnTo>
                  <a:pt x="0" y="0"/>
                </a:lnTo>
                <a:lnTo>
                  <a:pt x="6858000" y="6010593"/>
                </a:lnTo>
                <a:lnTo>
                  <a:pt x="6858000" y="6052915"/>
                </a:lnTo>
                <a:lnTo>
                  <a:pt x="6858000" y="6052915"/>
                </a:lnTo>
                <a:lnTo>
                  <a:pt x="6858000" y="9053844"/>
                </a:lnTo>
                <a:lnTo>
                  <a:pt x="6858000" y="11328901"/>
                </a:lnTo>
                <a:lnTo>
                  <a:pt x="1" y="11328901"/>
                </a:lnTo>
                <a:lnTo>
                  <a:pt x="1" y="9359065"/>
                </a:lnTo>
                <a:lnTo>
                  <a:pt x="0" y="9359065"/>
                </a:lnTo>
                <a:lnTo>
                  <a:pt x="0" y="6535740"/>
                </a:lnTo>
                <a:lnTo>
                  <a:pt x="1" y="6535740"/>
                </a:lnTo>
                <a:lnTo>
                  <a:pt x="1" y="2229336"/>
                </a:ln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7CA8974-7BA7-4828-89E2-6DAD7353B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3854" y="1544347"/>
            <a:ext cx="4676439" cy="5313651"/>
          </a:xfrm>
          <a:custGeom>
            <a:avLst/>
            <a:gdLst>
              <a:gd name="connsiteX0" fmla="*/ 6846874 w 6846874"/>
              <a:gd name="connsiteY0" fmla="*/ 3021586 h 3021586"/>
              <a:gd name="connsiteX1" fmla="*/ 0 w 6846874"/>
              <a:gd name="connsiteY1" fmla="*/ 3021585 h 3021586"/>
              <a:gd name="connsiteX2" fmla="*/ 3399286 w 6846874"/>
              <a:gd name="connsiteY2" fmla="*/ 0 h 3021586"/>
              <a:gd name="connsiteX0" fmla="*/ 6846874 w 6846874"/>
              <a:gd name="connsiteY0" fmla="*/ 3016405 h 3016405"/>
              <a:gd name="connsiteX1" fmla="*/ 0 w 6846874"/>
              <a:gd name="connsiteY1" fmla="*/ 3016404 h 3016405"/>
              <a:gd name="connsiteX2" fmla="*/ 3425190 w 6846874"/>
              <a:gd name="connsiteY2" fmla="*/ 0 h 3016405"/>
              <a:gd name="connsiteX3" fmla="*/ 6846874 w 6846874"/>
              <a:gd name="connsiteY3" fmla="*/ 3016405 h 3016405"/>
              <a:gd name="connsiteX0" fmla="*/ 6846874 w 6846874"/>
              <a:gd name="connsiteY0" fmla="*/ 3055286 h 3055286"/>
              <a:gd name="connsiteX1" fmla="*/ 0 w 6846874"/>
              <a:gd name="connsiteY1" fmla="*/ 3055285 h 3055286"/>
              <a:gd name="connsiteX2" fmla="*/ 3425190 w 6846874"/>
              <a:gd name="connsiteY2" fmla="*/ 0 h 3055286"/>
              <a:gd name="connsiteX3" fmla="*/ 6846874 w 6846874"/>
              <a:gd name="connsiteY3" fmla="*/ 3055286 h 3055286"/>
              <a:gd name="connsiteX0" fmla="*/ 6846874 w 6846874"/>
              <a:gd name="connsiteY0" fmla="*/ 5422604 h 5422604"/>
              <a:gd name="connsiteX1" fmla="*/ 0 w 6846874"/>
              <a:gd name="connsiteY1" fmla="*/ 5422603 h 5422604"/>
              <a:gd name="connsiteX2" fmla="*/ 6839561 w 6846874"/>
              <a:gd name="connsiteY2" fmla="*/ 0 h 5422604"/>
              <a:gd name="connsiteX3" fmla="*/ 6846874 w 6846874"/>
              <a:gd name="connsiteY3" fmla="*/ 5422604 h 5422604"/>
            </a:gdLst>
            <a:ahLst/>
            <a:cxnLst>
              <a:cxn ang="0">
                <a:pos x="connsiteX0" y="connsiteY0"/>
              </a:cxn>
              <a:cxn ang="0">
                <a:pos x="connsiteX1" y="connsiteY1"/>
              </a:cxn>
              <a:cxn ang="0">
                <a:pos x="connsiteX2" y="connsiteY2"/>
              </a:cxn>
              <a:cxn ang="0">
                <a:pos x="connsiteX3" y="connsiteY3"/>
              </a:cxn>
            </a:cxnLst>
            <a:rect l="l" t="t" r="r" b="b"/>
            <a:pathLst>
              <a:path w="6846874" h="5422604">
                <a:moveTo>
                  <a:pt x="6846874" y="5422604"/>
                </a:moveTo>
                <a:lnTo>
                  <a:pt x="0" y="5422603"/>
                </a:lnTo>
                <a:lnTo>
                  <a:pt x="6839561" y="0"/>
                </a:lnTo>
                <a:cubicBezTo>
                  <a:pt x="6841999" y="1807535"/>
                  <a:pt x="6844436" y="3615069"/>
                  <a:pt x="6846874" y="5422604"/>
                </a:cubicBezTo>
                <a:close/>
              </a:path>
            </a:pathLst>
          </a:custGeom>
          <a:solidFill>
            <a:schemeClr val="bg2">
              <a:alpha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6653AA6-2495-7AE7-9CBB-CAAF0B44C768}"/>
              </a:ext>
            </a:extLst>
          </p:cNvPr>
          <p:cNvSpPr>
            <a:spLocks noGrp="1"/>
          </p:cNvSpPr>
          <p:nvPr>
            <p:ph type="title"/>
          </p:nvPr>
        </p:nvSpPr>
        <p:spPr>
          <a:xfrm>
            <a:off x="1143001" y="1181101"/>
            <a:ext cx="6657108" cy="811325"/>
          </a:xfrm>
        </p:spPr>
        <p:txBody>
          <a:bodyPr vert="horz" lIns="91440" tIns="45720" rIns="91440" bIns="45720" rtlCol="0" anchor="t">
            <a:normAutofit fontScale="90000"/>
          </a:bodyPr>
          <a:lstStyle/>
          <a:p>
            <a:r>
              <a:rPr lang="en-US" sz="4800" cap="all" spc="300" dirty="0">
                <a:solidFill>
                  <a:srgbClr val="FFFFFF"/>
                </a:solidFill>
              </a:rPr>
              <a:t>Systemic Change</a:t>
            </a:r>
          </a:p>
        </p:txBody>
      </p:sp>
      <p:sp>
        <p:nvSpPr>
          <p:cNvPr id="3" name="Content Placeholder 2">
            <a:extLst>
              <a:ext uri="{FF2B5EF4-FFF2-40B4-BE49-F238E27FC236}">
                <a16:creationId xmlns:a16="http://schemas.microsoft.com/office/drawing/2014/main" id="{DFD8B7C1-9C3F-9FFD-83D4-9DCB07128660}"/>
              </a:ext>
            </a:extLst>
          </p:cNvPr>
          <p:cNvSpPr>
            <a:spLocks noGrp="1"/>
          </p:cNvSpPr>
          <p:nvPr>
            <p:ph idx="1"/>
          </p:nvPr>
        </p:nvSpPr>
        <p:spPr>
          <a:xfrm>
            <a:off x="325258" y="2143289"/>
            <a:ext cx="7777342" cy="3686011"/>
          </a:xfrm>
        </p:spPr>
        <p:txBody>
          <a:bodyPr vert="horz" lIns="91440" tIns="45720" rIns="91440" bIns="45720" rtlCol="0" anchor="b">
            <a:normAutofit/>
          </a:bodyPr>
          <a:lstStyle/>
          <a:p>
            <a:pPr marL="0" indent="0">
              <a:lnSpc>
                <a:spcPct val="100000"/>
              </a:lnSpc>
              <a:buNone/>
            </a:pPr>
            <a:r>
              <a:rPr lang="en-US" sz="2800" dirty="0">
                <a:solidFill>
                  <a:srgbClr val="FFFFFF"/>
                </a:solidFill>
              </a:rPr>
              <a:t>Develop a Stakeholder Group</a:t>
            </a:r>
          </a:p>
          <a:p>
            <a:pPr>
              <a:lnSpc>
                <a:spcPct val="100000"/>
              </a:lnSpc>
            </a:pPr>
            <a:r>
              <a:rPr lang="en-US" dirty="0">
                <a:solidFill>
                  <a:srgbClr val="FFFFFF"/>
                </a:solidFill>
              </a:rPr>
              <a:t>Inclusive of youth, families, community members, courts, child welfare, and youth legal personnel</a:t>
            </a:r>
          </a:p>
          <a:p>
            <a:pPr>
              <a:lnSpc>
                <a:spcPct val="100000"/>
              </a:lnSpc>
            </a:pPr>
            <a:r>
              <a:rPr lang="en-US" dirty="0">
                <a:solidFill>
                  <a:srgbClr val="FFFFFF"/>
                </a:solidFill>
              </a:rPr>
              <a:t>Confirm your mutually agreed upon why</a:t>
            </a:r>
          </a:p>
          <a:p>
            <a:pPr>
              <a:lnSpc>
                <a:spcPct val="100000"/>
              </a:lnSpc>
            </a:pPr>
            <a:r>
              <a:rPr lang="en-US" dirty="0">
                <a:solidFill>
                  <a:srgbClr val="FFFFFF"/>
                </a:solidFill>
              </a:rPr>
              <a:t>Set time limited goals based on the why</a:t>
            </a:r>
          </a:p>
          <a:p>
            <a:pPr>
              <a:lnSpc>
                <a:spcPct val="100000"/>
              </a:lnSpc>
            </a:pPr>
            <a:r>
              <a:rPr lang="en-US" dirty="0">
                <a:solidFill>
                  <a:srgbClr val="FFFFFF"/>
                </a:solidFill>
              </a:rPr>
              <a:t>Every voice should have relevancy and power in the conversations</a:t>
            </a:r>
          </a:p>
          <a:p>
            <a:pPr>
              <a:lnSpc>
                <a:spcPct val="100000"/>
              </a:lnSpc>
            </a:pPr>
            <a:r>
              <a:rPr lang="en-US" dirty="0">
                <a:solidFill>
                  <a:srgbClr val="FFFFFF"/>
                </a:solidFill>
              </a:rPr>
              <a:t>Set the vision, mission, and goals for the work</a:t>
            </a:r>
          </a:p>
          <a:p>
            <a:pPr marL="0" indent="0">
              <a:lnSpc>
                <a:spcPct val="100000"/>
              </a:lnSpc>
              <a:buNone/>
            </a:pPr>
            <a:r>
              <a:rPr lang="en-US" dirty="0">
                <a:solidFill>
                  <a:srgbClr val="FFFFFF"/>
                </a:solidFill>
              </a:rPr>
              <a:t> </a:t>
            </a:r>
          </a:p>
        </p:txBody>
      </p:sp>
    </p:spTree>
    <p:extLst>
      <p:ext uri="{BB962C8B-B14F-4D97-AF65-F5344CB8AC3E}">
        <p14:creationId xmlns:p14="http://schemas.microsoft.com/office/powerpoint/2010/main" val="101631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85B57F6-59DE-4274-A37C-F47FE4E42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653AA6-2495-7AE7-9CBB-CAAF0B44C768}"/>
              </a:ext>
            </a:extLst>
          </p:cNvPr>
          <p:cNvSpPr>
            <a:spLocks noGrp="1"/>
          </p:cNvSpPr>
          <p:nvPr>
            <p:ph type="title"/>
          </p:nvPr>
        </p:nvSpPr>
        <p:spPr>
          <a:xfrm>
            <a:off x="901700" y="285333"/>
            <a:ext cx="8088406" cy="1360898"/>
          </a:xfrm>
        </p:spPr>
        <p:txBody>
          <a:bodyPr vert="horz" lIns="91440" tIns="45720" rIns="91440" bIns="45720" rtlCol="0">
            <a:normAutofit/>
          </a:bodyPr>
          <a:lstStyle/>
          <a:p>
            <a:r>
              <a:rPr lang="en-US" cap="all" spc="300" dirty="0"/>
              <a:t>Systemic Change</a:t>
            </a:r>
          </a:p>
        </p:txBody>
      </p:sp>
      <p:pic>
        <p:nvPicPr>
          <p:cNvPr id="5" name="Picture 4" descr="One in a crowd">
            <a:extLst>
              <a:ext uri="{FF2B5EF4-FFF2-40B4-BE49-F238E27FC236}">
                <a16:creationId xmlns:a16="http://schemas.microsoft.com/office/drawing/2014/main" id="{C7665AD8-5E95-16BD-0997-1CF6A0E1C85F}"/>
              </a:ext>
            </a:extLst>
          </p:cNvPr>
          <p:cNvPicPr>
            <a:picLocks noChangeAspect="1"/>
          </p:cNvPicPr>
          <p:nvPr/>
        </p:nvPicPr>
        <p:blipFill rotWithShape="1">
          <a:blip r:embed="rId3"/>
          <a:srcRect l="7737" r="7737"/>
          <a:stretch/>
        </p:blipFill>
        <p:spPr>
          <a:xfrm>
            <a:off x="4462998" y="10"/>
            <a:ext cx="7729002" cy="6857990"/>
          </a:xfrm>
          <a:custGeom>
            <a:avLst/>
            <a:gdLst/>
            <a:ahLst/>
            <a:cxnLst/>
            <a:rect l="l" t="t" r="r" b="b"/>
            <a:pathLst>
              <a:path w="7729002" h="6858000">
                <a:moveTo>
                  <a:pt x="6878624" y="0"/>
                </a:moveTo>
                <a:lnTo>
                  <a:pt x="7729002" y="0"/>
                </a:lnTo>
                <a:lnTo>
                  <a:pt x="7729002" y="4099788"/>
                </a:lnTo>
                <a:lnTo>
                  <a:pt x="5311608" y="6858000"/>
                </a:lnTo>
                <a:lnTo>
                  <a:pt x="868032" y="6858000"/>
                </a:lnTo>
                <a:close/>
                <a:moveTo>
                  <a:pt x="0" y="0"/>
                </a:moveTo>
                <a:lnTo>
                  <a:pt x="6878624" y="0"/>
                </a:lnTo>
                <a:lnTo>
                  <a:pt x="0" y="1"/>
                </a:lnTo>
                <a:close/>
              </a:path>
            </a:pathLst>
          </a:custGeom>
        </p:spPr>
      </p:pic>
      <p:sp>
        <p:nvSpPr>
          <p:cNvPr id="3" name="Content Placeholder 2">
            <a:extLst>
              <a:ext uri="{FF2B5EF4-FFF2-40B4-BE49-F238E27FC236}">
                <a16:creationId xmlns:a16="http://schemas.microsoft.com/office/drawing/2014/main" id="{DFD8B7C1-9C3F-9FFD-83D4-9DCB07128660}"/>
              </a:ext>
            </a:extLst>
          </p:cNvPr>
          <p:cNvSpPr>
            <a:spLocks noGrp="1"/>
          </p:cNvSpPr>
          <p:nvPr>
            <p:ph idx="1"/>
          </p:nvPr>
        </p:nvSpPr>
        <p:spPr>
          <a:xfrm>
            <a:off x="317498" y="1646231"/>
            <a:ext cx="7658101" cy="3443482"/>
          </a:xfrm>
        </p:spPr>
        <p:txBody>
          <a:bodyPr vert="horz" lIns="91440" tIns="45720" rIns="91440" bIns="45720" rtlCol="0">
            <a:noAutofit/>
          </a:bodyPr>
          <a:lstStyle/>
          <a:p>
            <a:pPr marL="0" indent="0">
              <a:lnSpc>
                <a:spcPct val="110000"/>
              </a:lnSpc>
              <a:buNone/>
            </a:pPr>
            <a:r>
              <a:rPr lang="en-US" sz="2800" dirty="0"/>
              <a:t>Educate and Create Awareness </a:t>
            </a:r>
          </a:p>
          <a:p>
            <a:pPr>
              <a:lnSpc>
                <a:spcPct val="110000"/>
              </a:lnSpc>
            </a:pPr>
            <a:r>
              <a:rPr lang="en-US" dirty="0"/>
              <a:t>Inform colleagues about the vulnerability's youth face when in care and how it may impact them</a:t>
            </a:r>
          </a:p>
          <a:p>
            <a:pPr>
              <a:lnSpc>
                <a:spcPct val="110000"/>
              </a:lnSpc>
            </a:pPr>
            <a:r>
              <a:rPr lang="en-US" dirty="0"/>
              <a:t>Offer training on risk factors for youth and how crossing over impacts them long-term</a:t>
            </a:r>
          </a:p>
          <a:p>
            <a:pPr>
              <a:lnSpc>
                <a:spcPct val="110000"/>
              </a:lnSpc>
            </a:pPr>
            <a:r>
              <a:rPr lang="en-US" dirty="0"/>
              <a:t>Ensure training is offered to every person within the organization whether they work directly with youth or not</a:t>
            </a:r>
          </a:p>
          <a:p>
            <a:pPr>
              <a:lnSpc>
                <a:spcPct val="110000"/>
              </a:lnSpc>
            </a:pPr>
            <a:r>
              <a:rPr lang="en-US" dirty="0"/>
              <a:t>Identify a play on words that will stick with people and make them THINK differently </a:t>
            </a:r>
          </a:p>
          <a:p>
            <a:pPr marL="0" indent="0" algn="ctr">
              <a:lnSpc>
                <a:spcPct val="110000"/>
              </a:lnSpc>
              <a:buNone/>
            </a:pPr>
            <a:r>
              <a:rPr lang="en-US" b="1" dirty="0"/>
              <a:t>Understand that SYSTEMS aren’t people, they aren’t relational, and they don’t serve youth well overall </a:t>
            </a:r>
          </a:p>
          <a:p>
            <a:pPr marL="0" indent="0">
              <a:lnSpc>
                <a:spcPct val="110000"/>
              </a:lnSpc>
              <a:buNone/>
            </a:pPr>
            <a:r>
              <a:rPr lang="en-US" dirty="0"/>
              <a:t> </a:t>
            </a:r>
          </a:p>
        </p:txBody>
      </p:sp>
      <p:cxnSp>
        <p:nvCxnSpPr>
          <p:cNvPr id="12" name="Straight Connector 11">
            <a:extLst>
              <a:ext uri="{FF2B5EF4-FFF2-40B4-BE49-F238E27FC236}">
                <a16:creationId xmlns:a16="http://schemas.microsoft.com/office/drawing/2014/main" id="{2AD042BA-B482-486E-9E0C-75374069BB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2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0CC10FC-6518-423B-A972-3E4F7A4A8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8FC12C0-26A5-495A-9358-36220BD53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255"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One in a crowd">
            <a:extLst>
              <a:ext uri="{FF2B5EF4-FFF2-40B4-BE49-F238E27FC236}">
                <a16:creationId xmlns:a16="http://schemas.microsoft.com/office/drawing/2014/main" id="{C7665AD8-5E95-16BD-0997-1CF6A0E1C85F}"/>
              </a:ext>
            </a:extLst>
          </p:cNvPr>
          <p:cNvPicPr>
            <a:picLocks noChangeAspect="1"/>
          </p:cNvPicPr>
          <p:nvPr/>
        </p:nvPicPr>
        <p:blipFill rotWithShape="1">
          <a:blip r:embed="rId3">
            <a:alphaModFix amt="60000"/>
          </a:blip>
          <a:srcRect l="15858" r="8844"/>
          <a:stretch/>
        </p:blipFill>
        <p:spPr>
          <a:xfrm>
            <a:off x="1" y="10"/>
            <a:ext cx="6885325" cy="6857990"/>
          </a:xfrm>
          <a:custGeom>
            <a:avLst/>
            <a:gdLst/>
            <a:ahLst/>
            <a:cxnLst/>
            <a:rect l="l" t="t" r="r" b="b"/>
            <a:pathLst>
              <a:path w="6885325" h="6858000">
                <a:moveTo>
                  <a:pt x="6885325" y="0"/>
                </a:moveTo>
                <a:lnTo>
                  <a:pt x="874733" y="6858000"/>
                </a:lnTo>
                <a:lnTo>
                  <a:pt x="0" y="6858000"/>
                </a:lnTo>
                <a:lnTo>
                  <a:pt x="0" y="1"/>
                </a:lnTo>
                <a:close/>
              </a:path>
            </a:pathLst>
          </a:custGeom>
        </p:spPr>
      </p:pic>
      <p:sp>
        <p:nvSpPr>
          <p:cNvPr id="2" name="Title 1">
            <a:extLst>
              <a:ext uri="{FF2B5EF4-FFF2-40B4-BE49-F238E27FC236}">
                <a16:creationId xmlns:a16="http://schemas.microsoft.com/office/drawing/2014/main" id="{B6653AA6-2495-7AE7-9CBB-CAAF0B44C768}"/>
              </a:ext>
            </a:extLst>
          </p:cNvPr>
          <p:cNvSpPr>
            <a:spLocks noGrp="1"/>
          </p:cNvSpPr>
          <p:nvPr>
            <p:ph type="title"/>
          </p:nvPr>
        </p:nvSpPr>
        <p:spPr>
          <a:xfrm>
            <a:off x="1143001" y="1207629"/>
            <a:ext cx="3497580" cy="1958340"/>
          </a:xfrm>
        </p:spPr>
        <p:txBody>
          <a:bodyPr vert="horz" lIns="91440" tIns="45720" rIns="91440" bIns="45720" rtlCol="0" anchor="t">
            <a:normAutofit/>
          </a:bodyPr>
          <a:lstStyle/>
          <a:p>
            <a:r>
              <a:rPr lang="en-US" cap="all" spc="300">
                <a:solidFill>
                  <a:srgbClr val="FFFFFF"/>
                </a:solidFill>
              </a:rPr>
              <a:t>Systemic Change</a:t>
            </a:r>
          </a:p>
        </p:txBody>
      </p:sp>
      <p:sp>
        <p:nvSpPr>
          <p:cNvPr id="7" name="Content Placeholder 2">
            <a:extLst>
              <a:ext uri="{FF2B5EF4-FFF2-40B4-BE49-F238E27FC236}">
                <a16:creationId xmlns:a16="http://schemas.microsoft.com/office/drawing/2014/main" id="{A1E5B772-8789-2866-EF91-70E5771E765D}"/>
              </a:ext>
            </a:extLst>
          </p:cNvPr>
          <p:cNvSpPr>
            <a:spLocks noGrp="1"/>
          </p:cNvSpPr>
          <p:nvPr>
            <p:ph idx="1"/>
          </p:nvPr>
        </p:nvSpPr>
        <p:spPr>
          <a:xfrm>
            <a:off x="5394960" y="1513908"/>
            <a:ext cx="6593840" cy="4505889"/>
          </a:xfrm>
        </p:spPr>
        <p:txBody>
          <a:bodyPr anchor="b">
            <a:normAutofit/>
          </a:bodyPr>
          <a:lstStyle/>
          <a:p>
            <a:pPr marL="0" indent="0">
              <a:buNone/>
            </a:pPr>
            <a:r>
              <a:rPr lang="en-US" sz="2800" dirty="0"/>
              <a:t>Analyze data to gain understanding</a:t>
            </a:r>
          </a:p>
          <a:p>
            <a:r>
              <a:rPr lang="en-US" dirty="0"/>
              <a:t>What are youth and families telling you about their experience</a:t>
            </a:r>
          </a:p>
          <a:p>
            <a:r>
              <a:rPr lang="en-US" dirty="0"/>
              <a:t>Identify the pathways youth are traveling</a:t>
            </a:r>
          </a:p>
          <a:p>
            <a:r>
              <a:rPr lang="en-US" dirty="0"/>
              <a:t>Determine where arrests are occurring most frequently or where CPS referrals are being made from most often</a:t>
            </a:r>
          </a:p>
          <a:p>
            <a:r>
              <a:rPr lang="en-US" dirty="0"/>
              <a:t>Data should be the driver to guide any changes</a:t>
            </a:r>
          </a:p>
          <a:p>
            <a:endParaRPr lang="en-US" dirty="0"/>
          </a:p>
        </p:txBody>
      </p:sp>
      <p:cxnSp>
        <p:nvCxnSpPr>
          <p:cNvPr id="21" name="Straight Connector 20">
            <a:extLst>
              <a:ext uri="{FF2B5EF4-FFF2-40B4-BE49-F238E27FC236}">
                <a16:creationId xmlns:a16="http://schemas.microsoft.com/office/drawing/2014/main" id="{25F94957-FA6A-49F1-B474-9B199C91C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43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294778-47A8-4EEF-9689-F6964D44D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D2A511A-065F-489D-9CF0-FEF36143AC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531806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F626582-88CC-4CA0-8BC6-94550FF9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17267" cy="6858000"/>
          </a:xfrm>
          <a:custGeom>
            <a:avLst/>
            <a:gdLst>
              <a:gd name="connsiteX0" fmla="*/ 0 w 11317267"/>
              <a:gd name="connsiteY0" fmla="*/ 0 h 6858000"/>
              <a:gd name="connsiteX1" fmla="*/ 11317267 w 11317267"/>
              <a:gd name="connsiteY1" fmla="*/ 0 h 6858000"/>
              <a:gd name="connsiteX2" fmla="*/ 5306679 w 11317267"/>
              <a:gd name="connsiteY2" fmla="*/ 6857996 h 6858000"/>
              <a:gd name="connsiteX3" fmla="*/ 5306677 w 11317267"/>
              <a:gd name="connsiteY3" fmla="*/ 6857998 h 6858000"/>
              <a:gd name="connsiteX4" fmla="*/ 5306675 w 11317267"/>
              <a:gd name="connsiteY4" fmla="*/ 6858000 h 6858000"/>
              <a:gd name="connsiteX5" fmla="*/ 0 w 1131726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7267" h="6858000">
                <a:moveTo>
                  <a:pt x="0" y="0"/>
                </a:moveTo>
                <a:lnTo>
                  <a:pt x="11317267" y="0"/>
                </a:lnTo>
                <a:lnTo>
                  <a:pt x="5306679" y="6857996"/>
                </a:lnTo>
                <a:cubicBezTo>
                  <a:pt x="5306679" y="6857997"/>
                  <a:pt x="5306677" y="6857997"/>
                  <a:pt x="5306677" y="6857998"/>
                </a:cubicBezTo>
                <a:lnTo>
                  <a:pt x="530667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C6B42D-94A3-CF52-F5C0-56019BEF8D6F}"/>
              </a:ext>
            </a:extLst>
          </p:cNvPr>
          <p:cNvSpPr>
            <a:spLocks noGrp="1"/>
          </p:cNvSpPr>
          <p:nvPr>
            <p:ph type="title"/>
          </p:nvPr>
        </p:nvSpPr>
        <p:spPr>
          <a:xfrm>
            <a:off x="963980" y="288737"/>
            <a:ext cx="7492285" cy="1360898"/>
          </a:xfrm>
        </p:spPr>
        <p:txBody>
          <a:bodyPr>
            <a:normAutofit/>
          </a:bodyPr>
          <a:lstStyle/>
          <a:p>
            <a:r>
              <a:rPr lang="en-US" dirty="0"/>
              <a:t>Direct Services Change</a:t>
            </a:r>
          </a:p>
        </p:txBody>
      </p:sp>
      <p:sp>
        <p:nvSpPr>
          <p:cNvPr id="3" name="Content Placeholder 2">
            <a:extLst>
              <a:ext uri="{FF2B5EF4-FFF2-40B4-BE49-F238E27FC236}">
                <a16:creationId xmlns:a16="http://schemas.microsoft.com/office/drawing/2014/main" id="{274328D5-60A4-2604-6789-594B5E42D3D6}"/>
              </a:ext>
            </a:extLst>
          </p:cNvPr>
          <p:cNvSpPr>
            <a:spLocks noGrp="1"/>
          </p:cNvSpPr>
          <p:nvPr>
            <p:ph idx="1"/>
          </p:nvPr>
        </p:nvSpPr>
        <p:spPr>
          <a:xfrm>
            <a:off x="292100" y="1752600"/>
            <a:ext cx="7137400" cy="4232463"/>
          </a:xfrm>
        </p:spPr>
        <p:txBody>
          <a:bodyPr>
            <a:normAutofit/>
          </a:bodyPr>
          <a:lstStyle/>
          <a:p>
            <a:pPr marL="0" indent="0">
              <a:buNone/>
            </a:pPr>
            <a:r>
              <a:rPr lang="en-US" sz="2800" dirty="0"/>
              <a:t>Court</a:t>
            </a:r>
          </a:p>
          <a:p>
            <a:r>
              <a:rPr lang="en-US" dirty="0"/>
              <a:t>Leading the Charge</a:t>
            </a:r>
          </a:p>
          <a:p>
            <a:r>
              <a:rPr lang="en-US" dirty="0"/>
              <a:t>Listen to youth and families and make changes accordingly </a:t>
            </a:r>
          </a:p>
          <a:p>
            <a:r>
              <a:rPr lang="en-US" dirty="0"/>
              <a:t>Supporting Courtroom Designs and Expectations</a:t>
            </a:r>
          </a:p>
          <a:p>
            <a:pPr lvl="1"/>
            <a:r>
              <a:rPr lang="en-US" i="0" dirty="0"/>
              <a:t>One Judge/One Family Model</a:t>
            </a:r>
          </a:p>
          <a:p>
            <a:pPr lvl="1"/>
            <a:r>
              <a:rPr lang="en-US" i="0" dirty="0"/>
              <a:t>Dedicated Dockets</a:t>
            </a:r>
          </a:p>
          <a:p>
            <a:pPr lvl="1"/>
            <a:r>
              <a:rPr lang="en-US" i="0" dirty="0"/>
              <a:t>Assigned State’s Attorney</a:t>
            </a:r>
          </a:p>
          <a:p>
            <a:pPr lvl="1"/>
            <a:r>
              <a:rPr lang="en-US" i="0" dirty="0"/>
              <a:t>Designated Public Defenders</a:t>
            </a:r>
          </a:p>
          <a:p>
            <a:pPr lvl="1"/>
            <a:endParaRPr lang="en-US" i="0" dirty="0"/>
          </a:p>
        </p:txBody>
      </p:sp>
      <p:pic>
        <p:nvPicPr>
          <p:cNvPr id="7" name="Graphic 6" descr="Scales of Justice">
            <a:extLst>
              <a:ext uri="{FF2B5EF4-FFF2-40B4-BE49-F238E27FC236}">
                <a16:creationId xmlns:a16="http://schemas.microsoft.com/office/drawing/2014/main" id="{93B710B4-3157-E238-3D5B-1B77C9C5ED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2550" y="3428999"/>
            <a:ext cx="2785533" cy="2785533"/>
          </a:xfrm>
          <a:prstGeom prst="rect">
            <a:avLst/>
          </a:prstGeom>
        </p:spPr>
      </p:pic>
    </p:spTree>
    <p:extLst>
      <p:ext uri="{BB962C8B-B14F-4D97-AF65-F5344CB8AC3E}">
        <p14:creationId xmlns:p14="http://schemas.microsoft.com/office/powerpoint/2010/main" val="151504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BACDCE15E3884D8166E0B57BA3310A" ma:contentTypeVersion="10" ma:contentTypeDescription="Create a new document." ma:contentTypeScope="" ma:versionID="a6ac2d1f20658ecc18557906d1765f5a">
  <xsd:schema xmlns:xsd="http://www.w3.org/2001/XMLSchema" xmlns:xs="http://www.w3.org/2001/XMLSchema" xmlns:p="http://schemas.microsoft.com/office/2006/metadata/properties" xmlns:ns2="8efeebb8-12c0-4033-997c-07494a9ddf58" xmlns:ns3="c05f9678-b365-448b-a896-d7f1f3938e47" targetNamespace="http://schemas.microsoft.com/office/2006/metadata/properties" ma:root="true" ma:fieldsID="66b9ecfff99d40c34a51ebde152fc135" ns2:_="" ns3:_="">
    <xsd:import namespace="8efeebb8-12c0-4033-997c-07494a9ddf58"/>
    <xsd:import namespace="c05f9678-b365-448b-a896-d7f1f3938e4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eebb8-12c0-4033-997c-07494a9ddf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5f9678-b365-448b-a896-d7f1f3938e4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feebb8-12c0-4033-997c-07494a9ddf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5F1B22E-7464-44BB-90ED-4553C16018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feebb8-12c0-4033-997c-07494a9ddf58"/>
    <ds:schemaRef ds:uri="c05f9678-b365-448b-a896-d7f1f3938e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62FF7C-065E-497C-852A-EE0E78435154}">
  <ds:schemaRefs>
    <ds:schemaRef ds:uri="http://schemas.microsoft.com/sharepoint/v3/contenttype/forms"/>
  </ds:schemaRefs>
</ds:datastoreItem>
</file>

<file path=customXml/itemProps3.xml><?xml version="1.0" encoding="utf-8"?>
<ds:datastoreItem xmlns:ds="http://schemas.openxmlformats.org/officeDocument/2006/customXml" ds:itemID="{8CAF9E8E-C489-493A-A322-3CDABCF59FC2}">
  <ds:schemaRefs>
    <ds:schemaRef ds:uri="http://schemas.microsoft.com/office/2006/documentManagement/types"/>
    <ds:schemaRef ds:uri="http://www.w3.org/XML/1998/namespace"/>
    <ds:schemaRef ds:uri="c05f9678-b365-448b-a896-d7f1f3938e47"/>
    <ds:schemaRef ds:uri="http://purl.org/dc/dcmitype/"/>
    <ds:schemaRef ds:uri="http://schemas.microsoft.com/office/2006/metadata/properties"/>
    <ds:schemaRef ds:uri="http://purl.org/dc/terms/"/>
    <ds:schemaRef ds:uri="http://schemas.openxmlformats.org/package/2006/metadata/core-properties"/>
    <ds:schemaRef ds:uri="http://purl.org/dc/elements/1.1/"/>
    <ds:schemaRef ds:uri="8efeebb8-12c0-4033-997c-07494a9ddf58"/>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1931</TotalTime>
  <Words>1027</Words>
  <Application>Microsoft Office PowerPoint</Application>
  <PresentationFormat>Widescreen</PresentationFormat>
  <Paragraphs>92</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Times New Roman</vt:lpstr>
      <vt:lpstr>Walbaum Display</vt:lpstr>
      <vt:lpstr>Wingdings</vt:lpstr>
      <vt:lpstr>RegattaVTI</vt:lpstr>
      <vt:lpstr>Determining the What</vt:lpstr>
      <vt:lpstr>Systems Change Framework</vt:lpstr>
      <vt:lpstr>Childhood Needs </vt:lpstr>
      <vt:lpstr>Varying Degrees of Change</vt:lpstr>
      <vt:lpstr>With every interaction or transaction are you </vt:lpstr>
      <vt:lpstr>Systemic Change</vt:lpstr>
      <vt:lpstr>Systemic Change</vt:lpstr>
      <vt:lpstr>Systemic Change</vt:lpstr>
      <vt:lpstr>Direct Services Change</vt:lpstr>
      <vt:lpstr>Direct Services Change</vt:lpstr>
      <vt:lpstr>Direct Services Change</vt:lpstr>
      <vt:lpstr>Human Behavior/Beliefs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the What</dc:title>
  <dc:creator>Macon C Stewart</dc:creator>
  <cp:lastModifiedBy>McElwee, Kassidy L</cp:lastModifiedBy>
  <cp:revision>14</cp:revision>
  <dcterms:created xsi:type="dcterms:W3CDTF">2023-10-02T20:08:00Z</dcterms:created>
  <dcterms:modified xsi:type="dcterms:W3CDTF">2023-10-04T15:08:28Z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0x010100D5BACDCE15E3884D8166E0B57BA3310A</vt:lpwstr>
  </property>
</Properties>
</file>