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7" r:id="rId5"/>
    <p:sldId id="683" r:id="rId6"/>
    <p:sldId id="686" r:id="rId7"/>
    <p:sldId id="658" r:id="rId8"/>
    <p:sldId id="659" r:id="rId9"/>
    <p:sldId id="670" r:id="rId10"/>
    <p:sldId id="665" r:id="rId11"/>
    <p:sldId id="654" r:id="rId12"/>
    <p:sldId id="655" r:id="rId13"/>
    <p:sldId id="667" r:id="rId14"/>
    <p:sldId id="666" r:id="rId15"/>
    <p:sldId id="664" r:id="rId16"/>
    <p:sldId id="656" r:id="rId17"/>
    <p:sldId id="668" r:id="rId18"/>
    <p:sldId id="671" r:id="rId19"/>
    <p:sldId id="687" r:id="rId20"/>
    <p:sldId id="672" r:id="rId21"/>
    <p:sldId id="677" r:id="rId22"/>
    <p:sldId id="674" r:id="rId23"/>
    <p:sldId id="679" r:id="rId24"/>
    <p:sldId id="682" r:id="rId25"/>
    <p:sldId id="681" r:id="rId26"/>
    <p:sldId id="680" r:id="rId27"/>
    <p:sldId id="676" r:id="rId28"/>
    <p:sldId id="678" r:id="rId29"/>
    <p:sldId id="673" r:id="rId30"/>
    <p:sldId id="662" r:id="rId31"/>
    <p:sldId id="669" r:id="rId32"/>
    <p:sldId id="660"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3B7ADD-1B4D-68E1-A7FE-2598D45C802F}" name="Todd Latiolais" initials="TL" userId="S::tlatiolais@cactx.org::1696ba47-a43e-4c7c-b438-ea5e1d0306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80BEF-1126-4B20-9E76-F714638E2282}" v="548" dt="2025-09-29T20:50:34.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69" autoAdjust="0"/>
    <p:restoredTop sz="50109" autoAdjust="0"/>
  </p:normalViewPr>
  <p:slideViewPr>
    <p:cSldViewPr snapToGrid="0">
      <p:cViewPr varScale="1">
        <p:scale>
          <a:sx n="49" d="100"/>
          <a:sy n="49" d="100"/>
        </p:scale>
        <p:origin x="127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532FF-FF18-496B-9CFB-FFCEE5CDA366}" type="doc">
      <dgm:prSet loTypeId="urn:microsoft.com/office/officeart/2005/8/layout/cycle8" loCatId="cycle" qsTypeId="urn:microsoft.com/office/officeart/2005/8/quickstyle/simple1" qsCatId="simple" csTypeId="urn:microsoft.com/office/officeart/2005/8/colors/accent1_2" csCatId="accent1" phldr="1"/>
      <dgm:spPr/>
    </dgm:pt>
    <dgm:pt modelId="{836BFF06-DA85-41DB-B271-9F1ACA5C1B35}">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dirty="0">
              <a:solidFill>
                <a:schemeClr val="accent2">
                  <a:lumMod val="50000"/>
                </a:schemeClr>
              </a:solidFill>
            </a:rPr>
            <a:t>Local CACs</a:t>
          </a:r>
        </a:p>
      </dgm:t>
    </dgm:pt>
    <dgm:pt modelId="{4021F8D4-4BF5-4A5F-827C-5F561CAA3B49}" type="parTrans" cxnId="{3AC9AEC7-205D-477D-8938-CFE0537A321F}">
      <dgm:prSet/>
      <dgm:spPr/>
      <dgm:t>
        <a:bodyPr/>
        <a:lstStyle/>
        <a:p>
          <a:endParaRPr lang="en-US"/>
        </a:p>
      </dgm:t>
    </dgm:pt>
    <dgm:pt modelId="{43097522-4211-4142-A4E1-082A2FD0E427}" type="sibTrans" cxnId="{3AC9AEC7-205D-477D-8938-CFE0537A321F}">
      <dgm:prSet/>
      <dgm:spPr/>
      <dgm:t>
        <a:bodyPr/>
        <a:lstStyle/>
        <a:p>
          <a:endParaRPr lang="en-US"/>
        </a:p>
      </dgm:t>
    </dgm:pt>
    <dgm:pt modelId="{C7344B0D-62D4-4832-8757-FD52ED9263A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dirty="0">
              <a:solidFill>
                <a:schemeClr val="accent2">
                  <a:lumMod val="50000"/>
                </a:schemeClr>
              </a:solidFill>
            </a:rPr>
            <a:t>Government Entities</a:t>
          </a:r>
        </a:p>
      </dgm:t>
    </dgm:pt>
    <dgm:pt modelId="{9E8F9FCB-FF8A-473A-AECD-C1BD0B1A26AB}" type="parTrans" cxnId="{AF3B2CCF-1644-4C6B-BF16-449B7E4AC051}">
      <dgm:prSet/>
      <dgm:spPr/>
      <dgm:t>
        <a:bodyPr/>
        <a:lstStyle/>
        <a:p>
          <a:endParaRPr lang="en-US"/>
        </a:p>
      </dgm:t>
    </dgm:pt>
    <dgm:pt modelId="{F1A0DB4F-FCEB-4D76-B6C9-6D344FFF97BB}" type="sibTrans" cxnId="{AF3B2CCF-1644-4C6B-BF16-449B7E4AC051}">
      <dgm:prSet/>
      <dgm:spPr/>
      <dgm:t>
        <a:bodyPr/>
        <a:lstStyle/>
        <a:p>
          <a:endParaRPr lang="en-US"/>
        </a:p>
      </dgm:t>
    </dgm:pt>
    <dgm:pt modelId="{E5543495-C627-42D7-BDD7-2480CF89F51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dirty="0">
              <a:solidFill>
                <a:schemeClr val="accent2">
                  <a:lumMod val="50000"/>
                </a:schemeClr>
              </a:solidFill>
            </a:rPr>
            <a:t>Community Partnerships</a:t>
          </a:r>
        </a:p>
      </dgm:t>
    </dgm:pt>
    <dgm:pt modelId="{6D29FA62-9693-4946-A67D-67FB5FF9C24D}" type="parTrans" cxnId="{75990410-5D1B-4BAC-98A8-F9A0522D37CB}">
      <dgm:prSet/>
      <dgm:spPr/>
      <dgm:t>
        <a:bodyPr/>
        <a:lstStyle/>
        <a:p>
          <a:endParaRPr lang="en-US"/>
        </a:p>
      </dgm:t>
    </dgm:pt>
    <dgm:pt modelId="{830FDEFF-1E8B-4B09-A622-30BFA05DC7B5}" type="sibTrans" cxnId="{75990410-5D1B-4BAC-98A8-F9A0522D37CB}">
      <dgm:prSet/>
      <dgm:spPr/>
      <dgm:t>
        <a:bodyPr/>
        <a:lstStyle/>
        <a:p>
          <a:endParaRPr lang="en-US"/>
        </a:p>
      </dgm:t>
    </dgm:pt>
    <dgm:pt modelId="{0298DCE6-1CD8-4A75-A5C5-1EE4D808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dirty="0">
              <a:solidFill>
                <a:schemeClr val="accent2">
                  <a:lumMod val="50000"/>
                </a:schemeClr>
              </a:solidFill>
            </a:rPr>
            <a:t>Local MDTs</a:t>
          </a:r>
        </a:p>
      </dgm:t>
    </dgm:pt>
    <dgm:pt modelId="{3D12CD0B-5D51-4D5D-87CE-6CB1C3CB8909}" type="parTrans" cxnId="{A72D8C3C-1DD2-4CE3-9F86-223EB7159395}">
      <dgm:prSet/>
      <dgm:spPr/>
      <dgm:t>
        <a:bodyPr/>
        <a:lstStyle/>
        <a:p>
          <a:endParaRPr lang="en-US"/>
        </a:p>
      </dgm:t>
    </dgm:pt>
    <dgm:pt modelId="{9E449D6B-068D-495C-AD19-2821980D62EE}" type="sibTrans" cxnId="{A72D8C3C-1DD2-4CE3-9F86-223EB7159395}">
      <dgm:prSet/>
      <dgm:spPr/>
      <dgm:t>
        <a:bodyPr/>
        <a:lstStyle/>
        <a:p>
          <a:endParaRPr lang="en-US"/>
        </a:p>
      </dgm:t>
    </dgm:pt>
    <dgm:pt modelId="{1CCFA582-6688-4E2B-B65D-6C36011427B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dirty="0">
              <a:solidFill>
                <a:schemeClr val="accent2">
                  <a:lumMod val="50000"/>
                </a:schemeClr>
              </a:solidFill>
            </a:rPr>
            <a:t>State Level MDT Partners</a:t>
          </a:r>
        </a:p>
      </dgm:t>
    </dgm:pt>
    <dgm:pt modelId="{C2220928-B244-46EB-B98C-A8A0C03E863F}" type="parTrans" cxnId="{D5C3AA27-2A78-44B3-BAB7-F8FA610B44A7}">
      <dgm:prSet/>
      <dgm:spPr/>
      <dgm:t>
        <a:bodyPr/>
        <a:lstStyle/>
        <a:p>
          <a:endParaRPr lang="en-US"/>
        </a:p>
      </dgm:t>
    </dgm:pt>
    <dgm:pt modelId="{6B802D8E-C2A7-48A7-BA14-157D12CEE5E6}" type="sibTrans" cxnId="{D5C3AA27-2A78-44B3-BAB7-F8FA610B44A7}">
      <dgm:prSet/>
      <dgm:spPr/>
      <dgm:t>
        <a:bodyPr/>
        <a:lstStyle/>
        <a:p>
          <a:endParaRPr lang="en-US"/>
        </a:p>
      </dgm:t>
    </dgm:pt>
    <dgm:pt modelId="{43B4E5E2-3A3E-4B15-8959-CF0A89F6AEE5}" type="pres">
      <dgm:prSet presAssocID="{BB3532FF-FF18-496B-9CFB-FFCEE5CDA366}" presName="compositeShape" presStyleCnt="0">
        <dgm:presLayoutVars>
          <dgm:chMax val="7"/>
          <dgm:dir/>
          <dgm:resizeHandles val="exact"/>
        </dgm:presLayoutVars>
      </dgm:prSet>
      <dgm:spPr/>
    </dgm:pt>
    <dgm:pt modelId="{FCCD701E-F46A-4933-81EC-EE120AC168AC}" type="pres">
      <dgm:prSet presAssocID="{BB3532FF-FF18-496B-9CFB-FFCEE5CDA366}" presName="wedge1" presStyleLbl="node1" presStyleIdx="0" presStyleCnt="5"/>
      <dgm:spPr/>
    </dgm:pt>
    <dgm:pt modelId="{929A0849-B0E7-41E9-8655-DC7A3062A6B9}" type="pres">
      <dgm:prSet presAssocID="{BB3532FF-FF18-496B-9CFB-FFCEE5CDA366}" presName="dummy1a" presStyleCnt="0"/>
      <dgm:spPr/>
    </dgm:pt>
    <dgm:pt modelId="{FF33CB23-4CE9-4E92-81FA-978EAC819289}" type="pres">
      <dgm:prSet presAssocID="{BB3532FF-FF18-496B-9CFB-FFCEE5CDA366}" presName="dummy1b" presStyleCnt="0"/>
      <dgm:spPr/>
    </dgm:pt>
    <dgm:pt modelId="{A1803F47-D259-49F4-A428-1E6978CED67D}" type="pres">
      <dgm:prSet presAssocID="{BB3532FF-FF18-496B-9CFB-FFCEE5CDA366}" presName="wedge1Tx" presStyleLbl="node1" presStyleIdx="0" presStyleCnt="5">
        <dgm:presLayoutVars>
          <dgm:chMax val="0"/>
          <dgm:chPref val="0"/>
          <dgm:bulletEnabled val="1"/>
        </dgm:presLayoutVars>
      </dgm:prSet>
      <dgm:spPr/>
    </dgm:pt>
    <dgm:pt modelId="{1072C077-B87B-4B4E-8EEE-24A9D745695F}" type="pres">
      <dgm:prSet presAssocID="{BB3532FF-FF18-496B-9CFB-FFCEE5CDA366}" presName="wedge2" presStyleLbl="node1" presStyleIdx="1" presStyleCnt="5"/>
      <dgm:spPr/>
    </dgm:pt>
    <dgm:pt modelId="{F6E07A03-D592-4694-BF9D-717F67B03555}" type="pres">
      <dgm:prSet presAssocID="{BB3532FF-FF18-496B-9CFB-FFCEE5CDA366}" presName="dummy2a" presStyleCnt="0"/>
      <dgm:spPr/>
    </dgm:pt>
    <dgm:pt modelId="{19D57208-A4E4-42BE-A910-FFDBBB477784}" type="pres">
      <dgm:prSet presAssocID="{BB3532FF-FF18-496B-9CFB-FFCEE5CDA366}" presName="dummy2b" presStyleCnt="0"/>
      <dgm:spPr/>
    </dgm:pt>
    <dgm:pt modelId="{33BB1192-D6AA-4C72-BC42-4411C4E74E80}" type="pres">
      <dgm:prSet presAssocID="{BB3532FF-FF18-496B-9CFB-FFCEE5CDA366}" presName="wedge2Tx" presStyleLbl="node1" presStyleIdx="1" presStyleCnt="5">
        <dgm:presLayoutVars>
          <dgm:chMax val="0"/>
          <dgm:chPref val="0"/>
          <dgm:bulletEnabled val="1"/>
        </dgm:presLayoutVars>
      </dgm:prSet>
      <dgm:spPr/>
    </dgm:pt>
    <dgm:pt modelId="{3884CC1D-7395-4B6A-83EB-58A79BA83570}" type="pres">
      <dgm:prSet presAssocID="{BB3532FF-FF18-496B-9CFB-FFCEE5CDA366}" presName="wedge3" presStyleLbl="node1" presStyleIdx="2" presStyleCnt="5"/>
      <dgm:spPr/>
    </dgm:pt>
    <dgm:pt modelId="{479D85CB-5F06-4FD7-8468-D586FB7B7160}" type="pres">
      <dgm:prSet presAssocID="{BB3532FF-FF18-496B-9CFB-FFCEE5CDA366}" presName="dummy3a" presStyleCnt="0"/>
      <dgm:spPr/>
    </dgm:pt>
    <dgm:pt modelId="{3B381B84-739A-4BC0-B751-BBAC4DDEE499}" type="pres">
      <dgm:prSet presAssocID="{BB3532FF-FF18-496B-9CFB-FFCEE5CDA366}" presName="dummy3b" presStyleCnt="0"/>
      <dgm:spPr/>
    </dgm:pt>
    <dgm:pt modelId="{F2B7250A-8A2A-4F09-B64B-290A56181564}" type="pres">
      <dgm:prSet presAssocID="{BB3532FF-FF18-496B-9CFB-FFCEE5CDA366}" presName="wedge3Tx" presStyleLbl="node1" presStyleIdx="2" presStyleCnt="5">
        <dgm:presLayoutVars>
          <dgm:chMax val="0"/>
          <dgm:chPref val="0"/>
          <dgm:bulletEnabled val="1"/>
        </dgm:presLayoutVars>
      </dgm:prSet>
      <dgm:spPr/>
    </dgm:pt>
    <dgm:pt modelId="{6A98E55F-B0D8-45F7-95F6-C567D1ED578C}" type="pres">
      <dgm:prSet presAssocID="{BB3532FF-FF18-496B-9CFB-FFCEE5CDA366}" presName="wedge4" presStyleLbl="node1" presStyleIdx="3" presStyleCnt="5"/>
      <dgm:spPr/>
    </dgm:pt>
    <dgm:pt modelId="{BB8CF419-214F-4649-A50F-98E2F4FE5E16}" type="pres">
      <dgm:prSet presAssocID="{BB3532FF-FF18-496B-9CFB-FFCEE5CDA366}" presName="dummy4a" presStyleCnt="0"/>
      <dgm:spPr/>
    </dgm:pt>
    <dgm:pt modelId="{72E5E6D2-3A33-4B56-BCA9-4A8C3E503140}" type="pres">
      <dgm:prSet presAssocID="{BB3532FF-FF18-496B-9CFB-FFCEE5CDA366}" presName="dummy4b" presStyleCnt="0"/>
      <dgm:spPr/>
    </dgm:pt>
    <dgm:pt modelId="{389EC556-74F2-400A-B49F-CD9F960B72C9}" type="pres">
      <dgm:prSet presAssocID="{BB3532FF-FF18-496B-9CFB-FFCEE5CDA366}" presName="wedge4Tx" presStyleLbl="node1" presStyleIdx="3" presStyleCnt="5">
        <dgm:presLayoutVars>
          <dgm:chMax val="0"/>
          <dgm:chPref val="0"/>
          <dgm:bulletEnabled val="1"/>
        </dgm:presLayoutVars>
      </dgm:prSet>
      <dgm:spPr/>
    </dgm:pt>
    <dgm:pt modelId="{D0E4505B-6872-44ED-8307-45D7DCCF9F79}" type="pres">
      <dgm:prSet presAssocID="{BB3532FF-FF18-496B-9CFB-FFCEE5CDA366}" presName="wedge5" presStyleLbl="node1" presStyleIdx="4" presStyleCnt="5"/>
      <dgm:spPr/>
    </dgm:pt>
    <dgm:pt modelId="{F0EF5671-9576-4772-AE80-B4BBD6A35423}" type="pres">
      <dgm:prSet presAssocID="{BB3532FF-FF18-496B-9CFB-FFCEE5CDA366}" presName="dummy5a" presStyleCnt="0"/>
      <dgm:spPr/>
    </dgm:pt>
    <dgm:pt modelId="{512C1C65-3045-4B7E-960A-DFC429C74A04}" type="pres">
      <dgm:prSet presAssocID="{BB3532FF-FF18-496B-9CFB-FFCEE5CDA366}" presName="dummy5b" presStyleCnt="0"/>
      <dgm:spPr/>
    </dgm:pt>
    <dgm:pt modelId="{CCA70E74-DDE8-470E-B701-DB0858631CB9}" type="pres">
      <dgm:prSet presAssocID="{BB3532FF-FF18-496B-9CFB-FFCEE5CDA366}" presName="wedge5Tx" presStyleLbl="node1" presStyleIdx="4" presStyleCnt="5">
        <dgm:presLayoutVars>
          <dgm:chMax val="0"/>
          <dgm:chPref val="0"/>
          <dgm:bulletEnabled val="1"/>
        </dgm:presLayoutVars>
      </dgm:prSet>
      <dgm:spPr/>
    </dgm:pt>
    <dgm:pt modelId="{13F5D522-6148-4DED-BC9D-D770CC0F6F51}" type="pres">
      <dgm:prSet presAssocID="{43097522-4211-4142-A4E1-082A2FD0E427}" presName="arrowWedge1" presStyleLbl="fgSibTrans2D1" presStyleIdx="0" presStyleCnt="5">
        <dgm:style>
          <a:lnRef idx="2">
            <a:schemeClr val="accent1"/>
          </a:lnRef>
          <a:fillRef idx="1">
            <a:schemeClr val="lt1"/>
          </a:fillRef>
          <a:effectRef idx="0">
            <a:schemeClr val="accent1"/>
          </a:effectRef>
          <a:fontRef idx="minor">
            <a:schemeClr val="dk1"/>
          </a:fontRef>
        </dgm:style>
      </dgm:prSet>
      <dgm:spPr>
        <a:solidFill>
          <a:schemeClr val="accent2">
            <a:lumMod val="50000"/>
          </a:schemeClr>
        </a:solidFill>
        <a:ln>
          <a:solidFill>
            <a:schemeClr val="accent2">
              <a:lumMod val="50000"/>
            </a:schemeClr>
          </a:solidFill>
        </a:ln>
      </dgm:spPr>
    </dgm:pt>
    <dgm:pt modelId="{0A8B05DB-C2B3-40C8-9282-56FA65FC7981}" type="pres">
      <dgm:prSet presAssocID="{9E449D6B-068D-495C-AD19-2821980D62EE}" presName="arrowWedge2" presStyleLbl="fgSibTrans2D1" presStyleIdx="1" presStyleCnt="5"/>
      <dgm:spPr>
        <a:solidFill>
          <a:schemeClr val="accent2">
            <a:lumMod val="50000"/>
          </a:schemeClr>
        </a:solidFill>
        <a:ln>
          <a:solidFill>
            <a:schemeClr val="accent2">
              <a:lumMod val="50000"/>
            </a:schemeClr>
          </a:solidFill>
        </a:ln>
      </dgm:spPr>
    </dgm:pt>
    <dgm:pt modelId="{F794893F-743B-4FCA-B627-703500BB47E0}" type="pres">
      <dgm:prSet presAssocID="{6B802D8E-C2A7-48A7-BA14-157D12CEE5E6}" presName="arrowWedge3" presStyleLbl="fgSibTrans2D1" presStyleIdx="2" presStyleCnt="5"/>
      <dgm:spPr>
        <a:solidFill>
          <a:schemeClr val="accent2">
            <a:lumMod val="50000"/>
          </a:schemeClr>
        </a:solidFill>
        <a:ln>
          <a:solidFill>
            <a:schemeClr val="accent2">
              <a:lumMod val="50000"/>
            </a:schemeClr>
          </a:solidFill>
        </a:ln>
      </dgm:spPr>
    </dgm:pt>
    <dgm:pt modelId="{9F0EB8F2-6E3A-41B6-83F0-687432C55F8A}" type="pres">
      <dgm:prSet presAssocID="{F1A0DB4F-FCEB-4D76-B6C9-6D344FFF97BB}" presName="arrowWedge4" presStyleLbl="fgSibTrans2D1" presStyleIdx="3" presStyleCnt="5"/>
      <dgm:spPr>
        <a:solidFill>
          <a:schemeClr val="accent2">
            <a:lumMod val="50000"/>
          </a:schemeClr>
        </a:solidFill>
        <a:ln>
          <a:solidFill>
            <a:schemeClr val="accent2">
              <a:lumMod val="50000"/>
            </a:schemeClr>
          </a:solidFill>
        </a:ln>
      </dgm:spPr>
    </dgm:pt>
    <dgm:pt modelId="{3B228258-ED5B-4BE9-827C-6FACE3929DD1}" type="pres">
      <dgm:prSet presAssocID="{830FDEFF-1E8B-4B09-A622-30BFA05DC7B5}" presName="arrowWedge5" presStyleLbl="fgSibTrans2D1" presStyleIdx="4" presStyleCnt="5"/>
      <dgm:spPr>
        <a:solidFill>
          <a:schemeClr val="accent2">
            <a:lumMod val="50000"/>
          </a:schemeClr>
        </a:solidFill>
      </dgm:spPr>
    </dgm:pt>
  </dgm:ptLst>
  <dgm:cxnLst>
    <dgm:cxn modelId="{75990410-5D1B-4BAC-98A8-F9A0522D37CB}" srcId="{BB3532FF-FF18-496B-9CFB-FFCEE5CDA366}" destId="{E5543495-C627-42D7-BDD7-2480CF89F51A}" srcOrd="4" destOrd="0" parTransId="{6D29FA62-9693-4946-A67D-67FB5FF9C24D}" sibTransId="{830FDEFF-1E8B-4B09-A622-30BFA05DC7B5}"/>
    <dgm:cxn modelId="{74A48416-722D-4432-A1CD-E434176777F1}" type="presOf" srcId="{E5543495-C627-42D7-BDD7-2480CF89F51A}" destId="{CCA70E74-DDE8-470E-B701-DB0858631CB9}" srcOrd="1" destOrd="0" presId="urn:microsoft.com/office/officeart/2005/8/layout/cycle8"/>
    <dgm:cxn modelId="{438F0C1E-D26E-4E3B-909B-57DD7C06430B}" type="presOf" srcId="{0298DCE6-1CD8-4A75-A5C5-1EE4D8088560}" destId="{1072C077-B87B-4B4E-8EEE-24A9D745695F}" srcOrd="0" destOrd="0" presId="urn:microsoft.com/office/officeart/2005/8/layout/cycle8"/>
    <dgm:cxn modelId="{D5C3AA27-2A78-44B3-BAB7-F8FA610B44A7}" srcId="{BB3532FF-FF18-496B-9CFB-FFCEE5CDA366}" destId="{1CCFA582-6688-4E2B-B65D-6C36011427BC}" srcOrd="2" destOrd="0" parTransId="{C2220928-B244-46EB-B98C-A8A0C03E863F}" sibTransId="{6B802D8E-C2A7-48A7-BA14-157D12CEE5E6}"/>
    <dgm:cxn modelId="{7F2AC22A-571E-4456-A5E0-7852F65C82F4}" type="presOf" srcId="{1CCFA582-6688-4E2B-B65D-6C36011427BC}" destId="{3884CC1D-7395-4B6A-83EB-58A79BA83570}" srcOrd="0" destOrd="0" presId="urn:microsoft.com/office/officeart/2005/8/layout/cycle8"/>
    <dgm:cxn modelId="{A72D8C3C-1DD2-4CE3-9F86-223EB7159395}" srcId="{BB3532FF-FF18-496B-9CFB-FFCEE5CDA366}" destId="{0298DCE6-1CD8-4A75-A5C5-1EE4D8088560}" srcOrd="1" destOrd="0" parTransId="{3D12CD0B-5D51-4D5D-87CE-6CB1C3CB8909}" sibTransId="{9E449D6B-068D-495C-AD19-2821980D62EE}"/>
    <dgm:cxn modelId="{239E0F67-B584-471C-AF86-4168D0FE1157}" type="presOf" srcId="{1CCFA582-6688-4E2B-B65D-6C36011427BC}" destId="{F2B7250A-8A2A-4F09-B64B-290A56181564}" srcOrd="1" destOrd="0" presId="urn:microsoft.com/office/officeart/2005/8/layout/cycle8"/>
    <dgm:cxn modelId="{EBC5EE88-4BF9-4535-BC51-80DD9F0BB93C}" type="presOf" srcId="{836BFF06-DA85-41DB-B271-9F1ACA5C1B35}" destId="{FCCD701E-F46A-4933-81EC-EE120AC168AC}" srcOrd="0" destOrd="0" presId="urn:microsoft.com/office/officeart/2005/8/layout/cycle8"/>
    <dgm:cxn modelId="{4D33739A-721B-4E11-A5F3-400ABFA07383}" type="presOf" srcId="{C7344B0D-62D4-4832-8757-FD52ED9263A3}" destId="{6A98E55F-B0D8-45F7-95F6-C567D1ED578C}" srcOrd="0" destOrd="0" presId="urn:microsoft.com/office/officeart/2005/8/layout/cycle8"/>
    <dgm:cxn modelId="{64FB71AF-AC59-4479-974B-B2C194938C6A}" type="presOf" srcId="{836BFF06-DA85-41DB-B271-9F1ACA5C1B35}" destId="{A1803F47-D259-49F4-A428-1E6978CED67D}" srcOrd="1" destOrd="0" presId="urn:microsoft.com/office/officeart/2005/8/layout/cycle8"/>
    <dgm:cxn modelId="{90104AB2-7879-4DC4-A265-71863B0EAD67}" type="presOf" srcId="{C7344B0D-62D4-4832-8757-FD52ED9263A3}" destId="{389EC556-74F2-400A-B49F-CD9F960B72C9}" srcOrd="1" destOrd="0" presId="urn:microsoft.com/office/officeart/2005/8/layout/cycle8"/>
    <dgm:cxn modelId="{3AC9AEC7-205D-477D-8938-CFE0537A321F}" srcId="{BB3532FF-FF18-496B-9CFB-FFCEE5CDA366}" destId="{836BFF06-DA85-41DB-B271-9F1ACA5C1B35}" srcOrd="0" destOrd="0" parTransId="{4021F8D4-4BF5-4A5F-827C-5F561CAA3B49}" sibTransId="{43097522-4211-4142-A4E1-082A2FD0E427}"/>
    <dgm:cxn modelId="{BC26FCC9-02EB-41CA-8FD1-99DB34CCA340}" type="presOf" srcId="{BB3532FF-FF18-496B-9CFB-FFCEE5CDA366}" destId="{43B4E5E2-3A3E-4B15-8959-CF0A89F6AEE5}" srcOrd="0" destOrd="0" presId="urn:microsoft.com/office/officeart/2005/8/layout/cycle8"/>
    <dgm:cxn modelId="{AF3B2CCF-1644-4C6B-BF16-449B7E4AC051}" srcId="{BB3532FF-FF18-496B-9CFB-FFCEE5CDA366}" destId="{C7344B0D-62D4-4832-8757-FD52ED9263A3}" srcOrd="3" destOrd="0" parTransId="{9E8F9FCB-FF8A-473A-AECD-C1BD0B1A26AB}" sibTransId="{F1A0DB4F-FCEB-4D76-B6C9-6D344FFF97BB}"/>
    <dgm:cxn modelId="{DE89F6DC-17AC-495D-AEE3-441C42B32160}" type="presOf" srcId="{0298DCE6-1CD8-4A75-A5C5-1EE4D8088560}" destId="{33BB1192-D6AA-4C72-BC42-4411C4E74E80}" srcOrd="1" destOrd="0" presId="urn:microsoft.com/office/officeart/2005/8/layout/cycle8"/>
    <dgm:cxn modelId="{323E1EEC-87F9-4A50-B002-40B9EEFC2218}" type="presOf" srcId="{E5543495-C627-42D7-BDD7-2480CF89F51A}" destId="{D0E4505B-6872-44ED-8307-45D7DCCF9F79}" srcOrd="0" destOrd="0" presId="urn:microsoft.com/office/officeart/2005/8/layout/cycle8"/>
    <dgm:cxn modelId="{21A3FA33-2373-4E58-8205-5175B721DAA6}" type="presParOf" srcId="{43B4E5E2-3A3E-4B15-8959-CF0A89F6AEE5}" destId="{FCCD701E-F46A-4933-81EC-EE120AC168AC}" srcOrd="0" destOrd="0" presId="urn:microsoft.com/office/officeart/2005/8/layout/cycle8"/>
    <dgm:cxn modelId="{443F9D19-8B28-45AD-8098-868A14772234}" type="presParOf" srcId="{43B4E5E2-3A3E-4B15-8959-CF0A89F6AEE5}" destId="{929A0849-B0E7-41E9-8655-DC7A3062A6B9}" srcOrd="1" destOrd="0" presId="urn:microsoft.com/office/officeart/2005/8/layout/cycle8"/>
    <dgm:cxn modelId="{A44B1B56-4E9D-4EA3-806B-86D08B424C1B}" type="presParOf" srcId="{43B4E5E2-3A3E-4B15-8959-CF0A89F6AEE5}" destId="{FF33CB23-4CE9-4E92-81FA-978EAC819289}" srcOrd="2" destOrd="0" presId="urn:microsoft.com/office/officeart/2005/8/layout/cycle8"/>
    <dgm:cxn modelId="{CE233D62-A44D-43DF-8605-6A8A2BDABCBE}" type="presParOf" srcId="{43B4E5E2-3A3E-4B15-8959-CF0A89F6AEE5}" destId="{A1803F47-D259-49F4-A428-1E6978CED67D}" srcOrd="3" destOrd="0" presId="urn:microsoft.com/office/officeart/2005/8/layout/cycle8"/>
    <dgm:cxn modelId="{CDA7DDE1-1A51-4025-95BE-897E49EB414E}" type="presParOf" srcId="{43B4E5E2-3A3E-4B15-8959-CF0A89F6AEE5}" destId="{1072C077-B87B-4B4E-8EEE-24A9D745695F}" srcOrd="4" destOrd="0" presId="urn:microsoft.com/office/officeart/2005/8/layout/cycle8"/>
    <dgm:cxn modelId="{2EF644EF-51B8-4B27-8667-7F958C4F86A3}" type="presParOf" srcId="{43B4E5E2-3A3E-4B15-8959-CF0A89F6AEE5}" destId="{F6E07A03-D592-4694-BF9D-717F67B03555}" srcOrd="5" destOrd="0" presId="urn:microsoft.com/office/officeart/2005/8/layout/cycle8"/>
    <dgm:cxn modelId="{F2A96CA2-7224-426F-8C0B-CE8A0147718C}" type="presParOf" srcId="{43B4E5E2-3A3E-4B15-8959-CF0A89F6AEE5}" destId="{19D57208-A4E4-42BE-A910-FFDBBB477784}" srcOrd="6" destOrd="0" presId="urn:microsoft.com/office/officeart/2005/8/layout/cycle8"/>
    <dgm:cxn modelId="{31C779F6-B19C-4621-8816-AF0C59CAEC5B}" type="presParOf" srcId="{43B4E5E2-3A3E-4B15-8959-CF0A89F6AEE5}" destId="{33BB1192-D6AA-4C72-BC42-4411C4E74E80}" srcOrd="7" destOrd="0" presId="urn:microsoft.com/office/officeart/2005/8/layout/cycle8"/>
    <dgm:cxn modelId="{2F27C9D8-5572-466F-B8CE-9E4568DB705F}" type="presParOf" srcId="{43B4E5E2-3A3E-4B15-8959-CF0A89F6AEE5}" destId="{3884CC1D-7395-4B6A-83EB-58A79BA83570}" srcOrd="8" destOrd="0" presId="urn:microsoft.com/office/officeart/2005/8/layout/cycle8"/>
    <dgm:cxn modelId="{437622DA-2C16-4F44-81F3-731F3C0C5E1D}" type="presParOf" srcId="{43B4E5E2-3A3E-4B15-8959-CF0A89F6AEE5}" destId="{479D85CB-5F06-4FD7-8468-D586FB7B7160}" srcOrd="9" destOrd="0" presId="urn:microsoft.com/office/officeart/2005/8/layout/cycle8"/>
    <dgm:cxn modelId="{124A0313-9EFA-45E0-BE57-853C1C911D67}" type="presParOf" srcId="{43B4E5E2-3A3E-4B15-8959-CF0A89F6AEE5}" destId="{3B381B84-739A-4BC0-B751-BBAC4DDEE499}" srcOrd="10" destOrd="0" presId="urn:microsoft.com/office/officeart/2005/8/layout/cycle8"/>
    <dgm:cxn modelId="{D093AE74-D7CA-4ADB-9D06-6FB50C19D831}" type="presParOf" srcId="{43B4E5E2-3A3E-4B15-8959-CF0A89F6AEE5}" destId="{F2B7250A-8A2A-4F09-B64B-290A56181564}" srcOrd="11" destOrd="0" presId="urn:microsoft.com/office/officeart/2005/8/layout/cycle8"/>
    <dgm:cxn modelId="{FB8C3F52-439B-428B-AC75-ED5EBFE8B8B0}" type="presParOf" srcId="{43B4E5E2-3A3E-4B15-8959-CF0A89F6AEE5}" destId="{6A98E55F-B0D8-45F7-95F6-C567D1ED578C}" srcOrd="12" destOrd="0" presId="urn:microsoft.com/office/officeart/2005/8/layout/cycle8"/>
    <dgm:cxn modelId="{ABC5D578-DA70-4B47-A45B-CAF630367502}" type="presParOf" srcId="{43B4E5E2-3A3E-4B15-8959-CF0A89F6AEE5}" destId="{BB8CF419-214F-4649-A50F-98E2F4FE5E16}" srcOrd="13" destOrd="0" presId="urn:microsoft.com/office/officeart/2005/8/layout/cycle8"/>
    <dgm:cxn modelId="{73AE7A97-767D-4E8B-8983-1635B864CE38}" type="presParOf" srcId="{43B4E5E2-3A3E-4B15-8959-CF0A89F6AEE5}" destId="{72E5E6D2-3A33-4B56-BCA9-4A8C3E503140}" srcOrd="14" destOrd="0" presId="urn:microsoft.com/office/officeart/2005/8/layout/cycle8"/>
    <dgm:cxn modelId="{2FCDEFB4-4C82-4F89-9626-8F4860920EA0}" type="presParOf" srcId="{43B4E5E2-3A3E-4B15-8959-CF0A89F6AEE5}" destId="{389EC556-74F2-400A-B49F-CD9F960B72C9}" srcOrd="15" destOrd="0" presId="urn:microsoft.com/office/officeart/2005/8/layout/cycle8"/>
    <dgm:cxn modelId="{2A12BF64-026F-4707-A115-2BF7A113379D}" type="presParOf" srcId="{43B4E5E2-3A3E-4B15-8959-CF0A89F6AEE5}" destId="{D0E4505B-6872-44ED-8307-45D7DCCF9F79}" srcOrd="16" destOrd="0" presId="urn:microsoft.com/office/officeart/2005/8/layout/cycle8"/>
    <dgm:cxn modelId="{8CFD10C2-6F92-4A4D-BB05-565CAD52F73A}" type="presParOf" srcId="{43B4E5E2-3A3E-4B15-8959-CF0A89F6AEE5}" destId="{F0EF5671-9576-4772-AE80-B4BBD6A35423}" srcOrd="17" destOrd="0" presId="urn:microsoft.com/office/officeart/2005/8/layout/cycle8"/>
    <dgm:cxn modelId="{C9BEFBE2-1725-4BBC-859F-2F629C1A0A34}" type="presParOf" srcId="{43B4E5E2-3A3E-4B15-8959-CF0A89F6AEE5}" destId="{512C1C65-3045-4B7E-960A-DFC429C74A04}" srcOrd="18" destOrd="0" presId="urn:microsoft.com/office/officeart/2005/8/layout/cycle8"/>
    <dgm:cxn modelId="{4094114F-A03E-44EA-A808-6E0795A0CA4A}" type="presParOf" srcId="{43B4E5E2-3A3E-4B15-8959-CF0A89F6AEE5}" destId="{CCA70E74-DDE8-470E-B701-DB0858631CB9}" srcOrd="19" destOrd="0" presId="urn:microsoft.com/office/officeart/2005/8/layout/cycle8"/>
    <dgm:cxn modelId="{3B87AEBC-7ACA-4A6A-AF3F-7CDB9D927200}" type="presParOf" srcId="{43B4E5E2-3A3E-4B15-8959-CF0A89F6AEE5}" destId="{13F5D522-6148-4DED-BC9D-D770CC0F6F51}" srcOrd="20" destOrd="0" presId="urn:microsoft.com/office/officeart/2005/8/layout/cycle8"/>
    <dgm:cxn modelId="{1D6417ED-223D-48EB-AD77-704670F51831}" type="presParOf" srcId="{43B4E5E2-3A3E-4B15-8959-CF0A89F6AEE5}" destId="{0A8B05DB-C2B3-40C8-9282-56FA65FC7981}" srcOrd="21" destOrd="0" presId="urn:microsoft.com/office/officeart/2005/8/layout/cycle8"/>
    <dgm:cxn modelId="{CA997158-A17B-4DBD-A4BB-F07ACCBEE415}" type="presParOf" srcId="{43B4E5E2-3A3E-4B15-8959-CF0A89F6AEE5}" destId="{F794893F-743B-4FCA-B627-703500BB47E0}" srcOrd="22" destOrd="0" presId="urn:microsoft.com/office/officeart/2005/8/layout/cycle8"/>
    <dgm:cxn modelId="{2E66E389-0C34-4264-B08D-D456233880B3}" type="presParOf" srcId="{43B4E5E2-3A3E-4B15-8959-CF0A89F6AEE5}" destId="{9F0EB8F2-6E3A-41B6-83F0-687432C55F8A}" srcOrd="23" destOrd="0" presId="urn:microsoft.com/office/officeart/2005/8/layout/cycle8"/>
    <dgm:cxn modelId="{95FD4758-93D8-481C-86D3-A30960BF17D3}" type="presParOf" srcId="{43B4E5E2-3A3E-4B15-8959-CF0A89F6AEE5}" destId="{3B228258-ED5B-4BE9-827C-6FACE3929DD1}"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A4C90-FBDE-4BEB-BE7C-5DB134B86511}" type="doc">
      <dgm:prSet loTypeId="urn:microsoft.com/office/officeart/2005/8/layout/hChevron3" loCatId="process" qsTypeId="urn:microsoft.com/office/officeart/2005/8/quickstyle/simple1" qsCatId="simple" csTypeId="urn:microsoft.com/office/officeart/2005/8/colors/accent1_2" csCatId="accent1" phldr="1"/>
      <dgm:spPr/>
    </dgm:pt>
    <dgm:pt modelId="{C614FA93-0D24-4D11-8916-30D32C206911}">
      <dgm:prSet phldrT="[Text]" phldr="0"/>
      <dgm:spPr/>
      <dgm:t>
        <a:bodyPr/>
        <a:lstStyle/>
        <a:p>
          <a:pPr rtl="0"/>
          <a:r>
            <a:rPr lang="en-US" dirty="0">
              <a:latin typeface="Open Sans" panose="020B0606030504020204" pitchFamily="34" charset="0"/>
              <a:ea typeface="Open Sans" panose="020B0606030504020204" pitchFamily="34" charset="0"/>
              <a:cs typeface="Open Sans" panose="020B0606030504020204" pitchFamily="34" charset="0"/>
            </a:rPr>
            <a:t>Engaging Families</a:t>
          </a:r>
        </a:p>
      </dgm:t>
    </dgm:pt>
    <dgm:pt modelId="{20231DD1-2F46-4939-B170-3FE9BE00ECB3}" type="parTrans" cxnId="{85BA0B5B-B5A9-4E7B-A6A9-39C874F83936}">
      <dgm:prSet/>
      <dgm:spPr/>
      <dgm:t>
        <a:bodyPr/>
        <a:lstStyle/>
        <a:p>
          <a:endParaRPr lang="en-US"/>
        </a:p>
      </dgm:t>
    </dgm:pt>
    <dgm:pt modelId="{6495FC4B-4874-4788-BE94-DD078A631CDB}" type="sibTrans" cxnId="{85BA0B5B-B5A9-4E7B-A6A9-39C874F83936}">
      <dgm:prSet/>
      <dgm:spPr/>
      <dgm:t>
        <a:bodyPr/>
        <a:lstStyle/>
        <a:p>
          <a:endParaRPr lang="en-US"/>
        </a:p>
      </dgm:t>
    </dgm:pt>
    <dgm:pt modelId="{9C4550B4-03E6-4CFC-9FF5-435AE88C161E}">
      <dgm:prSet phldrT="[Text]" phldr="0"/>
      <dgm:spPr/>
      <dgm:t>
        <a:bodyPr/>
        <a:lstStyle/>
        <a:p>
          <a:pPr rtl="0"/>
          <a:r>
            <a:rPr lang="en-US" dirty="0">
              <a:latin typeface="Open Sans" panose="020B0606030504020204" pitchFamily="34" charset="0"/>
              <a:ea typeface="Open Sans" panose="020B0606030504020204" pitchFamily="34" charset="0"/>
              <a:cs typeface="Open Sans" panose="020B0606030504020204" pitchFamily="34" charset="0"/>
            </a:rPr>
            <a:t>Full Array of Services</a:t>
          </a:r>
        </a:p>
      </dgm:t>
    </dgm:pt>
    <dgm:pt modelId="{DDC8903F-157A-4342-A6DF-924C9F56F817}" type="parTrans" cxnId="{647B46E3-9CF9-4500-8D94-1BD73FC6462D}">
      <dgm:prSet/>
      <dgm:spPr/>
      <dgm:t>
        <a:bodyPr/>
        <a:lstStyle/>
        <a:p>
          <a:endParaRPr lang="en-US"/>
        </a:p>
      </dgm:t>
    </dgm:pt>
    <dgm:pt modelId="{D3A87FA6-20BC-4BF9-B04E-02C792E18B4F}" type="sibTrans" cxnId="{647B46E3-9CF9-4500-8D94-1BD73FC6462D}">
      <dgm:prSet/>
      <dgm:spPr/>
      <dgm:t>
        <a:bodyPr/>
        <a:lstStyle/>
        <a:p>
          <a:endParaRPr lang="en-US"/>
        </a:p>
      </dgm:t>
    </dgm:pt>
    <dgm:pt modelId="{37F5C56D-2FC7-48FD-B5D8-EBDA7682D7C8}">
      <dgm:prSet phldrT="[Text]" phldr="0"/>
      <dgm:spPr/>
      <dgm:t>
        <a:bodyPr/>
        <a:lstStyle/>
        <a:p>
          <a:pPr rtl="0"/>
          <a:r>
            <a:rPr lang="en-US" dirty="0">
              <a:latin typeface="Open Sans" panose="020B0606030504020204" pitchFamily="34" charset="0"/>
              <a:ea typeface="Open Sans" panose="020B0606030504020204" pitchFamily="34" charset="0"/>
              <a:cs typeface="Open Sans" panose="020B0606030504020204" pitchFamily="34" charset="0"/>
            </a:rPr>
            <a:t>Better Outcomes</a:t>
          </a:r>
        </a:p>
      </dgm:t>
    </dgm:pt>
    <dgm:pt modelId="{5CF98D9B-DD50-4464-8DF2-FCD65E45BDD9}" type="parTrans" cxnId="{C68B9D73-9087-4D96-B44E-9D2D2E23676B}">
      <dgm:prSet/>
      <dgm:spPr/>
      <dgm:t>
        <a:bodyPr/>
        <a:lstStyle/>
        <a:p>
          <a:endParaRPr lang="en-US"/>
        </a:p>
      </dgm:t>
    </dgm:pt>
    <dgm:pt modelId="{1CD8CE98-CB6A-4FA2-AC0D-48DF416AE817}" type="sibTrans" cxnId="{C68B9D73-9087-4D96-B44E-9D2D2E23676B}">
      <dgm:prSet/>
      <dgm:spPr/>
      <dgm:t>
        <a:bodyPr/>
        <a:lstStyle/>
        <a:p>
          <a:endParaRPr lang="en-US"/>
        </a:p>
      </dgm:t>
    </dgm:pt>
    <dgm:pt modelId="{D7FDB8E0-56DD-443F-836A-B37274725C4B}" type="pres">
      <dgm:prSet presAssocID="{156A4C90-FBDE-4BEB-BE7C-5DB134B86511}" presName="Name0" presStyleCnt="0">
        <dgm:presLayoutVars>
          <dgm:dir/>
          <dgm:resizeHandles val="exact"/>
        </dgm:presLayoutVars>
      </dgm:prSet>
      <dgm:spPr/>
    </dgm:pt>
    <dgm:pt modelId="{60109F01-E446-4403-B8A3-EB2C248BEB91}" type="pres">
      <dgm:prSet presAssocID="{C614FA93-0D24-4D11-8916-30D32C206911}" presName="parTxOnly" presStyleLbl="node1" presStyleIdx="0" presStyleCnt="3">
        <dgm:presLayoutVars>
          <dgm:bulletEnabled val="1"/>
        </dgm:presLayoutVars>
      </dgm:prSet>
      <dgm:spPr/>
    </dgm:pt>
    <dgm:pt modelId="{61B91022-44F8-473B-9382-4EBE537875CD}" type="pres">
      <dgm:prSet presAssocID="{6495FC4B-4874-4788-BE94-DD078A631CDB}" presName="parSpace" presStyleCnt="0"/>
      <dgm:spPr/>
    </dgm:pt>
    <dgm:pt modelId="{F0C81B68-00C2-4114-9522-274ADEB96994}" type="pres">
      <dgm:prSet presAssocID="{9C4550B4-03E6-4CFC-9FF5-435AE88C161E}" presName="parTxOnly" presStyleLbl="node1" presStyleIdx="1" presStyleCnt="3">
        <dgm:presLayoutVars>
          <dgm:bulletEnabled val="1"/>
        </dgm:presLayoutVars>
      </dgm:prSet>
      <dgm:spPr/>
    </dgm:pt>
    <dgm:pt modelId="{C8032ECC-94F1-44F3-811B-D7B5EA18A6B8}" type="pres">
      <dgm:prSet presAssocID="{D3A87FA6-20BC-4BF9-B04E-02C792E18B4F}" presName="parSpace" presStyleCnt="0"/>
      <dgm:spPr/>
    </dgm:pt>
    <dgm:pt modelId="{3BA17793-6115-439A-BC47-E0F1B477EA43}" type="pres">
      <dgm:prSet presAssocID="{37F5C56D-2FC7-48FD-B5D8-EBDA7682D7C8}" presName="parTxOnly" presStyleLbl="node1" presStyleIdx="2" presStyleCnt="3">
        <dgm:presLayoutVars>
          <dgm:bulletEnabled val="1"/>
        </dgm:presLayoutVars>
      </dgm:prSet>
      <dgm:spPr/>
    </dgm:pt>
  </dgm:ptLst>
  <dgm:cxnLst>
    <dgm:cxn modelId="{3A4BC900-D269-474E-B5B8-C0EEF04250E2}" type="presOf" srcId="{156A4C90-FBDE-4BEB-BE7C-5DB134B86511}" destId="{D7FDB8E0-56DD-443F-836A-B37274725C4B}" srcOrd="0" destOrd="0" presId="urn:microsoft.com/office/officeart/2005/8/layout/hChevron3"/>
    <dgm:cxn modelId="{85BA0B5B-B5A9-4E7B-A6A9-39C874F83936}" srcId="{156A4C90-FBDE-4BEB-BE7C-5DB134B86511}" destId="{C614FA93-0D24-4D11-8916-30D32C206911}" srcOrd="0" destOrd="0" parTransId="{20231DD1-2F46-4939-B170-3FE9BE00ECB3}" sibTransId="{6495FC4B-4874-4788-BE94-DD078A631CDB}"/>
    <dgm:cxn modelId="{C68B9D73-9087-4D96-B44E-9D2D2E23676B}" srcId="{156A4C90-FBDE-4BEB-BE7C-5DB134B86511}" destId="{37F5C56D-2FC7-48FD-B5D8-EBDA7682D7C8}" srcOrd="2" destOrd="0" parTransId="{5CF98D9B-DD50-4464-8DF2-FCD65E45BDD9}" sibTransId="{1CD8CE98-CB6A-4FA2-AC0D-48DF416AE817}"/>
    <dgm:cxn modelId="{A4763E7A-57D4-40A4-8FEC-C8FB58E59B3D}" type="presOf" srcId="{37F5C56D-2FC7-48FD-B5D8-EBDA7682D7C8}" destId="{3BA17793-6115-439A-BC47-E0F1B477EA43}" srcOrd="0" destOrd="0" presId="urn:microsoft.com/office/officeart/2005/8/layout/hChevron3"/>
    <dgm:cxn modelId="{91592989-6170-4EE8-802B-8C03D6659AD4}" type="presOf" srcId="{9C4550B4-03E6-4CFC-9FF5-435AE88C161E}" destId="{F0C81B68-00C2-4114-9522-274ADEB96994}" srcOrd="0" destOrd="0" presId="urn:microsoft.com/office/officeart/2005/8/layout/hChevron3"/>
    <dgm:cxn modelId="{669D72E1-7D43-4E52-9FAD-24574F29DE33}" type="presOf" srcId="{C614FA93-0D24-4D11-8916-30D32C206911}" destId="{60109F01-E446-4403-B8A3-EB2C248BEB91}" srcOrd="0" destOrd="0" presId="urn:microsoft.com/office/officeart/2005/8/layout/hChevron3"/>
    <dgm:cxn modelId="{647B46E3-9CF9-4500-8D94-1BD73FC6462D}" srcId="{156A4C90-FBDE-4BEB-BE7C-5DB134B86511}" destId="{9C4550B4-03E6-4CFC-9FF5-435AE88C161E}" srcOrd="1" destOrd="0" parTransId="{DDC8903F-157A-4342-A6DF-924C9F56F817}" sibTransId="{D3A87FA6-20BC-4BF9-B04E-02C792E18B4F}"/>
    <dgm:cxn modelId="{47EAB8DD-D34A-4ED1-A354-44AFA6789C6B}" type="presParOf" srcId="{D7FDB8E0-56DD-443F-836A-B37274725C4B}" destId="{60109F01-E446-4403-B8A3-EB2C248BEB91}" srcOrd="0" destOrd="0" presId="urn:microsoft.com/office/officeart/2005/8/layout/hChevron3"/>
    <dgm:cxn modelId="{8DF658FD-6A9F-473B-8DC1-1526A688D8B8}" type="presParOf" srcId="{D7FDB8E0-56DD-443F-836A-B37274725C4B}" destId="{61B91022-44F8-473B-9382-4EBE537875CD}" srcOrd="1" destOrd="0" presId="urn:microsoft.com/office/officeart/2005/8/layout/hChevron3"/>
    <dgm:cxn modelId="{8CE37181-FCDD-4A9D-ACAC-B31E96E3A678}" type="presParOf" srcId="{D7FDB8E0-56DD-443F-836A-B37274725C4B}" destId="{F0C81B68-00C2-4114-9522-274ADEB96994}" srcOrd="2" destOrd="0" presId="urn:microsoft.com/office/officeart/2005/8/layout/hChevron3"/>
    <dgm:cxn modelId="{3912139D-B370-4813-9B7C-8223D98E4C4A}" type="presParOf" srcId="{D7FDB8E0-56DD-443F-836A-B37274725C4B}" destId="{C8032ECC-94F1-44F3-811B-D7B5EA18A6B8}" srcOrd="3" destOrd="0" presId="urn:microsoft.com/office/officeart/2005/8/layout/hChevron3"/>
    <dgm:cxn modelId="{EA10578D-E3CE-4911-81E6-7AB4E41741C3}" type="presParOf" srcId="{D7FDB8E0-56DD-443F-836A-B37274725C4B}" destId="{3BA17793-6115-439A-BC47-E0F1B477EA4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D701E-F46A-4933-81EC-EE120AC168AC}">
      <dsp:nvSpPr>
        <dsp:cNvPr id="0" name=""/>
        <dsp:cNvSpPr/>
      </dsp:nvSpPr>
      <dsp:spPr>
        <a:xfrm>
          <a:off x="1093310" y="354880"/>
          <a:ext cx="4815825" cy="4815825"/>
        </a:xfrm>
        <a:prstGeom prst="pie">
          <a:avLst>
            <a:gd name="adj1" fmla="val 16200000"/>
            <a:gd name="adj2" fmla="val 20520000"/>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lumMod val="50000"/>
                </a:schemeClr>
              </a:solidFill>
            </a:rPr>
            <a:t>Local CACs</a:t>
          </a:r>
        </a:p>
      </dsp:txBody>
      <dsp:txXfrm>
        <a:off x="3605565" y="1164397"/>
        <a:ext cx="1547943" cy="1031962"/>
      </dsp:txXfrm>
    </dsp:sp>
    <dsp:sp modelId="{1072C077-B87B-4B4E-8EEE-24A9D745695F}">
      <dsp:nvSpPr>
        <dsp:cNvPr id="0" name=""/>
        <dsp:cNvSpPr/>
      </dsp:nvSpPr>
      <dsp:spPr>
        <a:xfrm>
          <a:off x="1134588" y="483302"/>
          <a:ext cx="4815825" cy="4815825"/>
        </a:xfrm>
        <a:prstGeom prst="pie">
          <a:avLst>
            <a:gd name="adj1" fmla="val 20520000"/>
            <a:gd name="adj2" fmla="val 3240000"/>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lumMod val="50000"/>
                </a:schemeClr>
              </a:solidFill>
            </a:rPr>
            <a:t>Local MDTs</a:t>
          </a:r>
        </a:p>
      </dsp:txBody>
      <dsp:txXfrm>
        <a:off x="4236209" y="2683675"/>
        <a:ext cx="1433281" cy="1146625"/>
      </dsp:txXfrm>
    </dsp:sp>
    <dsp:sp modelId="{3884CC1D-7395-4B6A-83EB-58A79BA83570}">
      <dsp:nvSpPr>
        <dsp:cNvPr id="0" name=""/>
        <dsp:cNvSpPr/>
      </dsp:nvSpPr>
      <dsp:spPr>
        <a:xfrm>
          <a:off x="1025659" y="562419"/>
          <a:ext cx="4815825" cy="4815825"/>
        </a:xfrm>
        <a:prstGeom prst="pie">
          <a:avLst>
            <a:gd name="adj1" fmla="val 3240000"/>
            <a:gd name="adj2" fmla="val 7560000"/>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accent2">
                  <a:lumMod val="50000"/>
                </a:schemeClr>
              </a:solidFill>
            </a:rPr>
            <a:t>State Level MDT Partners</a:t>
          </a:r>
        </a:p>
      </dsp:txBody>
      <dsp:txXfrm>
        <a:off x="2745597" y="3944963"/>
        <a:ext cx="1375950" cy="1261287"/>
      </dsp:txXfrm>
    </dsp:sp>
    <dsp:sp modelId="{6A98E55F-B0D8-45F7-95F6-C567D1ED578C}">
      <dsp:nvSpPr>
        <dsp:cNvPr id="0" name=""/>
        <dsp:cNvSpPr/>
      </dsp:nvSpPr>
      <dsp:spPr>
        <a:xfrm>
          <a:off x="916730" y="483302"/>
          <a:ext cx="4815825" cy="4815825"/>
        </a:xfrm>
        <a:prstGeom prst="pie">
          <a:avLst>
            <a:gd name="adj1" fmla="val 7560000"/>
            <a:gd name="adj2" fmla="val 11880000"/>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lumMod val="50000"/>
                </a:schemeClr>
              </a:solidFill>
            </a:rPr>
            <a:t>Government Entities</a:t>
          </a:r>
        </a:p>
      </dsp:txBody>
      <dsp:txXfrm>
        <a:off x="1197653" y="2683675"/>
        <a:ext cx="1433281" cy="1146625"/>
      </dsp:txXfrm>
    </dsp:sp>
    <dsp:sp modelId="{D0E4505B-6872-44ED-8307-45D7DCCF9F79}">
      <dsp:nvSpPr>
        <dsp:cNvPr id="0" name=""/>
        <dsp:cNvSpPr/>
      </dsp:nvSpPr>
      <dsp:spPr>
        <a:xfrm>
          <a:off x="958008" y="354880"/>
          <a:ext cx="4815825" cy="4815825"/>
        </a:xfrm>
        <a:prstGeom prst="pie">
          <a:avLst>
            <a:gd name="adj1" fmla="val 11880000"/>
            <a:gd name="adj2" fmla="val 16200000"/>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2">
                  <a:lumMod val="50000"/>
                </a:schemeClr>
              </a:solidFill>
            </a:rPr>
            <a:t>Community Partnerships</a:t>
          </a:r>
        </a:p>
      </dsp:txBody>
      <dsp:txXfrm>
        <a:off x="1713634" y="1164397"/>
        <a:ext cx="1547943" cy="1031962"/>
      </dsp:txXfrm>
    </dsp:sp>
    <dsp:sp modelId="{13F5D522-6148-4DED-BC9D-D770CC0F6F51}">
      <dsp:nvSpPr>
        <dsp:cNvPr id="0" name=""/>
        <dsp:cNvSpPr/>
      </dsp:nvSpPr>
      <dsp:spPr>
        <a:xfrm>
          <a:off x="794961" y="56757"/>
          <a:ext cx="5412070" cy="5412070"/>
        </a:xfrm>
        <a:prstGeom prst="circularArrow">
          <a:avLst>
            <a:gd name="adj1" fmla="val 5085"/>
            <a:gd name="adj2" fmla="val 327528"/>
            <a:gd name="adj3" fmla="val 20192361"/>
            <a:gd name="adj4" fmla="val 16200324"/>
            <a:gd name="adj5" fmla="val 5932"/>
          </a:avLst>
        </a:prstGeom>
        <a:solidFill>
          <a:schemeClr val="accent2">
            <a:lumMod val="50000"/>
          </a:schemeClr>
        </a:solidFill>
        <a:ln w="19050" cap="flat" cmpd="sng" algn="ctr">
          <a:solidFill>
            <a:schemeClr val="accent2">
              <a:lumMod val="50000"/>
            </a:schemeClr>
          </a:solidFill>
          <a:prstDash val="solid"/>
          <a:miter lim="800000"/>
        </a:ln>
        <a:effectLst/>
      </dsp:spPr>
      <dsp:style>
        <a:lnRef idx="2">
          <a:schemeClr val="accent1"/>
        </a:lnRef>
        <a:fillRef idx="1">
          <a:schemeClr val="lt1"/>
        </a:fillRef>
        <a:effectRef idx="0">
          <a:schemeClr val="accent1"/>
        </a:effectRef>
        <a:fontRef idx="minor">
          <a:schemeClr val="dk1"/>
        </a:fontRef>
      </dsp:style>
    </dsp:sp>
    <dsp:sp modelId="{0A8B05DB-C2B3-40C8-9282-56FA65FC7981}">
      <dsp:nvSpPr>
        <dsp:cNvPr id="0" name=""/>
        <dsp:cNvSpPr/>
      </dsp:nvSpPr>
      <dsp:spPr>
        <a:xfrm>
          <a:off x="836799" y="185137"/>
          <a:ext cx="5412070" cy="5412070"/>
        </a:xfrm>
        <a:prstGeom prst="circularArrow">
          <a:avLst>
            <a:gd name="adj1" fmla="val 5085"/>
            <a:gd name="adj2" fmla="val 327528"/>
            <a:gd name="adj3" fmla="val 2912753"/>
            <a:gd name="adj4" fmla="val 20519953"/>
            <a:gd name="adj5" fmla="val 5932"/>
          </a:avLst>
        </a:prstGeom>
        <a:solidFill>
          <a:schemeClr val="accent2">
            <a:lumMod val="50000"/>
          </a:schemeClr>
        </a:solidFill>
        <a:ln>
          <a:solidFill>
            <a:schemeClr val="accent2">
              <a:lumMod val="50000"/>
            </a:schemeClr>
          </a:solidFill>
        </a:ln>
        <a:effectLst/>
      </dsp:spPr>
      <dsp:style>
        <a:lnRef idx="0">
          <a:scrgbClr r="0" g="0" b="0"/>
        </a:lnRef>
        <a:fillRef idx="1">
          <a:scrgbClr r="0" g="0" b="0"/>
        </a:fillRef>
        <a:effectRef idx="0">
          <a:scrgbClr r="0" g="0" b="0"/>
        </a:effectRef>
        <a:fontRef idx="minor">
          <a:schemeClr val="lt1"/>
        </a:fontRef>
      </dsp:style>
    </dsp:sp>
    <dsp:sp modelId="{F794893F-743B-4FCA-B627-703500BB47E0}">
      <dsp:nvSpPr>
        <dsp:cNvPr id="0" name=""/>
        <dsp:cNvSpPr/>
      </dsp:nvSpPr>
      <dsp:spPr>
        <a:xfrm>
          <a:off x="727536" y="264496"/>
          <a:ext cx="5412070" cy="5412070"/>
        </a:xfrm>
        <a:prstGeom prst="circularArrow">
          <a:avLst>
            <a:gd name="adj1" fmla="val 5085"/>
            <a:gd name="adj2" fmla="val 327528"/>
            <a:gd name="adj3" fmla="val 7232777"/>
            <a:gd name="adj4" fmla="val 3239695"/>
            <a:gd name="adj5" fmla="val 5932"/>
          </a:avLst>
        </a:prstGeom>
        <a:solidFill>
          <a:schemeClr val="accent2">
            <a:lumMod val="50000"/>
          </a:schemeClr>
        </a:solidFill>
        <a:ln>
          <a:solidFill>
            <a:schemeClr val="accent2">
              <a:lumMod val="50000"/>
            </a:schemeClr>
          </a:solidFill>
        </a:ln>
        <a:effectLst/>
      </dsp:spPr>
      <dsp:style>
        <a:lnRef idx="0">
          <a:scrgbClr r="0" g="0" b="0"/>
        </a:lnRef>
        <a:fillRef idx="1">
          <a:scrgbClr r="0" g="0" b="0"/>
        </a:fillRef>
        <a:effectRef idx="0">
          <a:scrgbClr r="0" g="0" b="0"/>
        </a:effectRef>
        <a:fontRef idx="minor">
          <a:schemeClr val="lt1"/>
        </a:fontRef>
      </dsp:style>
    </dsp:sp>
    <dsp:sp modelId="{9F0EB8F2-6E3A-41B6-83F0-687432C55F8A}">
      <dsp:nvSpPr>
        <dsp:cNvPr id="0" name=""/>
        <dsp:cNvSpPr/>
      </dsp:nvSpPr>
      <dsp:spPr>
        <a:xfrm>
          <a:off x="618274" y="185137"/>
          <a:ext cx="5412070" cy="5412070"/>
        </a:xfrm>
        <a:prstGeom prst="circularArrow">
          <a:avLst>
            <a:gd name="adj1" fmla="val 5085"/>
            <a:gd name="adj2" fmla="val 327528"/>
            <a:gd name="adj3" fmla="val 11552519"/>
            <a:gd name="adj4" fmla="val 7559718"/>
            <a:gd name="adj5" fmla="val 5932"/>
          </a:avLst>
        </a:prstGeom>
        <a:solidFill>
          <a:schemeClr val="accent2">
            <a:lumMod val="50000"/>
          </a:schemeClr>
        </a:solidFill>
        <a:ln>
          <a:solidFill>
            <a:schemeClr val="accent2">
              <a:lumMod val="50000"/>
            </a:schemeClr>
          </a:solidFill>
        </a:ln>
        <a:effectLst/>
      </dsp:spPr>
      <dsp:style>
        <a:lnRef idx="0">
          <a:scrgbClr r="0" g="0" b="0"/>
        </a:lnRef>
        <a:fillRef idx="1">
          <a:scrgbClr r="0" g="0" b="0"/>
        </a:fillRef>
        <a:effectRef idx="0">
          <a:scrgbClr r="0" g="0" b="0"/>
        </a:effectRef>
        <a:fontRef idx="minor">
          <a:schemeClr val="lt1"/>
        </a:fontRef>
      </dsp:style>
    </dsp:sp>
    <dsp:sp modelId="{3B228258-ED5B-4BE9-827C-6FACE3929DD1}">
      <dsp:nvSpPr>
        <dsp:cNvPr id="0" name=""/>
        <dsp:cNvSpPr/>
      </dsp:nvSpPr>
      <dsp:spPr>
        <a:xfrm>
          <a:off x="660112" y="56757"/>
          <a:ext cx="5412070" cy="5412070"/>
        </a:xfrm>
        <a:prstGeom prst="circularArrow">
          <a:avLst>
            <a:gd name="adj1" fmla="val 5085"/>
            <a:gd name="adj2" fmla="val 327528"/>
            <a:gd name="adj3" fmla="val 15872148"/>
            <a:gd name="adj4" fmla="val 11880111"/>
            <a:gd name="adj5" fmla="val 5932"/>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09F01-E446-4403-B8A3-EB2C248BEB91}">
      <dsp:nvSpPr>
        <dsp:cNvPr id="0" name=""/>
        <dsp:cNvSpPr/>
      </dsp:nvSpPr>
      <dsp:spPr>
        <a:xfrm>
          <a:off x="3140" y="777072"/>
          <a:ext cx="2745871" cy="109834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Open Sans" panose="020B0606030504020204" pitchFamily="34" charset="0"/>
              <a:ea typeface="Open Sans" panose="020B0606030504020204" pitchFamily="34" charset="0"/>
              <a:cs typeface="Open Sans" panose="020B0606030504020204" pitchFamily="34" charset="0"/>
            </a:rPr>
            <a:t>Engaging Families</a:t>
          </a:r>
        </a:p>
      </dsp:txBody>
      <dsp:txXfrm>
        <a:off x="3140" y="777072"/>
        <a:ext cx="2471284" cy="1098348"/>
      </dsp:txXfrm>
    </dsp:sp>
    <dsp:sp modelId="{F0C81B68-00C2-4114-9522-274ADEB96994}">
      <dsp:nvSpPr>
        <dsp:cNvPr id="0" name=""/>
        <dsp:cNvSpPr/>
      </dsp:nvSpPr>
      <dsp:spPr>
        <a:xfrm>
          <a:off x="2199837" y="777072"/>
          <a:ext cx="2745871" cy="109834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Open Sans" panose="020B0606030504020204" pitchFamily="34" charset="0"/>
              <a:ea typeface="Open Sans" panose="020B0606030504020204" pitchFamily="34" charset="0"/>
              <a:cs typeface="Open Sans" panose="020B0606030504020204" pitchFamily="34" charset="0"/>
            </a:rPr>
            <a:t>Full Array of Services</a:t>
          </a:r>
        </a:p>
      </dsp:txBody>
      <dsp:txXfrm>
        <a:off x="2749011" y="777072"/>
        <a:ext cx="1647523" cy="1098348"/>
      </dsp:txXfrm>
    </dsp:sp>
    <dsp:sp modelId="{3BA17793-6115-439A-BC47-E0F1B477EA43}">
      <dsp:nvSpPr>
        <dsp:cNvPr id="0" name=""/>
        <dsp:cNvSpPr/>
      </dsp:nvSpPr>
      <dsp:spPr>
        <a:xfrm>
          <a:off x="4396535" y="777072"/>
          <a:ext cx="2745871" cy="109834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kern="1200" dirty="0">
              <a:latin typeface="Open Sans" panose="020B0606030504020204" pitchFamily="34" charset="0"/>
              <a:ea typeface="Open Sans" panose="020B0606030504020204" pitchFamily="34" charset="0"/>
              <a:cs typeface="Open Sans" panose="020B0606030504020204" pitchFamily="34" charset="0"/>
            </a:rPr>
            <a:t>Better Outcomes</a:t>
          </a:r>
        </a:p>
      </dsp:txBody>
      <dsp:txXfrm>
        <a:off x="4945709" y="777072"/>
        <a:ext cx="1647523" cy="1098348"/>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BFFEA-2537-4DF5-A287-953E0071D9D2}" type="datetimeFigureOut">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69A23-276A-4860-929E-1DFECEB09A81}" type="slidenum">
              <a:t>‹#›</a:t>
            </a:fld>
            <a:endParaRPr lang="en-US"/>
          </a:p>
        </p:txBody>
      </p:sp>
    </p:spTree>
    <p:extLst>
      <p:ext uri="{BB962C8B-B14F-4D97-AF65-F5344CB8AC3E}">
        <p14:creationId xmlns:p14="http://schemas.microsoft.com/office/powerpoint/2010/main" val="356203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Wow, I’m honored to be here among some of the brightest minds in the child welfare space</a:t>
            </a:r>
          </a:p>
          <a:p>
            <a:pPr marL="171450" indent="-171450">
              <a:buFont typeface="Arial" panose="020B0604020202020204" pitchFamily="34" charset="0"/>
              <a:buChar char="•"/>
            </a:pPr>
            <a:r>
              <a:rPr lang="en-US" dirty="0"/>
              <a:t>My name is Kasey Jackson and I am the vice president of programs at CACTX</a:t>
            </a:r>
          </a:p>
          <a:p>
            <a:pPr marL="171450" indent="-171450">
              <a:buFont typeface="Arial" panose="020B0604020202020204" pitchFamily="34" charset="0"/>
              <a:buChar char="•"/>
            </a:pPr>
            <a:r>
              <a:rPr lang="en-US" dirty="0"/>
              <a:t>We are the membership organization for the 70 CACs in the state of Texas</a:t>
            </a:r>
          </a:p>
          <a:p>
            <a:pPr marL="171450" indent="-171450">
              <a:buFont typeface="Arial" panose="020B0604020202020204" pitchFamily="34" charset="0"/>
              <a:buChar char="•"/>
            </a:pPr>
            <a:r>
              <a:rPr lang="en-US" dirty="0"/>
              <a:t>I have been in the CAC world since I was a youth</a:t>
            </a:r>
          </a:p>
          <a:p>
            <a:pPr marL="171450" indent="-171450">
              <a:buFont typeface="Arial" panose="020B0604020202020204" pitchFamily="34" charset="0"/>
              <a:buChar char="•"/>
            </a:pPr>
            <a:r>
              <a:rPr lang="en-US" dirty="0"/>
              <a:t>Tell my story of learning about the CAC model and how it has gotten me to where I am today (all because my frugal parents invested in dial up internet!)</a:t>
            </a:r>
          </a:p>
        </p:txBody>
      </p:sp>
      <p:sp>
        <p:nvSpPr>
          <p:cNvPr id="4" name="Slide Number Placeholder 3"/>
          <p:cNvSpPr>
            <a:spLocks noGrp="1"/>
          </p:cNvSpPr>
          <p:nvPr>
            <p:ph type="sldNum" sz="quarter" idx="5"/>
          </p:nvPr>
        </p:nvSpPr>
        <p:spPr/>
        <p:txBody>
          <a:bodyPr/>
          <a:lstStyle/>
          <a:p>
            <a:fld id="{ACA69A23-276A-4860-929E-1DFECEB09A81}" type="slidenum">
              <a:rPr lang="en-US" smtClean="0"/>
              <a:t>1</a:t>
            </a:fld>
            <a:endParaRPr lang="en-US"/>
          </a:p>
        </p:txBody>
      </p:sp>
    </p:spTree>
    <p:extLst>
      <p:ext uri="{BB962C8B-B14F-4D97-AF65-F5344CB8AC3E}">
        <p14:creationId xmlns:p14="http://schemas.microsoft.com/office/powerpoint/2010/main" val="160079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fed and we nourished.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Who? The children? Yes of course. But that isn’t what I am talking about….</a:t>
            </a:r>
          </a:p>
        </p:txBody>
      </p:sp>
      <p:sp>
        <p:nvSpPr>
          <p:cNvPr id="4" name="Slide Number Placeholder 3"/>
          <p:cNvSpPr>
            <a:spLocks noGrp="1"/>
          </p:cNvSpPr>
          <p:nvPr>
            <p:ph type="sldNum" sz="quarter" idx="5"/>
          </p:nvPr>
        </p:nvSpPr>
        <p:spPr/>
        <p:txBody>
          <a:bodyPr/>
          <a:lstStyle/>
          <a:p>
            <a:fld id="{ACA69A23-276A-4860-929E-1DFECEB09A81}" type="slidenum">
              <a:rPr lang="en-US" smtClean="0"/>
              <a:t>10</a:t>
            </a:fld>
            <a:endParaRPr lang="en-US"/>
          </a:p>
        </p:txBody>
      </p:sp>
    </p:spTree>
    <p:extLst>
      <p:ext uri="{BB962C8B-B14F-4D97-AF65-F5344CB8AC3E}">
        <p14:creationId xmlns:p14="http://schemas.microsoft.com/office/powerpoint/2010/main" val="217075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fed and nourished OUR KEY PARTNERS, key partners that are the KEY to advancing care for victims</a:t>
            </a:r>
          </a:p>
          <a:p>
            <a:pPr marL="171450" indent="-171450">
              <a:buFont typeface="Arial" panose="020B0604020202020204" pitchFamily="34" charset="0"/>
              <a:buChar char="•"/>
            </a:pPr>
            <a:r>
              <a:rPr lang="en-US" dirty="0"/>
              <a:t>The daily work was (and still is) to know who are key partners are and develop and maintain relationships with them – </a:t>
            </a:r>
            <a:r>
              <a:rPr lang="en-US" b="1" dirty="0"/>
              <a:t>IT CAN NEVER STOP</a:t>
            </a:r>
          </a:p>
          <a:p>
            <a:pPr marL="171450" indent="-171450">
              <a:buFont typeface="Arial" panose="020B0604020202020204" pitchFamily="34" charset="0"/>
              <a:buChar char="•"/>
            </a:pPr>
            <a:r>
              <a:rPr lang="en-US" dirty="0"/>
              <a:t>Having strong roots and maintaining strong key partnerships helped to ensure…..</a:t>
            </a:r>
          </a:p>
          <a:p>
            <a:pPr marL="171450" indent="-171450">
              <a:buFont typeface="Arial" panose="020B0604020202020204" pitchFamily="34" charset="0"/>
              <a:buChar char="•"/>
            </a:pPr>
            <a:r>
              <a:rPr lang="en-US" dirty="0"/>
              <a:t>That </a:t>
            </a:r>
            <a:r>
              <a:rPr lang="en-US" b="1" dirty="0"/>
              <a:t>the CAC voice was heard</a:t>
            </a:r>
            <a:r>
              <a:rPr lang="en-US" dirty="0"/>
              <a:t>, that no one ever forgot </a:t>
            </a:r>
            <a:r>
              <a:rPr lang="en-US" b="1" dirty="0"/>
              <a:t>the why</a:t>
            </a:r>
          </a:p>
          <a:p>
            <a:pPr marL="628650" lvl="1" indent="-171450">
              <a:buFont typeface="Arial" panose="020B0604020202020204" pitchFamily="34" charset="0"/>
              <a:buChar char="•"/>
            </a:pPr>
            <a:r>
              <a:rPr lang="en-US" dirty="0"/>
              <a:t>With statewide MDT partners</a:t>
            </a:r>
          </a:p>
          <a:p>
            <a:pPr marL="628650" lvl="1" indent="-171450">
              <a:buFont typeface="Arial" panose="020B0604020202020204" pitchFamily="34" charset="0"/>
              <a:buChar char="•"/>
            </a:pPr>
            <a:r>
              <a:rPr lang="en-US" dirty="0"/>
              <a:t>With legislators</a:t>
            </a:r>
          </a:p>
          <a:p>
            <a:pPr marL="628650" lvl="1" indent="-171450">
              <a:buFont typeface="Arial" panose="020B0604020202020204" pitchFamily="34" charset="0"/>
              <a:buChar char="•"/>
            </a:pPr>
            <a:r>
              <a:rPr lang="en-US" dirty="0"/>
              <a:t>With government entities</a:t>
            </a:r>
          </a:p>
          <a:p>
            <a:pPr marL="628650" lvl="1" indent="-171450">
              <a:buFont typeface="Arial" panose="020B0604020202020204" pitchFamily="34" charset="0"/>
              <a:buChar char="•"/>
            </a:pPr>
            <a:r>
              <a:rPr lang="en-US" dirty="0"/>
              <a:t>With the community</a:t>
            </a:r>
          </a:p>
          <a:p>
            <a:pPr marL="628650" lvl="1" indent="-171450">
              <a:buFont typeface="Arial" panose="020B0604020202020204" pitchFamily="34" charset="0"/>
              <a:buChar char="•"/>
            </a:pPr>
            <a:r>
              <a:rPr lang="en-US" dirty="0"/>
              <a:t>With our own CACs</a:t>
            </a:r>
          </a:p>
          <a:p>
            <a:pPr marL="171450" indent="-171450">
              <a:buFont typeface="Arial" panose="020B0604020202020204" pitchFamily="34" charset="0"/>
              <a:buChar char="•"/>
            </a:pPr>
            <a:r>
              <a:rPr lang="en-US" dirty="0"/>
              <a:t>That </a:t>
            </a:r>
            <a:r>
              <a:rPr lang="en-US" b="1" dirty="0"/>
              <a:t>our partners voices were heard</a:t>
            </a:r>
            <a:endParaRPr lang="en-US" dirty="0"/>
          </a:p>
          <a:p>
            <a:pPr marL="628650" lvl="1" indent="-171450">
              <a:buFont typeface="Arial" panose="020B0604020202020204" pitchFamily="34" charset="0"/>
              <a:buChar char="•"/>
            </a:pPr>
            <a:r>
              <a:rPr lang="en-US" dirty="0"/>
              <a:t>With legislators</a:t>
            </a:r>
          </a:p>
          <a:p>
            <a:pPr marL="628650" lvl="1" indent="-171450">
              <a:buFont typeface="Arial" panose="020B0604020202020204" pitchFamily="34" charset="0"/>
              <a:buChar char="•"/>
            </a:pPr>
            <a:r>
              <a:rPr lang="en-US" dirty="0"/>
              <a:t>With government entities</a:t>
            </a:r>
          </a:p>
          <a:p>
            <a:pPr marL="628650" lvl="1" indent="-171450">
              <a:buFont typeface="Arial" panose="020B0604020202020204" pitchFamily="34" charset="0"/>
              <a:buChar char="•"/>
            </a:pPr>
            <a:r>
              <a:rPr lang="en-US" dirty="0"/>
              <a:t>With the community</a:t>
            </a:r>
          </a:p>
          <a:p>
            <a:pPr marL="628650" lvl="1" indent="-171450">
              <a:buFont typeface="Arial" panose="020B0604020202020204" pitchFamily="34" charset="0"/>
              <a:buChar char="•"/>
            </a:pPr>
            <a:r>
              <a:rPr lang="en-US" dirty="0"/>
              <a:t>With our own CACs</a:t>
            </a:r>
          </a:p>
          <a:p>
            <a:pPr marL="628650" lvl="1" indent="-171450">
              <a:buFont typeface="Arial" panose="020B0604020202020204" pitchFamily="34" charset="0"/>
              <a:buChar char="•"/>
            </a:pPr>
            <a:r>
              <a:rPr lang="en-US" dirty="0"/>
              <a:t>It’s what makes the CAC model work!</a:t>
            </a:r>
          </a:p>
          <a:p>
            <a:pPr marL="171450" lvl="0" indent="-171450">
              <a:buFont typeface="Arial" panose="020B0604020202020204" pitchFamily="34" charset="0"/>
              <a:buChar char="•"/>
            </a:pPr>
            <a:r>
              <a:rPr lang="en-US" dirty="0"/>
              <a:t>And we dreamed big – which I’ll give you a glimpse into in a few slides.</a:t>
            </a:r>
          </a:p>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11</a:t>
            </a:fld>
            <a:endParaRPr lang="en-US"/>
          </a:p>
        </p:txBody>
      </p:sp>
    </p:spTree>
    <p:extLst>
      <p:ext uri="{BB962C8B-B14F-4D97-AF65-F5344CB8AC3E}">
        <p14:creationId xmlns:p14="http://schemas.microsoft.com/office/powerpoint/2010/main" val="308930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first, let me show you the bounty of what these roots and partner nourishment brought us</a:t>
            </a:r>
          </a:p>
        </p:txBody>
      </p:sp>
      <p:sp>
        <p:nvSpPr>
          <p:cNvPr id="4" name="Slide Number Placeholder 3"/>
          <p:cNvSpPr>
            <a:spLocks noGrp="1"/>
          </p:cNvSpPr>
          <p:nvPr>
            <p:ph type="sldNum" sz="quarter" idx="5"/>
          </p:nvPr>
        </p:nvSpPr>
        <p:spPr/>
        <p:txBody>
          <a:bodyPr/>
          <a:lstStyle/>
          <a:p>
            <a:fld id="{ACA69A23-276A-4860-929E-1DFECEB09A81}" type="slidenum">
              <a:rPr lang="en-US" smtClean="0"/>
              <a:t>12</a:t>
            </a:fld>
            <a:endParaRPr lang="en-US"/>
          </a:p>
        </p:txBody>
      </p:sp>
    </p:spTree>
    <p:extLst>
      <p:ext uri="{BB962C8B-B14F-4D97-AF65-F5344CB8AC3E}">
        <p14:creationId xmlns:p14="http://schemas.microsoft.com/office/powerpoint/2010/main" val="425622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30 years, we went from….</a:t>
            </a:r>
          </a:p>
          <a:p>
            <a:pPr marL="171450" indent="-171450">
              <a:buFont typeface="Arial" panose="020B0604020202020204" pitchFamily="34" charset="0"/>
              <a:buChar char="•"/>
            </a:pPr>
            <a:r>
              <a:rPr lang="en-US" dirty="0"/>
              <a:t>13 centers to 70 centers</a:t>
            </a:r>
          </a:p>
          <a:p>
            <a:pPr marL="171450" indent="-171450">
              <a:buFont typeface="Arial" panose="020B0604020202020204" pitchFamily="34" charset="0"/>
              <a:buChar char="•"/>
            </a:pPr>
            <a:r>
              <a:rPr lang="en-US" dirty="0"/>
              <a:t>52% of the population served to 98.6% </a:t>
            </a:r>
          </a:p>
          <a:p>
            <a:pPr marL="171450" indent="-171450">
              <a:buFont typeface="Arial" panose="020B0604020202020204" pitchFamily="34" charset="0"/>
              <a:buChar char="•"/>
            </a:pPr>
            <a:r>
              <a:rPr lang="en-US" dirty="0"/>
              <a:t>From 7,300 children serviced to over 60,000</a:t>
            </a:r>
          </a:p>
          <a:p>
            <a:pPr marL="171450" indent="-171450">
              <a:buFont typeface="Arial" panose="020B0604020202020204" pitchFamily="34" charset="0"/>
              <a:buChar char="•"/>
            </a:pPr>
            <a:r>
              <a:rPr lang="en-US" dirty="0"/>
              <a:t>From 66 CAC staff to over 1,500</a:t>
            </a:r>
          </a:p>
          <a:p>
            <a:pPr marL="171450" indent="-171450">
              <a:buFont typeface="Arial" panose="020B0604020202020204" pitchFamily="34" charset="0"/>
              <a:buChar char="•"/>
            </a:pPr>
            <a:r>
              <a:rPr lang="en-US" dirty="0"/>
              <a:t>From 1.5 million passthrough dollars to over 75 million</a:t>
            </a:r>
          </a:p>
          <a:p>
            <a:pPr marL="171450" indent="-171450">
              <a:buFont typeface="Arial" panose="020B0604020202020204" pitchFamily="34" charset="0"/>
              <a:buChar char="•"/>
            </a:pPr>
            <a:r>
              <a:rPr lang="en-US" dirty="0"/>
              <a:t>From an organizational budget of $100,000 to 12 million</a:t>
            </a:r>
          </a:p>
          <a:p>
            <a:pPr marL="171450" indent="-171450">
              <a:buFont typeface="Arial" panose="020B0604020202020204" pitchFamily="34" charset="0"/>
              <a:buChar char="•"/>
            </a:pPr>
            <a:r>
              <a:rPr lang="en-US" dirty="0"/>
              <a:t>This wasn’t just luck, it was HARD WORK</a:t>
            </a:r>
          </a:p>
          <a:p>
            <a:pPr marL="171450" indent="-171450">
              <a:buFont typeface="Arial" panose="020B0604020202020204" pitchFamily="34" charset="0"/>
              <a:buChar char="•"/>
            </a:pPr>
            <a:r>
              <a:rPr lang="en-US" dirty="0"/>
              <a:t>But it was the RIGHT hard work</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13</a:t>
            </a:fld>
            <a:endParaRPr lang="en-US"/>
          </a:p>
        </p:txBody>
      </p:sp>
    </p:spTree>
    <p:extLst>
      <p:ext uri="{BB962C8B-B14F-4D97-AF65-F5344CB8AC3E}">
        <p14:creationId xmlns:p14="http://schemas.microsoft.com/office/powerpoint/2010/main" val="1736823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deeper into some of the fruit of all of our labor</a:t>
            </a:r>
          </a:p>
        </p:txBody>
      </p:sp>
      <p:sp>
        <p:nvSpPr>
          <p:cNvPr id="4" name="Slide Number Placeholder 3"/>
          <p:cNvSpPr>
            <a:spLocks noGrp="1"/>
          </p:cNvSpPr>
          <p:nvPr>
            <p:ph type="sldNum" sz="quarter" idx="5"/>
          </p:nvPr>
        </p:nvSpPr>
        <p:spPr/>
        <p:txBody>
          <a:bodyPr/>
          <a:lstStyle/>
          <a:p>
            <a:fld id="{ACA69A23-276A-4860-929E-1DFECEB09A81}" type="slidenum">
              <a:rPr lang="en-US" smtClean="0"/>
              <a:t>14</a:t>
            </a:fld>
            <a:endParaRPr lang="en-US"/>
          </a:p>
        </p:txBody>
      </p:sp>
    </p:spTree>
    <p:extLst>
      <p:ext uri="{BB962C8B-B14F-4D97-AF65-F5344CB8AC3E}">
        <p14:creationId xmlns:p14="http://schemas.microsoft.com/office/powerpoint/2010/main" val="334180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latin typeface="+mn-lt"/>
              </a:rPr>
              <a:t>We went about harvesting our fruit by identifying the largest issues that were getting in the way of advancing care for child victims in Texas</a:t>
            </a:r>
          </a:p>
          <a:p>
            <a:pPr marL="171450" indent="-171450">
              <a:buFont typeface="Arial" panose="020B0604020202020204" pitchFamily="34" charset="0"/>
              <a:buChar char="•"/>
            </a:pPr>
            <a:r>
              <a:rPr lang="en-US" sz="1000" dirty="0">
                <a:latin typeface="+mn-lt"/>
              </a:rPr>
              <a:t>Here I have highlighted some of our earlier large-scale problems and creative solutions</a:t>
            </a:r>
          </a:p>
          <a:p>
            <a:pPr marL="171450" indent="-171450">
              <a:buFont typeface="Arial" panose="020B0604020202020204" pitchFamily="34" charset="0"/>
              <a:buChar char="•"/>
            </a:pPr>
            <a:r>
              <a:rPr lang="en-US" sz="1000" dirty="0">
                <a:latin typeface="+mn-lt"/>
              </a:rPr>
              <a:t>Solutions that have helped our network make great strides forward</a:t>
            </a:r>
          </a:p>
          <a:p>
            <a:pPr marL="171450" indent="-171450">
              <a:buFont typeface="Arial" panose="020B0604020202020204" pitchFamily="34" charset="0"/>
              <a:buChar char="•"/>
            </a:pPr>
            <a:r>
              <a:rPr lang="en-US" sz="1000" dirty="0">
                <a:latin typeface="+mn-lt"/>
              </a:rPr>
              <a:t>ALL of which we could not have done alone, without the support and commitment of our key (and hopefully nourished) partners</a:t>
            </a:r>
          </a:p>
          <a:p>
            <a:pPr marL="171450" indent="-171450">
              <a:buFont typeface="Arial" panose="020B0604020202020204" pitchFamily="34" charset="0"/>
              <a:buChar char="•"/>
            </a:pPr>
            <a:r>
              <a:rPr lang="en-US" sz="1000" dirty="0">
                <a:latin typeface="+mn-lt"/>
              </a:rPr>
              <a:t>One of our largest consistent issues was children falling though the cracks</a:t>
            </a:r>
          </a:p>
          <a:p>
            <a:pPr marL="628650" lvl="1" indent="-171450">
              <a:buFont typeface="Arial" panose="020B0604020202020204" pitchFamily="34" charset="0"/>
              <a:buChar char="•"/>
            </a:pPr>
            <a:r>
              <a:rPr lang="en-US" sz="1000" dirty="0">
                <a:latin typeface="+mn-lt"/>
              </a:rPr>
              <a:t>These are the children that were supposed to come through the doors of a CAC, but weren’t</a:t>
            </a:r>
          </a:p>
          <a:p>
            <a:pPr marL="628650" lvl="1" indent="-171450">
              <a:buFont typeface="Arial" panose="020B0604020202020204" pitchFamily="34" charset="0"/>
              <a:buChar char="•"/>
            </a:pPr>
            <a:r>
              <a:rPr lang="en-US" sz="1000" dirty="0">
                <a:latin typeface="+mn-lt"/>
              </a:rPr>
              <a:t>Sitting in a room with statewide partners, this problem was being dissected</a:t>
            </a:r>
          </a:p>
          <a:p>
            <a:pPr marL="628650" lvl="1" indent="-171450">
              <a:buFont typeface="Arial" panose="020B0604020202020204" pitchFamily="34" charset="0"/>
              <a:buChar char="•"/>
            </a:pPr>
            <a:r>
              <a:rPr lang="en-US" sz="1000" dirty="0">
                <a:latin typeface="+mn-lt"/>
              </a:rPr>
              <a:t>A DFPS partner said, what if CACs had access to child abuse reports? </a:t>
            </a:r>
          </a:p>
          <a:p>
            <a:pPr marL="628650" lvl="1" indent="-171450">
              <a:buFont typeface="Arial" panose="020B0604020202020204" pitchFamily="34" charset="0"/>
              <a:buChar char="•"/>
            </a:pPr>
            <a:r>
              <a:rPr lang="en-US" sz="1000" dirty="0">
                <a:latin typeface="+mn-lt"/>
              </a:rPr>
              <a:t>Wouldn’t that help us learn exactly who wasn’t coming through the doors that should be?</a:t>
            </a:r>
          </a:p>
          <a:p>
            <a:pPr marL="628650" lvl="1" indent="-171450">
              <a:buFont typeface="Arial" panose="020B0604020202020204" pitchFamily="34" charset="0"/>
              <a:buChar char="•"/>
            </a:pPr>
            <a:r>
              <a:rPr lang="en-US" sz="1000" dirty="0">
                <a:latin typeface="+mn-lt"/>
              </a:rPr>
              <a:t>It was this space, sitting with our partners and taking time to think outside the box, that created the opportunity for this idea</a:t>
            </a:r>
          </a:p>
          <a:p>
            <a:pPr marL="628650" lvl="1" indent="-171450">
              <a:buFont typeface="Arial" panose="020B0604020202020204" pitchFamily="34" charset="0"/>
              <a:buChar char="•"/>
            </a:pPr>
            <a:r>
              <a:rPr lang="en-US" sz="1000" dirty="0">
                <a:latin typeface="+mn-lt"/>
              </a:rPr>
              <a:t>The rest was history – we were the first state to gain access to child abuse reports </a:t>
            </a:r>
          </a:p>
          <a:p>
            <a:pPr marL="628650" lvl="1" indent="-171450">
              <a:buFont typeface="Arial" panose="020B0604020202020204" pitchFamily="34" charset="0"/>
              <a:buChar char="•"/>
            </a:pPr>
            <a:r>
              <a:rPr lang="en-US" sz="1000" dirty="0">
                <a:latin typeface="+mn-lt"/>
              </a:rPr>
              <a:t>We now knew what cases were and weren’t coming in</a:t>
            </a:r>
          </a:p>
          <a:p>
            <a:pPr marL="628650" lvl="1" indent="-171450">
              <a:buFont typeface="Arial" panose="020B0604020202020204" pitchFamily="34" charset="0"/>
              <a:buChar char="•"/>
            </a:pPr>
            <a:r>
              <a:rPr lang="en-US" sz="1000" dirty="0">
                <a:latin typeface="+mn-lt"/>
              </a:rPr>
              <a:t>Which help us make recommendations for statute changes, requiring certain cases to require an MDT CAC response</a:t>
            </a:r>
          </a:p>
          <a:p>
            <a:pPr marL="628650" lvl="1" indent="-171450">
              <a:buFont typeface="Arial" panose="020B0604020202020204" pitchFamily="34" charset="0"/>
              <a:buChar char="•"/>
            </a:pPr>
            <a:r>
              <a:rPr lang="en-US" sz="1000" dirty="0">
                <a:latin typeface="+mn-lt"/>
              </a:rPr>
              <a:t>Go back to slide 13 to show the child served growth between FY15 and </a:t>
            </a:r>
            <a:r>
              <a:rPr lang="en-US" sz="1000" b="0" dirty="0">
                <a:latin typeface="+mn-lt"/>
              </a:rPr>
              <a:t>FY25 (</a:t>
            </a: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39,852</a:t>
            </a:r>
            <a:r>
              <a:rPr lang="en-US"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sym typeface="Wingdings" panose="05000000000000000000" pitchFamily="2" charset="2"/>
              </a:rPr>
              <a:t></a:t>
            </a: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61,210)</a:t>
            </a:r>
          </a:p>
          <a:p>
            <a:pPr marL="171450" lvl="0"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Another problem really rooted itself back in 2010</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There was a national movement towards evidence-based practice</a:t>
            </a:r>
          </a:p>
          <a:p>
            <a:pPr marL="1085850" lvl="2"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To improve quality and cost effectiveness</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Commissioned a study with a key partner to evaluate CAC mental health services across the state</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Your very own Dr. Brian Allen worked with Sam Houston State University at the time</a:t>
            </a:r>
          </a:p>
          <a:p>
            <a:pPr marL="1085850" lvl="2"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Identified the barriers to quality mental health programming</a:t>
            </a:r>
          </a:p>
          <a:p>
            <a:pPr marL="1085850" lvl="2"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Mapped out a model for how to implement evidence-based treatment statewide</a:t>
            </a:r>
          </a:p>
          <a:p>
            <a:pPr marL="1085850" lvl="2"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This study helped us receive a grant to host our first TF-CBT learning collaborative</a:t>
            </a:r>
          </a:p>
          <a:p>
            <a:pPr marL="1085850" lvl="2"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Flash forward today, we now provide year-round access to free training in three trauma-focused evidence based treatments</a:t>
            </a:r>
          </a:p>
          <a:p>
            <a:pPr marL="171450" lvl="0"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A plain as day problem was also that we did not have uniform statewide data to help us better identify gaps and inform strategy</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This led to the commitment to get all 70 CACs on to one case management system</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Can say today, that just two years back, we officially onboarded all 70 CACs onto one system</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No system is perfect, and we are still working toward “apples to apples”</a:t>
            </a:r>
          </a:p>
          <a:p>
            <a:pPr marL="628650" lvl="1" indent="-171450">
              <a:buFont typeface="Arial" panose="020B0604020202020204" pitchFamily="34" charset="0"/>
              <a:buChar char="•"/>
            </a:pPr>
            <a:r>
              <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rPr>
              <a:t>But we are now capable of so much more</a:t>
            </a:r>
          </a:p>
          <a:p>
            <a:pPr marL="171450" lvl="0" indent="-171450">
              <a:buFont typeface="Arial" panose="020B0604020202020204" pitchFamily="34" charset="0"/>
              <a:buChar char="•"/>
            </a:pPr>
            <a:endPar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endParaRPr lang="en-US" sz="1000" b="0" i="0" u="none" strike="noStrike" kern="1200" dirty="0">
              <a:solidFill>
                <a:srgbClr val="000000"/>
              </a:solidFill>
              <a:effectLst/>
              <a:latin typeface="+mn-lt"/>
              <a:ea typeface="Open Sans" panose="020B0606030504020204" pitchFamily="34" charset="0"/>
              <a:cs typeface="Open Sans" panose="020B0606030504020204" pitchFamily="34" charset="0"/>
            </a:endParaRPr>
          </a:p>
          <a:p>
            <a:pPr marL="1085850" lvl="2" indent="-171450">
              <a:buFont typeface="Arial" panose="020B0604020202020204" pitchFamily="34" charset="0"/>
              <a:buChar char="•"/>
            </a:pPr>
            <a:endParaRPr lang="en-US" sz="1000" b="1" i="0" u="none" strike="noStrike" kern="1200" dirty="0">
              <a:solidFill>
                <a:srgbClr val="000000"/>
              </a:solidFill>
              <a:effectLst/>
              <a:latin typeface="+mn-lt"/>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endParaRPr lang="en-US" sz="1800" b="0" i="0" u="none" strike="noStrike" dirty="0">
              <a:effectLst/>
              <a:latin typeface="Arial" panose="020B0604020202020204" pitchFamily="34" charset="0"/>
            </a:endParaRP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15</a:t>
            </a:fld>
            <a:endParaRPr lang="en-US"/>
          </a:p>
        </p:txBody>
      </p:sp>
    </p:spTree>
    <p:extLst>
      <p:ext uri="{BB962C8B-B14F-4D97-AF65-F5344CB8AC3E}">
        <p14:creationId xmlns:p14="http://schemas.microsoft.com/office/powerpoint/2010/main" val="2716256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u="none" strike="noStrike" kern="1200" dirty="0">
                <a:solidFill>
                  <a:srgbClr val="000000"/>
                </a:solidFill>
                <a:effectLst/>
                <a:latin typeface="+mn-lt"/>
                <a:ea typeface="Open Sans" panose="020B0606030504020204" pitchFamily="34" charset="0"/>
                <a:cs typeface="Open Sans" panose="020B0606030504020204" pitchFamily="34" charset="0"/>
              </a:rPr>
              <a:t>But now let’s get into the meat of this presentation – the development of a CO-AUTHORED statewide master service plan</a:t>
            </a:r>
          </a:p>
          <a:p>
            <a:pPr marL="628650" lvl="1" indent="-171450">
              <a:buFont typeface="Arial" panose="020B0604020202020204" pitchFamily="34" charset="0"/>
              <a:buChar char="•"/>
            </a:pPr>
            <a:endParaRPr lang="en-US" sz="1200" b="0" i="0" u="none" strike="noStrike" kern="1200" dirty="0">
              <a:solidFill>
                <a:srgbClr val="000000"/>
              </a:solidFill>
              <a:effectLst/>
              <a:latin typeface="+mn-lt"/>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endParaRPr lang="en-US" sz="18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628650" lvl="1" indent="-171450">
              <a:buFont typeface="Arial" panose="020B0604020202020204" pitchFamily="34" charset="0"/>
              <a:buChar char="•"/>
            </a:pPr>
            <a:endParaRPr lang="en-US" sz="1800" b="0"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085850" lvl="2" indent="-171450">
              <a:buFont typeface="Arial" panose="020B0604020202020204" pitchFamily="34" charset="0"/>
              <a:buChar char="•"/>
            </a:pPr>
            <a:endParaRPr lang="en-US" sz="1800" b="1" i="0" u="none" strike="noStrike"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endParaRPr lang="en-US" sz="1800" b="0" i="0" u="none" strike="noStrike" dirty="0">
              <a:effectLst/>
              <a:latin typeface="Arial" panose="020B0604020202020204" pitchFamily="34" charset="0"/>
            </a:endParaRP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16</a:t>
            </a:fld>
            <a:endParaRPr lang="en-US"/>
          </a:p>
        </p:txBody>
      </p:sp>
    </p:spTree>
    <p:extLst>
      <p:ext uri="{BB962C8B-B14F-4D97-AF65-F5344CB8AC3E}">
        <p14:creationId xmlns:p14="http://schemas.microsoft.com/office/powerpoint/2010/main" val="1206434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Because we believe in collaboration and our motto “to go far, go together”…we needed a guiding star</a:t>
            </a:r>
          </a:p>
          <a:p>
            <a:pPr marL="171450" indent="-171450">
              <a:buFont typeface="Arial" panose="020B0604020202020204" pitchFamily="34" charset="0"/>
              <a:buChar char="•"/>
            </a:pPr>
            <a:r>
              <a:rPr lang="en-US" b="0" i="0" dirty="0">
                <a:solidFill>
                  <a:srgbClr val="444444"/>
                </a:solidFill>
                <a:effectLst/>
                <a:latin typeface="Open Sans" panose="020B0606030504020204" pitchFamily="34" charset="0"/>
              </a:rPr>
              <a:t>A guiding star that was representative of all of our partner voices</a:t>
            </a:r>
          </a:p>
          <a:p>
            <a:pPr marL="171450" indent="-171450">
              <a:buFont typeface="Arial" panose="020B0604020202020204" pitchFamily="34" charset="0"/>
              <a:buChar char="•"/>
            </a:pPr>
            <a:r>
              <a:rPr lang="en-US" b="0" i="0" dirty="0">
                <a:solidFill>
                  <a:srgbClr val="444444"/>
                </a:solidFill>
                <a:effectLst/>
                <a:latin typeface="Open Sans" panose="020B0606030504020204" pitchFamily="34" charset="0"/>
              </a:rPr>
              <a:t>Hence the development of a shared statewide strategic plan</a:t>
            </a:r>
          </a:p>
          <a:p>
            <a:pPr marL="171450" indent="-171450">
              <a:buFont typeface="Arial" panose="020B0604020202020204" pitchFamily="34" charset="0"/>
              <a:buChar char="•"/>
            </a:pPr>
            <a:r>
              <a:rPr lang="en-US" b="0" i="0" dirty="0">
                <a:solidFill>
                  <a:srgbClr val="444444"/>
                </a:solidFill>
                <a:effectLst/>
                <a:latin typeface="Open Sans" panose="020B0606030504020204" pitchFamily="34" charset="0"/>
              </a:rPr>
              <a:t>Which is a roadmap for improving the response to crimes against children cases</a:t>
            </a:r>
          </a:p>
          <a:p>
            <a:pPr marL="171450" indent="-171450">
              <a:buFont typeface="Arial" panose="020B0604020202020204" pitchFamily="34" charset="0"/>
              <a:buChar char="•"/>
            </a:pPr>
            <a:r>
              <a:rPr lang="en-US" b="0" i="0" dirty="0">
                <a:solidFill>
                  <a:srgbClr val="444444"/>
                </a:solidFill>
                <a:effectLst/>
                <a:latin typeface="Open Sans" panose="020B0606030504020204" pitchFamily="34" charset="0"/>
              </a:rPr>
              <a:t>The belief is that having a common agenda will lead to bigger overall collective impact</a:t>
            </a:r>
          </a:p>
          <a:p>
            <a:pPr marL="171450" indent="-171450">
              <a:buFont typeface="Arial" panose="020B0604020202020204" pitchFamily="34" charset="0"/>
              <a:buChar char="•"/>
            </a:pPr>
            <a:r>
              <a:rPr lang="en-US" b="0" i="0" dirty="0">
                <a:solidFill>
                  <a:srgbClr val="444444"/>
                </a:solidFill>
                <a:effectLst/>
                <a:latin typeface="Open Sans" panose="020B0606030504020204" pitchFamily="34" charset="0"/>
              </a:rPr>
              <a:t>This is now what guides our organization strategic plan and helps to ensure we are zeroed in on our vision of every child, every service, every effort</a:t>
            </a:r>
          </a:p>
          <a:p>
            <a:pPr marL="628650" lvl="1" indent="-171450">
              <a:buFont typeface="Arial" panose="020B0604020202020204" pitchFamily="34" charset="0"/>
              <a:buChar char="•"/>
            </a:pPr>
            <a:r>
              <a:rPr lang="en-US" b="0" i="0" dirty="0">
                <a:solidFill>
                  <a:srgbClr val="444444"/>
                </a:solidFill>
                <a:effectLst/>
                <a:latin typeface="Open Sans" panose="020B0606030504020204" pitchFamily="34" charset="0"/>
              </a:rPr>
              <a:t>Through identifying strategic priorities</a:t>
            </a:r>
          </a:p>
          <a:p>
            <a:pPr marL="628650" lvl="1" indent="-171450">
              <a:buFont typeface="Arial" panose="020B0604020202020204" pitchFamily="34" charset="0"/>
              <a:buChar char="•"/>
            </a:pPr>
            <a:r>
              <a:rPr lang="en-US" b="0" i="0" dirty="0">
                <a:solidFill>
                  <a:srgbClr val="444444"/>
                </a:solidFill>
                <a:effectLst/>
                <a:latin typeface="Open Sans" panose="020B0606030504020204" pitchFamily="34" charset="0"/>
              </a:rPr>
              <a:t>To ensuring a communication and feedback loop</a:t>
            </a:r>
          </a:p>
          <a:p>
            <a:pPr marL="628650" lvl="1" indent="-171450">
              <a:buFont typeface="Arial" panose="020B0604020202020204" pitchFamily="34" charset="0"/>
              <a:buChar char="•"/>
            </a:pPr>
            <a:r>
              <a:rPr lang="en-US" b="0" i="0" dirty="0">
                <a:solidFill>
                  <a:srgbClr val="444444"/>
                </a:solidFill>
                <a:effectLst/>
                <a:latin typeface="Open Sans" panose="020B0606030504020204" pitchFamily="34" charset="0"/>
              </a:rPr>
              <a:t>To tracking our progress in advancing care for victims</a:t>
            </a:r>
          </a:p>
          <a:p>
            <a:pPr marL="171450" indent="-171450">
              <a:buFont typeface="Arial" panose="020B0604020202020204" pitchFamily="34" charset="0"/>
              <a:buChar char="•"/>
            </a:pPr>
            <a:r>
              <a:rPr lang="en-US" b="0" i="0" dirty="0">
                <a:solidFill>
                  <a:srgbClr val="444444"/>
                </a:solidFill>
                <a:effectLst/>
                <a:latin typeface="Open Sans" panose="020B0606030504020204" pitchFamily="34" charset="0"/>
              </a:rPr>
              <a:t>So how did we do this?</a:t>
            </a:r>
          </a:p>
        </p:txBody>
      </p:sp>
      <p:sp>
        <p:nvSpPr>
          <p:cNvPr id="4" name="Slide Number Placeholder 3"/>
          <p:cNvSpPr>
            <a:spLocks noGrp="1"/>
          </p:cNvSpPr>
          <p:nvPr>
            <p:ph type="sldNum" sz="quarter" idx="5"/>
          </p:nvPr>
        </p:nvSpPr>
        <p:spPr/>
        <p:txBody>
          <a:bodyPr/>
          <a:lstStyle/>
          <a:p>
            <a:fld id="{ACA69A23-276A-4860-929E-1DFECEB09A81}" type="slidenum">
              <a:rPr lang="en-US" smtClean="0"/>
              <a:t>17</a:t>
            </a:fld>
            <a:endParaRPr lang="en-US"/>
          </a:p>
        </p:txBody>
      </p:sp>
    </p:spTree>
    <p:extLst>
      <p:ext uri="{BB962C8B-B14F-4D97-AF65-F5344CB8AC3E}">
        <p14:creationId xmlns:p14="http://schemas.microsoft.com/office/powerpoint/2010/main" val="2735309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First, we communicated the concept to our CAC Council</a:t>
            </a:r>
          </a:p>
          <a:p>
            <a:pPr marL="171450" indent="-171450">
              <a:buFont typeface="Arial" panose="020B0604020202020204" pitchFamily="34" charset="0"/>
              <a:buChar char="•"/>
            </a:pPr>
            <a:r>
              <a:rPr lang="en-US" sz="1000" dirty="0"/>
              <a:t>The CAC council is a group of  11 CAC executive directors who are meant to represent the voice of the network </a:t>
            </a:r>
          </a:p>
          <a:p>
            <a:pPr marL="171450" indent="-171450">
              <a:buFont typeface="Arial" panose="020B0604020202020204" pitchFamily="34" charset="0"/>
              <a:buChar char="•"/>
            </a:pPr>
            <a:r>
              <a:rPr lang="en-US" sz="1000" dirty="0"/>
              <a:t>With their approval of concept, we then articulated the plan at one of our bi-annual summits</a:t>
            </a:r>
          </a:p>
          <a:p>
            <a:pPr marL="171450" indent="-171450">
              <a:buFont typeface="Arial" panose="020B0604020202020204" pitchFamily="34" charset="0"/>
              <a:buChar char="•"/>
            </a:pPr>
            <a:r>
              <a:rPr lang="en-US" sz="1000" dirty="0"/>
              <a:t>Then we got to work with the development of the Blueprint</a:t>
            </a:r>
          </a:p>
          <a:p>
            <a:pPr marL="628650" lvl="1" indent="-171450">
              <a:buFont typeface="Arial" panose="020B0604020202020204" pitchFamily="34" charset="0"/>
              <a:buChar char="•"/>
            </a:pPr>
            <a:r>
              <a:rPr lang="en-US" sz="1000" dirty="0"/>
              <a:t>Summit Impact Café </a:t>
            </a:r>
          </a:p>
          <a:p>
            <a:pPr marL="1085850" lvl="2" indent="-171450">
              <a:buFont typeface="Arial" panose="020B0604020202020204" pitchFamily="34" charset="0"/>
              <a:buChar char="•"/>
            </a:pPr>
            <a:r>
              <a:rPr lang="en-US" sz="1000" dirty="0"/>
              <a:t>Focused table topics with questions that helped identify gaps and challenges</a:t>
            </a:r>
          </a:p>
          <a:p>
            <a:pPr marL="1085850" lvl="2" indent="-171450">
              <a:buFont typeface="Arial" panose="020B0604020202020204" pitchFamily="34" charset="0"/>
              <a:buChar char="•"/>
            </a:pPr>
            <a:r>
              <a:rPr lang="en-US" sz="1000" dirty="0"/>
              <a:t>98 leaders from Texas CACs participated, moving from table to table</a:t>
            </a:r>
          </a:p>
          <a:p>
            <a:pPr marL="1085850" lvl="2" indent="-171450">
              <a:buFont typeface="Arial" panose="020B0604020202020204" pitchFamily="34" charset="0"/>
              <a:buChar char="•"/>
            </a:pPr>
            <a:r>
              <a:rPr lang="en-US" sz="1000" dirty="0"/>
              <a:t>We received 1,000 pieces of feedback</a:t>
            </a:r>
          </a:p>
          <a:p>
            <a:pPr marL="628650" lvl="1" indent="-171450">
              <a:buFont typeface="Arial" panose="020B0604020202020204" pitchFamily="34" charset="0"/>
              <a:buChar char="•"/>
            </a:pPr>
            <a:r>
              <a:rPr lang="en-US" sz="1000" dirty="0"/>
              <a:t>5 focused workgroups with representation from 19 CACs</a:t>
            </a:r>
          </a:p>
          <a:p>
            <a:pPr marL="1085850" lvl="2" indent="-171450">
              <a:buFont typeface="Arial" panose="020B0604020202020204" pitchFamily="34" charset="0"/>
              <a:buChar char="•"/>
            </a:pPr>
            <a:r>
              <a:rPr lang="en-US" sz="1000" dirty="0"/>
              <a:t>Core service areas and emerging issues</a:t>
            </a:r>
          </a:p>
          <a:p>
            <a:pPr marL="1085850" lvl="2" indent="-171450">
              <a:buFont typeface="Arial" panose="020B0604020202020204" pitchFamily="34" charset="0"/>
              <a:buChar char="•"/>
            </a:pPr>
            <a:r>
              <a:rPr lang="en-US" sz="1000" dirty="0"/>
              <a:t>Problem and solution identification</a:t>
            </a:r>
          </a:p>
          <a:p>
            <a:pPr marL="628650" lvl="1" indent="-171450">
              <a:buFont typeface="Arial" panose="020B0604020202020204" pitchFamily="34" charset="0"/>
              <a:buChar char="•"/>
            </a:pPr>
            <a:r>
              <a:rPr lang="en-US" sz="1000" dirty="0"/>
              <a:t>MDT survey</a:t>
            </a:r>
          </a:p>
          <a:p>
            <a:pPr marL="1085850" lvl="2" indent="-171450">
              <a:buFont typeface="Arial" panose="020B0604020202020204" pitchFamily="34" charset="0"/>
              <a:buChar char="•"/>
            </a:pPr>
            <a:r>
              <a:rPr lang="en-US" sz="1000" dirty="0"/>
              <a:t>800 responses</a:t>
            </a:r>
          </a:p>
          <a:p>
            <a:pPr marL="628650" lvl="1" indent="-171450">
              <a:buFont typeface="Arial" panose="020B0604020202020204" pitchFamily="34" charset="0"/>
              <a:buChar char="•"/>
            </a:pPr>
            <a:r>
              <a:rPr lang="en-US" sz="1000" dirty="0"/>
              <a:t>Statewide Multidisciplinary Task Force feedback</a:t>
            </a:r>
          </a:p>
          <a:p>
            <a:pPr marL="1085850" lvl="2" indent="-171450">
              <a:buFont typeface="Arial" panose="020B0604020202020204" pitchFamily="34" charset="0"/>
              <a:buChar char="•"/>
            </a:pPr>
            <a:r>
              <a:rPr lang="en-US" sz="1000" dirty="0"/>
              <a:t>28 professionals involved in child welfare, criminal , and civil justice systems</a:t>
            </a:r>
          </a:p>
          <a:p>
            <a:pPr marL="628650" lvl="1" indent="-171450">
              <a:buFont typeface="Arial" panose="020B0604020202020204" pitchFamily="34" charset="0"/>
              <a:buChar char="•"/>
            </a:pPr>
            <a:r>
              <a:rPr lang="en-US" sz="1000" dirty="0"/>
              <a:t>Catalogued, identified key issues that rose to the top </a:t>
            </a:r>
          </a:p>
          <a:p>
            <a:pPr marL="628650" lvl="1" indent="-171450">
              <a:buFont typeface="Arial" panose="020B0604020202020204" pitchFamily="34" charset="0"/>
              <a:buChar char="•"/>
            </a:pPr>
            <a:r>
              <a:rPr lang="en-US" sz="1000" dirty="0"/>
              <a:t>Developed blueprint draft, identifying strategic focus areas and potential solutions</a:t>
            </a:r>
          </a:p>
          <a:p>
            <a:pPr marL="628650" lvl="1" indent="-171450">
              <a:buFont typeface="Arial" panose="020B0604020202020204" pitchFamily="34" charset="0"/>
              <a:buChar char="•"/>
            </a:pPr>
            <a:r>
              <a:rPr lang="en-US" sz="1000" dirty="0"/>
              <a:t>CAC council sign-off and presentation to the network</a:t>
            </a:r>
          </a:p>
          <a:p>
            <a:pPr marL="171450" lvl="0" indent="-171450">
              <a:buFont typeface="Arial" panose="020B0604020202020204" pitchFamily="34" charset="0"/>
              <a:buChar char="•"/>
            </a:pPr>
            <a:r>
              <a:rPr lang="en-US" sz="1000" dirty="0"/>
              <a:t>Ongoing updates to network on Blueprint initiatives and progress</a:t>
            </a:r>
          </a:p>
          <a:p>
            <a:pPr marL="171450" lvl="0" indent="-171450">
              <a:buFont typeface="Arial" panose="020B0604020202020204" pitchFamily="34" charset="0"/>
              <a:buChar char="•"/>
            </a:pPr>
            <a:r>
              <a:rPr lang="en-US" sz="1000" dirty="0"/>
              <a:t>Revised collaboratively every biennium to ensure network input and buy-in</a:t>
            </a:r>
          </a:p>
        </p:txBody>
      </p:sp>
      <p:sp>
        <p:nvSpPr>
          <p:cNvPr id="4" name="Slide Number Placeholder 3"/>
          <p:cNvSpPr>
            <a:spLocks noGrp="1"/>
          </p:cNvSpPr>
          <p:nvPr>
            <p:ph type="sldNum" sz="quarter" idx="5"/>
          </p:nvPr>
        </p:nvSpPr>
        <p:spPr/>
        <p:txBody>
          <a:bodyPr/>
          <a:lstStyle/>
          <a:p>
            <a:fld id="{ACA69A23-276A-4860-929E-1DFECEB09A81}" type="slidenum">
              <a:rPr lang="en-US" smtClean="0"/>
              <a:t>18</a:t>
            </a:fld>
            <a:endParaRPr lang="en-US"/>
          </a:p>
        </p:txBody>
      </p:sp>
    </p:spTree>
    <p:extLst>
      <p:ext uri="{BB962C8B-B14F-4D97-AF65-F5344CB8AC3E}">
        <p14:creationId xmlns:p14="http://schemas.microsoft.com/office/powerpoint/2010/main" val="253508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to the “juicy” part (see what I did there?!)– what has been the outcome of our blueprint thus far?</a:t>
            </a:r>
          </a:p>
        </p:txBody>
      </p:sp>
      <p:sp>
        <p:nvSpPr>
          <p:cNvPr id="4" name="Slide Number Placeholder 3"/>
          <p:cNvSpPr>
            <a:spLocks noGrp="1"/>
          </p:cNvSpPr>
          <p:nvPr>
            <p:ph type="sldNum" sz="quarter" idx="5"/>
          </p:nvPr>
        </p:nvSpPr>
        <p:spPr/>
        <p:txBody>
          <a:bodyPr/>
          <a:lstStyle/>
          <a:p>
            <a:fld id="{ACA69A23-276A-4860-929E-1DFECEB09A81}" type="slidenum">
              <a:rPr lang="en-US" smtClean="0"/>
              <a:t>19</a:t>
            </a:fld>
            <a:endParaRPr lang="en-US"/>
          </a:p>
        </p:txBody>
      </p:sp>
    </p:spTree>
    <p:extLst>
      <p:ext uri="{BB962C8B-B14F-4D97-AF65-F5344CB8AC3E}">
        <p14:creationId xmlns:p14="http://schemas.microsoft.com/office/powerpoint/2010/main" val="3919796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My goal for this session today is….</a:t>
            </a:r>
          </a:p>
          <a:p>
            <a:pPr marL="171450" indent="-171450">
              <a:buFont typeface="Arial" panose="020B0604020202020204" pitchFamily="34" charset="0"/>
              <a:buChar char="•"/>
            </a:pPr>
            <a:r>
              <a:rPr lang="en-US" dirty="0"/>
              <a:t>This is not ground-breaking stuff, but we are so busy in our daily lives that we often don’t get the space we need to pull ourselves up out of the grind and identify strategies that will move our work forward in bigger and better ways</a:t>
            </a:r>
          </a:p>
          <a:p>
            <a:pPr marL="171450" indent="-171450">
              <a:buFont typeface="Arial" panose="020B0604020202020204" pitchFamily="34" charset="0"/>
              <a:buChar char="•"/>
            </a:pPr>
            <a:r>
              <a:rPr lang="en-US" dirty="0"/>
              <a:t>My hope today is that some of what I share might spark some ideas or even encourage you to go back to your grind and try to make space, even for small moments, to allow yourself to explore what could lead to big opportunities</a:t>
            </a:r>
          </a:p>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2</a:t>
            </a:fld>
            <a:endParaRPr lang="en-US"/>
          </a:p>
        </p:txBody>
      </p:sp>
    </p:spTree>
    <p:extLst>
      <p:ext uri="{BB962C8B-B14F-4D97-AF65-F5344CB8AC3E}">
        <p14:creationId xmlns:p14="http://schemas.microsoft.com/office/powerpoint/2010/main" val="3561031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all believe that children and families served by CACs should have access to evidence-based treatment relevant to our population </a:t>
            </a:r>
          </a:p>
          <a:p>
            <a:pPr marL="171450" indent="-171450">
              <a:buFont typeface="Arial" panose="020B0604020202020204" pitchFamily="34" charset="0"/>
              <a:buChar char="•"/>
            </a:pPr>
            <a:r>
              <a:rPr lang="en-US" dirty="0"/>
              <a:t>Our providers need specialized skills to be able to effectively treat trauma and to address other unique needs that children coming to CACs often present with</a:t>
            </a:r>
          </a:p>
          <a:p>
            <a:pPr marL="171450" indent="-171450">
              <a:buFont typeface="Arial" panose="020B0604020202020204" pitchFamily="34" charset="0"/>
              <a:buChar char="•"/>
            </a:pPr>
            <a:r>
              <a:rPr lang="en-US" dirty="0"/>
              <a:t>We have invested a significant amount of our funding to provide access to free training in trauma treatments</a:t>
            </a:r>
          </a:p>
          <a:p>
            <a:pPr marL="628650" lvl="1" indent="-171450">
              <a:buFont typeface="Arial" panose="020B0604020202020204" pitchFamily="34" charset="0"/>
              <a:buChar char="•"/>
            </a:pPr>
            <a:r>
              <a:rPr lang="en-US" dirty="0"/>
              <a:t>CFTSI, TF-CBT and EMDR</a:t>
            </a:r>
          </a:p>
          <a:p>
            <a:pPr marL="171450" lvl="0" indent="-171450">
              <a:buFont typeface="Arial" panose="020B0604020202020204" pitchFamily="34" charset="0"/>
              <a:buChar char="•"/>
            </a:pPr>
            <a:r>
              <a:rPr lang="en-US" dirty="0"/>
              <a:t>Where there is a significant gap is for children who are presenting with problematic sexual behavior</a:t>
            </a:r>
          </a:p>
          <a:p>
            <a:pPr marL="171450" lvl="0" indent="-171450">
              <a:buFont typeface="Arial" panose="020B0604020202020204" pitchFamily="34" charset="0"/>
              <a:buChar char="•"/>
            </a:pPr>
            <a:r>
              <a:rPr lang="en-US" dirty="0"/>
              <a:t>And we want for these kids, who can very effectively be treated without entering into the system, to have access to treatment </a:t>
            </a:r>
          </a:p>
          <a:p>
            <a:pPr marL="171450" lvl="0" indent="-171450">
              <a:buFont typeface="Arial" panose="020B0604020202020204" pitchFamily="34" charset="0"/>
              <a:buChar char="•"/>
            </a:pPr>
            <a:r>
              <a:rPr lang="en-US" dirty="0"/>
              <a:t>This is also key to the prevention of sexual abuse, as treatment can help reduce the likelihood that children will sexually harm additional children</a:t>
            </a:r>
          </a:p>
        </p:txBody>
      </p:sp>
      <p:sp>
        <p:nvSpPr>
          <p:cNvPr id="4" name="Slide Number Placeholder 3"/>
          <p:cNvSpPr>
            <a:spLocks noGrp="1"/>
          </p:cNvSpPr>
          <p:nvPr>
            <p:ph type="sldNum" sz="quarter" idx="5"/>
          </p:nvPr>
        </p:nvSpPr>
        <p:spPr/>
        <p:txBody>
          <a:bodyPr/>
          <a:lstStyle/>
          <a:p>
            <a:fld id="{ACA69A23-276A-4860-929E-1DFECEB09A81}" type="slidenum">
              <a:rPr lang="en-US" smtClean="0"/>
              <a:t>20</a:t>
            </a:fld>
            <a:endParaRPr lang="en-US"/>
          </a:p>
        </p:txBody>
      </p:sp>
    </p:spTree>
    <p:extLst>
      <p:ext uri="{BB962C8B-B14F-4D97-AF65-F5344CB8AC3E}">
        <p14:creationId xmlns:p14="http://schemas.microsoft.com/office/powerpoint/2010/main" val="383473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century ago…back in 2020….</a:t>
            </a:r>
          </a:p>
          <a:p>
            <a:pPr marL="628650" lvl="1" indent="-171450">
              <a:buFont typeface="Arial" panose="020B0604020202020204" pitchFamily="34" charset="0"/>
              <a:buChar char="•"/>
            </a:pPr>
            <a:r>
              <a:rPr lang="en-US" dirty="0"/>
              <a:t>We partnered with your very own Dr. Brian Allen to bring Phase Based Treatment training to our CAC clinicians</a:t>
            </a:r>
          </a:p>
          <a:p>
            <a:pPr marL="628650" lvl="1" indent="-171450">
              <a:buFont typeface="Arial" panose="020B0604020202020204" pitchFamily="34" charset="0"/>
              <a:buChar char="•"/>
            </a:pPr>
            <a:r>
              <a:rPr lang="en-US" dirty="0"/>
              <a:t>The program evaluation data is very promising, and our clinicians LOVE this model</a:t>
            </a:r>
          </a:p>
          <a:p>
            <a:pPr marL="628650" lvl="1" indent="-171450">
              <a:buFont typeface="Arial" panose="020B0604020202020204" pitchFamily="34" charset="0"/>
              <a:buChar char="•"/>
            </a:pPr>
            <a:r>
              <a:rPr lang="en-US" dirty="0"/>
              <a:t>Plan to continue this partnership to ensure all 70 of our CACs have access to this training</a:t>
            </a:r>
          </a:p>
          <a:p>
            <a:pPr marL="628650" lvl="1" indent="-171450">
              <a:buFont typeface="Arial" panose="020B0604020202020204" pitchFamily="34" charset="0"/>
              <a:buChar char="•"/>
            </a:pPr>
            <a:r>
              <a:rPr lang="en-US" dirty="0"/>
              <a:t>However, we have an age gap</a:t>
            </a:r>
          </a:p>
          <a:p>
            <a:pPr marL="628650" lvl="1" indent="-171450">
              <a:buFont typeface="Arial" panose="020B0604020202020204" pitchFamily="34" charset="0"/>
              <a:buChar char="•"/>
            </a:pPr>
            <a:r>
              <a:rPr lang="en-US" dirty="0"/>
              <a:t>We also know, though a unique population, that adolescents with problematic or illegal sexual behavior are also treatable</a:t>
            </a:r>
          </a:p>
          <a:p>
            <a:pPr marL="171450" lvl="0" indent="-171450">
              <a:buFont typeface="Arial" panose="020B0604020202020204" pitchFamily="34" charset="0"/>
              <a:buChar char="•"/>
            </a:pPr>
            <a:r>
              <a:rPr lang="en-US" dirty="0"/>
              <a:t>Partnering with NCSBY to</a:t>
            </a:r>
          </a:p>
          <a:p>
            <a:pPr marL="628650" lvl="1" indent="-171450">
              <a:buFont typeface="Arial" panose="020B0604020202020204" pitchFamily="34" charset="0"/>
              <a:buChar char="•"/>
            </a:pPr>
            <a:r>
              <a:rPr lang="en-US" dirty="0"/>
              <a:t>Bring PSB-CBT for adolescents training to Texas</a:t>
            </a:r>
          </a:p>
          <a:p>
            <a:pPr marL="628650" lvl="1" indent="-171450">
              <a:buFont typeface="Arial" panose="020B0604020202020204" pitchFamily="34" charset="0"/>
              <a:buChar char="•"/>
            </a:pPr>
            <a:r>
              <a:rPr lang="en-US" dirty="0"/>
              <a:t>Inclusive of MDT readiness support, as we know this is a new population for CACs </a:t>
            </a:r>
          </a:p>
          <a:p>
            <a:pPr marL="628650" lvl="1" indent="-171450">
              <a:buFont typeface="Arial" panose="020B0604020202020204" pitchFamily="34" charset="0"/>
              <a:buChar char="•"/>
            </a:pPr>
            <a:r>
              <a:rPr lang="en-US" dirty="0"/>
              <a:t>We look forward to learning and growing through this process to ensure CAC MDTs have what they need to successfully work with this population</a:t>
            </a:r>
          </a:p>
          <a:p>
            <a:pPr marL="171450" lvl="0" indent="-171450">
              <a:buFont typeface="Arial" panose="020B0604020202020204" pitchFamily="34" charset="0"/>
              <a:buChar char="•"/>
            </a:pPr>
            <a:r>
              <a:rPr lang="en-US" dirty="0"/>
              <a:t>We also developed a PSB Guide for MDTs that will be released next month</a:t>
            </a:r>
          </a:p>
          <a:p>
            <a:pPr marL="628650" lvl="1" indent="-171450">
              <a:buFont typeface="Arial" panose="020B0604020202020204" pitchFamily="34" charset="0"/>
              <a:buChar char="•"/>
            </a:pPr>
            <a:r>
              <a:rPr lang="en-US" dirty="0"/>
              <a:t>Input from these PSB expert partners was pivotal to its creation</a:t>
            </a:r>
          </a:p>
          <a:p>
            <a:pPr marL="628650" lvl="1" indent="-171450">
              <a:buFont typeface="Arial" panose="020B0604020202020204" pitchFamily="34" charset="0"/>
              <a:buChar char="•"/>
            </a:pPr>
            <a:r>
              <a:rPr lang="en-US" dirty="0"/>
              <a:t>Special thank you to Dr. Allen for his help along the way!</a:t>
            </a:r>
          </a:p>
        </p:txBody>
      </p:sp>
      <p:sp>
        <p:nvSpPr>
          <p:cNvPr id="4" name="Slide Number Placeholder 3"/>
          <p:cNvSpPr>
            <a:spLocks noGrp="1"/>
          </p:cNvSpPr>
          <p:nvPr>
            <p:ph type="sldNum" sz="quarter" idx="5"/>
          </p:nvPr>
        </p:nvSpPr>
        <p:spPr/>
        <p:txBody>
          <a:bodyPr/>
          <a:lstStyle/>
          <a:p>
            <a:fld id="{ACA69A23-276A-4860-929E-1DFECEB09A81}" type="slidenum">
              <a:rPr lang="en-US" smtClean="0"/>
              <a:t>21</a:t>
            </a:fld>
            <a:endParaRPr lang="en-US"/>
          </a:p>
        </p:txBody>
      </p:sp>
    </p:spTree>
    <p:extLst>
      <p:ext uri="{BB962C8B-B14F-4D97-AF65-F5344CB8AC3E}">
        <p14:creationId xmlns:p14="http://schemas.microsoft.com/office/powerpoint/2010/main" val="1777930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came to the realization that our CAC network is the largest provider of specialized trauma treatment in Texas, however, we are hardly recognized as such</a:t>
            </a:r>
          </a:p>
          <a:p>
            <a:pPr marL="171450" indent="-171450">
              <a:buFont typeface="Arial" panose="020B0604020202020204" pitchFamily="34" charset="0"/>
              <a:buChar char="•"/>
            </a:pPr>
            <a:r>
              <a:rPr lang="en-US" dirty="0"/>
              <a:t>As a network, we identified that we really need at the big kid’s table here in Texas</a:t>
            </a:r>
          </a:p>
          <a:p>
            <a:pPr marL="628650" lvl="1" indent="-171450">
              <a:buFont typeface="Arial" panose="020B0604020202020204" pitchFamily="34" charset="0"/>
              <a:buChar char="•"/>
            </a:pPr>
            <a:r>
              <a:rPr lang="en-US" dirty="0"/>
              <a:t>You know, the table where the power sits and information is shared that impacts state level decisions and funding streams</a:t>
            </a:r>
          </a:p>
          <a:p>
            <a:pPr marL="628650" lvl="1" indent="-171450">
              <a:buFont typeface="Arial" panose="020B0604020202020204" pitchFamily="34" charset="0"/>
              <a:buChar char="•"/>
            </a:pPr>
            <a:r>
              <a:rPr lang="en-US" dirty="0"/>
              <a:t>Thus, not sitting at this table has an impact on the resources we receive, and thus the access child victims of crime have to specialized trauma treatment by highly trained individuals</a:t>
            </a:r>
          </a:p>
          <a:p>
            <a:pPr marL="171450" indent="-171450">
              <a:buFont typeface="Arial" panose="020B0604020202020204" pitchFamily="34" charset="0"/>
              <a:buChar char="•"/>
            </a:pPr>
            <a:r>
              <a:rPr lang="en-US" dirty="0"/>
              <a:t>We need to develop a pathway for elevating the footprint of CAC children’s mental health programming statewide​	</a:t>
            </a:r>
          </a:p>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22</a:t>
            </a:fld>
            <a:endParaRPr lang="en-US"/>
          </a:p>
        </p:txBody>
      </p:sp>
    </p:spTree>
    <p:extLst>
      <p:ext uri="{BB962C8B-B14F-4D97-AF65-F5344CB8AC3E}">
        <p14:creationId xmlns:p14="http://schemas.microsoft.com/office/powerpoint/2010/main" val="2095009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make progress in this space, we new we had to partner with someone who</a:t>
            </a:r>
          </a:p>
          <a:p>
            <a:pPr marL="628650" lvl="1" indent="-171450">
              <a:buFont typeface="Arial" panose="020B0604020202020204" pitchFamily="34" charset="0"/>
              <a:buChar char="•"/>
            </a:pPr>
            <a:r>
              <a:rPr lang="en-US" dirty="0"/>
              <a:t>Knows the system</a:t>
            </a:r>
          </a:p>
          <a:p>
            <a:pPr marL="628650" lvl="1" indent="-171450">
              <a:buFont typeface="Arial" panose="020B0604020202020204" pitchFamily="34" charset="0"/>
              <a:buChar char="•"/>
            </a:pPr>
            <a:r>
              <a:rPr lang="en-US" dirty="0"/>
              <a:t>Knows the key players</a:t>
            </a:r>
          </a:p>
          <a:p>
            <a:pPr marL="171450" lvl="0" indent="-171450">
              <a:buFont typeface="Arial" panose="020B0604020202020204" pitchFamily="34" charset="0"/>
              <a:buChar char="•"/>
            </a:pPr>
            <a:r>
              <a:rPr lang="en-US" dirty="0"/>
              <a:t>Went to our friends from MMHPI</a:t>
            </a:r>
          </a:p>
          <a:p>
            <a:pPr marL="171450" lvl="0" indent="-171450">
              <a:buFont typeface="Arial" panose="020B0604020202020204" pitchFamily="34" charset="0"/>
              <a:buChar char="•"/>
            </a:pPr>
            <a:r>
              <a:rPr lang="en-US" dirty="0"/>
              <a:t>With their support, we developed a roadmap for elevating the footprint of CACs in this space</a:t>
            </a:r>
          </a:p>
          <a:p>
            <a:pPr marL="628650" lvl="1" indent="-171450">
              <a:buFont typeface="Arial" panose="020B0604020202020204" pitchFamily="34" charset="0"/>
              <a:buChar char="•"/>
            </a:pPr>
            <a:r>
              <a:rPr lang="en-US" dirty="0"/>
              <a:t>They helped us identify priority players</a:t>
            </a:r>
          </a:p>
          <a:p>
            <a:pPr marL="628650" lvl="1" indent="-171450">
              <a:buFont typeface="Arial" panose="020B0604020202020204" pitchFamily="34" charset="0"/>
              <a:buChar char="•"/>
            </a:pPr>
            <a:r>
              <a:rPr lang="en-US" dirty="0"/>
              <a:t>They made connections</a:t>
            </a:r>
          </a:p>
          <a:p>
            <a:pPr marL="628650" lvl="1" indent="-171450">
              <a:buFont typeface="Arial" panose="020B0604020202020204" pitchFamily="34" charset="0"/>
              <a:buChar char="•"/>
            </a:pPr>
            <a:r>
              <a:rPr lang="en-US" dirty="0"/>
              <a:t>They identified potential pathways for collaboration and resource sharing</a:t>
            </a:r>
          </a:p>
          <a:p>
            <a:pPr marL="628650" lvl="1" indent="-171450">
              <a:buFont typeface="Arial" panose="020B0604020202020204" pitchFamily="34" charset="0"/>
              <a:buChar char="•"/>
            </a:pPr>
            <a:r>
              <a:rPr lang="en-US" dirty="0"/>
              <a:t>They even helped us determine how to communicate the work of CACs in a more successful way, which has been HUGELY beneficial</a:t>
            </a:r>
          </a:p>
        </p:txBody>
      </p:sp>
      <p:sp>
        <p:nvSpPr>
          <p:cNvPr id="4" name="Slide Number Placeholder 3"/>
          <p:cNvSpPr>
            <a:spLocks noGrp="1"/>
          </p:cNvSpPr>
          <p:nvPr>
            <p:ph type="sldNum" sz="quarter" idx="5"/>
          </p:nvPr>
        </p:nvSpPr>
        <p:spPr/>
        <p:txBody>
          <a:bodyPr/>
          <a:lstStyle/>
          <a:p>
            <a:fld id="{ACA69A23-276A-4860-929E-1DFECEB09A81}" type="slidenum">
              <a:rPr lang="en-US" smtClean="0"/>
              <a:t>23</a:t>
            </a:fld>
            <a:endParaRPr lang="en-US"/>
          </a:p>
        </p:txBody>
      </p:sp>
    </p:spTree>
    <p:extLst>
      <p:ext uri="{BB962C8B-B14F-4D97-AF65-F5344CB8AC3E}">
        <p14:creationId xmlns:p14="http://schemas.microsoft.com/office/powerpoint/2010/main" val="1687746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now my favorite fruit from the blueprint!</a:t>
            </a:r>
          </a:p>
          <a:p>
            <a:pPr marL="171450" indent="-171450">
              <a:buFont typeface="Arial" panose="020B0604020202020204" pitchFamily="34" charset="0"/>
              <a:buChar char="•"/>
            </a:pPr>
            <a:r>
              <a:rPr lang="en-US" dirty="0"/>
              <a:t>We a CAC network, we collectively identified that</a:t>
            </a:r>
          </a:p>
          <a:p>
            <a:pPr marL="628650" lvl="1" indent="-171450">
              <a:buFont typeface="Arial" panose="020B0604020202020204" pitchFamily="34" charset="0"/>
              <a:buChar char="•"/>
            </a:pPr>
            <a:r>
              <a:rPr lang="en-US" dirty="0"/>
              <a:t>Advocacy programming varies significantly across the state</a:t>
            </a:r>
          </a:p>
          <a:p>
            <a:pPr marL="628650" lvl="1" indent="-171450">
              <a:buFont typeface="Arial" panose="020B0604020202020204" pitchFamily="34" charset="0"/>
              <a:buChar char="•"/>
            </a:pPr>
            <a:r>
              <a:rPr lang="en-US" dirty="0"/>
              <a:t>Resources specific to advocacy also varied significantly</a:t>
            </a:r>
          </a:p>
          <a:p>
            <a:pPr marL="628650" lvl="1" indent="-171450">
              <a:buFont typeface="Arial" panose="020B0604020202020204" pitchFamily="34" charset="0"/>
              <a:buChar char="•"/>
            </a:pPr>
            <a:r>
              <a:rPr lang="en-US" dirty="0"/>
              <a:t>Related to the mental health space, we also identified that we needed to better identify the children that needed our specialized trauma-focused treatment</a:t>
            </a:r>
          </a:p>
          <a:p>
            <a:pPr marL="171450" indent="-171450">
              <a:buFont typeface="Arial" panose="020B0604020202020204" pitchFamily="34" charset="0"/>
              <a:buChar char="•"/>
            </a:pPr>
            <a:r>
              <a:rPr lang="en-US" dirty="0"/>
              <a:t>So, we pitched to the legislature a 21-million-dollar request to support the development of a best-in-class advocacy model</a:t>
            </a:r>
          </a:p>
          <a:p>
            <a:pPr marL="171450" indent="-171450">
              <a:buFont typeface="Arial" panose="020B0604020202020204" pitchFamily="34" charset="0"/>
              <a:buChar char="•"/>
            </a:pPr>
            <a:r>
              <a:rPr lang="en-US" dirty="0"/>
              <a:t>In a tough legislative session, we still received a 12-million-dollar appropriation to rollout this new model!</a:t>
            </a:r>
          </a:p>
          <a:p>
            <a:pPr marL="628650" lvl="1" indent="-171450">
              <a:buFont typeface="Arial" panose="020B0604020202020204" pitchFamily="34" charset="0"/>
              <a:buChar char="•"/>
            </a:pPr>
            <a:r>
              <a:rPr lang="en-US" dirty="0"/>
              <a:t>Testament to the power of a CO-AUTHORED strategic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24</a:t>
            </a:fld>
            <a:endParaRPr lang="en-US"/>
          </a:p>
        </p:txBody>
      </p:sp>
    </p:spTree>
    <p:extLst>
      <p:ext uri="{BB962C8B-B14F-4D97-AF65-F5344CB8AC3E}">
        <p14:creationId xmlns:p14="http://schemas.microsoft.com/office/powerpoint/2010/main" val="36954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partnership with the network, leading up to the legislative ask, we developed a new model for advocacy</a:t>
            </a:r>
          </a:p>
          <a:p>
            <a:pPr marL="171450" indent="-171450">
              <a:buFont typeface="Arial" panose="020B0604020202020204" pitchFamily="34" charset="0"/>
              <a:buChar char="•"/>
            </a:pPr>
            <a:r>
              <a:rPr lang="en-US" dirty="0"/>
              <a:t>Coined - Comprehensive Case Management</a:t>
            </a:r>
          </a:p>
          <a:p>
            <a:pPr marL="171450" indent="-171450">
              <a:buFont typeface="Arial" panose="020B0604020202020204" pitchFamily="34" charset="0"/>
              <a:buChar char="•"/>
            </a:pPr>
            <a:r>
              <a:rPr lang="en-US" dirty="0"/>
              <a:t>Wanted to continue to ensure the network’s voice was represented in the development of this model</a:t>
            </a:r>
          </a:p>
          <a:p>
            <a:pPr marL="171450" indent="-171450">
              <a:buFont typeface="Arial" panose="020B0604020202020204" pitchFamily="34" charset="0"/>
              <a:buChar char="•"/>
            </a:pPr>
            <a:r>
              <a:rPr lang="en-US" dirty="0"/>
              <a:t>Our process was</a:t>
            </a:r>
          </a:p>
          <a:p>
            <a:pPr marL="628650" lvl="1" indent="-171450">
              <a:buFont typeface="Arial" panose="020B0604020202020204" pitchFamily="34" charset="0"/>
              <a:buChar char="•"/>
            </a:pPr>
            <a:r>
              <a:rPr lang="en-US" dirty="0"/>
              <a:t>Survey network and identify the core, most impactful services that need to be provided to CAC families</a:t>
            </a:r>
          </a:p>
          <a:p>
            <a:pPr marL="628650" lvl="1" indent="-171450">
              <a:buFont typeface="Arial" panose="020B0604020202020204" pitchFamily="34" charset="0"/>
              <a:buChar char="•"/>
            </a:pPr>
            <a:r>
              <a:rPr lang="en-US" dirty="0"/>
              <a:t>Survey helped to identify 5 core domains</a:t>
            </a:r>
          </a:p>
          <a:p>
            <a:pPr marL="628650" lvl="1" indent="-171450">
              <a:buFont typeface="Arial" panose="020B0604020202020204" pitchFamily="34" charset="0"/>
              <a:buChar char="•"/>
            </a:pPr>
            <a:r>
              <a:rPr lang="en-US" dirty="0"/>
              <a:t>Domain workgroups then helped to identify best practices within each domain</a:t>
            </a:r>
          </a:p>
          <a:p>
            <a:pPr marL="628650" lvl="1" indent="-171450">
              <a:buFont typeface="Arial" panose="020B0604020202020204" pitchFamily="34" charset="0"/>
              <a:buChar char="•"/>
            </a:pPr>
            <a:r>
              <a:rPr lang="en-US" dirty="0"/>
              <a:t>Expert consultants brought in to help ensure integrity of best practices for our more complex service areas</a:t>
            </a:r>
          </a:p>
          <a:p>
            <a:pPr marL="628650" lvl="1" indent="-171450">
              <a:buFont typeface="Arial" panose="020B0604020202020204" pitchFamily="34" charset="0"/>
              <a:buChar char="•"/>
            </a:pPr>
            <a:r>
              <a:rPr lang="en-US" dirty="0"/>
              <a:t>Once developed, feedback loop with workgroup members</a:t>
            </a:r>
          </a:p>
          <a:p>
            <a:pPr marL="628650" lvl="1" indent="-171450">
              <a:buFont typeface="Arial" panose="020B0604020202020204" pitchFamily="34" charset="0"/>
              <a:buChar char="•"/>
            </a:pPr>
            <a:r>
              <a:rPr lang="en-US" dirty="0"/>
              <a:t>Introduced model at summit and collected feedback at tables to ensure all CACs had the opportunity to review and provide feedback</a:t>
            </a:r>
          </a:p>
        </p:txBody>
      </p:sp>
      <p:sp>
        <p:nvSpPr>
          <p:cNvPr id="4" name="Slide Number Placeholder 3"/>
          <p:cNvSpPr>
            <a:spLocks noGrp="1"/>
          </p:cNvSpPr>
          <p:nvPr>
            <p:ph type="sldNum" sz="quarter" idx="5"/>
          </p:nvPr>
        </p:nvSpPr>
        <p:spPr/>
        <p:txBody>
          <a:bodyPr/>
          <a:lstStyle/>
          <a:p>
            <a:fld id="{ACA69A23-276A-4860-929E-1DFECEB09A81}" type="slidenum">
              <a:rPr lang="en-US" smtClean="0"/>
              <a:t>25</a:t>
            </a:fld>
            <a:endParaRPr lang="en-US"/>
          </a:p>
        </p:txBody>
      </p:sp>
    </p:spTree>
    <p:extLst>
      <p:ext uri="{BB962C8B-B14F-4D97-AF65-F5344CB8AC3E}">
        <p14:creationId xmlns:p14="http://schemas.microsoft.com/office/powerpoint/2010/main" val="941754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here is the result of our collaborative work</a:t>
            </a:r>
          </a:p>
          <a:p>
            <a:pPr marL="171450" indent="-171450">
              <a:buFont typeface="Arial" panose="020B0604020202020204" pitchFamily="34" charset="0"/>
              <a:buChar char="•"/>
            </a:pPr>
            <a:r>
              <a:rPr lang="en-US" dirty="0"/>
              <a:t>Funding will be used to rollout the Collaborative Trauma Response and Mental Health Engagement and Coordination Domains</a:t>
            </a:r>
          </a:p>
          <a:p>
            <a:pPr marL="628650" lvl="1" indent="-171450">
              <a:buFont typeface="Arial" panose="020B0604020202020204" pitchFamily="34" charset="0"/>
              <a:buChar char="•"/>
            </a:pPr>
            <a:r>
              <a:rPr lang="en-US" dirty="0"/>
              <a:t>Specifically, all 70 CACs in Texas are committing to rolling out trauma and suicide screening</a:t>
            </a:r>
          </a:p>
          <a:p>
            <a:pPr marL="628650" lvl="1" indent="-171450">
              <a:buFont typeface="Arial" panose="020B0604020202020204" pitchFamily="34" charset="0"/>
              <a:buChar char="•"/>
            </a:pPr>
            <a:r>
              <a:rPr lang="en-US" dirty="0"/>
              <a:t>It’s going to be a huge year of training and consultation with CACs</a:t>
            </a:r>
          </a:p>
          <a:p>
            <a:pPr marL="628650" lvl="1" indent="-171450">
              <a:buFont typeface="Arial" panose="020B0604020202020204" pitchFamily="34" charset="0"/>
              <a:buChar char="•"/>
            </a:pPr>
            <a:r>
              <a:rPr lang="en-US" dirty="0"/>
              <a:t>But we couldn’t be more excited about the impact this will have for child victims of crime in Texas</a:t>
            </a:r>
          </a:p>
          <a:p>
            <a:pPr marL="628650" lvl="1" indent="-171450">
              <a:buFont typeface="Arial" panose="020B0604020202020204" pitchFamily="34" charset="0"/>
              <a:buChar char="•"/>
            </a:pPr>
            <a:r>
              <a:rPr lang="en-US" dirty="0"/>
              <a:t>We will be so much more likely to identify the kids who need our services, and these practices will help foster caregiver buy-in related to the need for trauma treatment</a:t>
            </a:r>
          </a:p>
        </p:txBody>
      </p:sp>
      <p:sp>
        <p:nvSpPr>
          <p:cNvPr id="4" name="Slide Number Placeholder 3"/>
          <p:cNvSpPr>
            <a:spLocks noGrp="1"/>
          </p:cNvSpPr>
          <p:nvPr>
            <p:ph type="sldNum" sz="quarter" idx="5"/>
          </p:nvPr>
        </p:nvSpPr>
        <p:spPr/>
        <p:txBody>
          <a:bodyPr/>
          <a:lstStyle/>
          <a:p>
            <a:fld id="{ACA69A23-276A-4860-929E-1DFECEB09A81}" type="slidenum">
              <a:rPr lang="en-US" smtClean="0"/>
              <a:t>26</a:t>
            </a:fld>
            <a:endParaRPr lang="en-US"/>
          </a:p>
        </p:txBody>
      </p:sp>
    </p:spTree>
    <p:extLst>
      <p:ext uri="{BB962C8B-B14F-4D97-AF65-F5344CB8AC3E}">
        <p14:creationId xmlns:p14="http://schemas.microsoft.com/office/powerpoint/2010/main" val="1662826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 I hope you all took away from the last 40 minutes or so?</a:t>
            </a:r>
          </a:p>
          <a:p>
            <a:pPr marL="171450" indent="-171450">
              <a:buFont typeface="Arial" panose="020B0604020202020204" pitchFamily="34" charset="0"/>
              <a:buChar char="•"/>
            </a:pPr>
            <a:r>
              <a:rPr lang="en-US" dirty="0"/>
              <a:t>Notice that partners were ever present</a:t>
            </a:r>
          </a:p>
          <a:p>
            <a:pPr marL="628650" lvl="1" indent="-171450">
              <a:buFont typeface="Arial" panose="020B0604020202020204" pitchFamily="34" charset="0"/>
              <a:buChar char="•"/>
            </a:pPr>
            <a:r>
              <a:rPr lang="en-US" dirty="0"/>
              <a:t>In laying the foundation</a:t>
            </a:r>
          </a:p>
          <a:p>
            <a:pPr marL="628650" lvl="1" indent="-171450">
              <a:buFont typeface="Arial" panose="020B0604020202020204" pitchFamily="34" charset="0"/>
              <a:buChar char="•"/>
            </a:pPr>
            <a:r>
              <a:rPr lang="en-US" dirty="0"/>
              <a:t>In problem identification</a:t>
            </a:r>
          </a:p>
          <a:p>
            <a:pPr marL="628650" lvl="1" indent="-171450">
              <a:buFont typeface="Arial" panose="020B0604020202020204" pitchFamily="34" charset="0"/>
              <a:buChar char="•"/>
            </a:pPr>
            <a:r>
              <a:rPr lang="en-US" dirty="0"/>
              <a:t>In solution building</a:t>
            </a:r>
          </a:p>
          <a:p>
            <a:pPr marL="628650" lvl="1" indent="-171450">
              <a:buFont typeface="Arial" panose="020B0604020202020204" pitchFamily="34" charset="0"/>
              <a:buChar char="•"/>
            </a:pPr>
            <a:r>
              <a:rPr lang="en-US" dirty="0"/>
              <a:t>In MAKING IT ALL HAPPEN</a:t>
            </a:r>
          </a:p>
          <a:p>
            <a:pPr marL="171450" lvl="0" indent="-171450">
              <a:buFont typeface="Arial" panose="020B0604020202020204" pitchFamily="34" charset="0"/>
              <a:buChar char="•"/>
            </a:pPr>
            <a:r>
              <a:rPr lang="en-US" dirty="0"/>
              <a:t>It’s about so much more than money</a:t>
            </a:r>
          </a:p>
          <a:p>
            <a:pPr marL="628650" lvl="1" indent="-171450">
              <a:buFont typeface="Arial" panose="020B0604020202020204" pitchFamily="34" charset="0"/>
              <a:buChar char="•"/>
            </a:pPr>
            <a:r>
              <a:rPr lang="en-US" dirty="0"/>
              <a:t>Collective resources bring</a:t>
            </a:r>
          </a:p>
          <a:p>
            <a:pPr marL="1085850" lvl="2" indent="-171450">
              <a:buFont typeface="Arial" panose="020B0604020202020204" pitchFamily="34" charset="0"/>
              <a:buChar char="•"/>
            </a:pPr>
            <a:r>
              <a:rPr lang="en-US" dirty="0"/>
              <a:t>Expertise</a:t>
            </a:r>
          </a:p>
          <a:p>
            <a:pPr marL="1085850" lvl="2" indent="-171450">
              <a:buFont typeface="Arial" panose="020B0604020202020204" pitchFamily="34" charset="0"/>
              <a:buChar char="•"/>
            </a:pPr>
            <a:r>
              <a:rPr lang="en-US" dirty="0"/>
              <a:t>Innovation</a:t>
            </a:r>
          </a:p>
          <a:p>
            <a:pPr marL="1085850" lvl="2" indent="-171450">
              <a:buFont typeface="Arial" panose="020B0604020202020204" pitchFamily="34" charset="0"/>
              <a:buChar char="•"/>
            </a:pPr>
            <a:r>
              <a:rPr lang="en-US" dirty="0"/>
              <a:t>The foundation and influence that can bring funding</a:t>
            </a:r>
          </a:p>
          <a:p>
            <a:pPr marL="171450" lvl="0" indent="-171450">
              <a:buFont typeface="Arial" panose="020B0604020202020204" pitchFamily="34" charset="0"/>
              <a:buChar char="•"/>
            </a:pPr>
            <a:r>
              <a:rPr lang="en-US" dirty="0"/>
              <a:t>Truly, to go far, we have to go together</a:t>
            </a:r>
          </a:p>
        </p:txBody>
      </p:sp>
      <p:sp>
        <p:nvSpPr>
          <p:cNvPr id="4" name="Slide Number Placeholder 3"/>
          <p:cNvSpPr>
            <a:spLocks noGrp="1"/>
          </p:cNvSpPr>
          <p:nvPr>
            <p:ph type="sldNum" sz="quarter" idx="5"/>
          </p:nvPr>
        </p:nvSpPr>
        <p:spPr/>
        <p:txBody>
          <a:bodyPr/>
          <a:lstStyle/>
          <a:p>
            <a:fld id="{ACA69A23-276A-4860-929E-1DFECEB09A81}" type="slidenum">
              <a:rPr lang="en-US" smtClean="0"/>
              <a:t>27</a:t>
            </a:fld>
            <a:endParaRPr lang="en-US"/>
          </a:p>
        </p:txBody>
      </p:sp>
    </p:spTree>
    <p:extLst>
      <p:ext uri="{BB962C8B-B14F-4D97-AF65-F5344CB8AC3E}">
        <p14:creationId xmlns:p14="http://schemas.microsoft.com/office/powerpoint/2010/main" val="3569049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take a few minutes to ask yourself these questions…jot some things down that come to mind so you are more apt to remember them </a:t>
            </a:r>
            <a:r>
              <a:rPr lang="en-US" dirty="0">
                <a:sym typeface="Wingdings" panose="05000000000000000000" pitchFamily="2" charset="2"/>
              </a:rPr>
              <a:t></a:t>
            </a:r>
          </a:p>
          <a:p>
            <a:pPr marL="171450" indent="-171450">
              <a:buFont typeface="Arial" panose="020B0604020202020204" pitchFamily="34" charset="0"/>
              <a:buChar char="•"/>
            </a:pPr>
            <a:endParaRPr lang="en-US" dirty="0">
              <a:sym typeface="Wingdings" panose="05000000000000000000" pitchFamily="2" charset="2"/>
            </a:endParaRPr>
          </a:p>
          <a:p>
            <a:pPr marL="171450" indent="-171450">
              <a:buFont typeface="Arial" panose="020B0604020202020204" pitchFamily="34" charset="0"/>
              <a:buChar char="•"/>
            </a:pPr>
            <a:endParaRPr lang="en-US" dirty="0">
              <a:sym typeface="Wingdings" panose="05000000000000000000" pitchFamily="2" charset="2"/>
            </a:endParaRPr>
          </a:p>
          <a:p>
            <a:pPr marL="0" indent="0">
              <a:buFont typeface="Arial" panose="020B0604020202020204" pitchFamily="34" charset="0"/>
              <a:buNone/>
            </a:pPr>
            <a:r>
              <a:rPr lang="en-US" dirty="0"/>
              <a:t>If time….</a:t>
            </a:r>
          </a:p>
          <a:p>
            <a:pPr marL="171450" indent="-171450">
              <a:buFont typeface="Arial" panose="020B0604020202020204" pitchFamily="34" charset="0"/>
              <a:buChar char="•"/>
            </a:pPr>
            <a:r>
              <a:rPr lang="en-US" dirty="0"/>
              <a:t>After today, what is one step you can take to make your vision come to life?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Thank you for your time today, and may you bring change to your little corner of the world </a:t>
            </a:r>
          </a:p>
          <a:p>
            <a:pPr marL="171450" indent="-171450">
              <a:buFont typeface="Arial" panose="020B0604020202020204" pitchFamily="34" charset="0"/>
              <a:buChar char="•"/>
            </a:pPr>
            <a:r>
              <a:rPr lang="en-US" dirty="0"/>
              <a:t>A seed that will bring a forest one day for our children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28</a:t>
            </a:fld>
            <a:endParaRPr lang="en-US"/>
          </a:p>
        </p:txBody>
      </p:sp>
    </p:spTree>
    <p:extLst>
      <p:ext uri="{BB962C8B-B14F-4D97-AF65-F5344CB8AC3E}">
        <p14:creationId xmlns:p14="http://schemas.microsoft.com/office/powerpoint/2010/main" val="1283437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29</a:t>
            </a:fld>
            <a:endParaRPr lang="en-US"/>
          </a:p>
        </p:txBody>
      </p:sp>
    </p:spTree>
    <p:extLst>
      <p:ext uri="{BB962C8B-B14F-4D97-AF65-F5344CB8AC3E}">
        <p14:creationId xmlns:p14="http://schemas.microsoft.com/office/powerpoint/2010/main" val="331179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3</a:t>
            </a:fld>
            <a:endParaRPr lang="en-US"/>
          </a:p>
        </p:txBody>
      </p:sp>
    </p:spTree>
    <p:extLst>
      <p:ext uri="{BB962C8B-B14F-4D97-AF65-F5344CB8AC3E}">
        <p14:creationId xmlns:p14="http://schemas.microsoft.com/office/powerpoint/2010/main" val="3189934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Children’s advocacy centers (CACs) provide a safe, child-friendly environment that facilitates access to safety, justice, and healing for children impacted by crime. Through a coordinated multidisciplinary response.</a:t>
            </a:r>
          </a:p>
          <a:p>
            <a:pPr marL="171450" indent="-171450">
              <a:buFont typeface="Arial" panose="020B0604020202020204" pitchFamily="34" charset="0"/>
              <a:buChar char="•"/>
            </a:pPr>
            <a:r>
              <a:rPr lang="en-US" dirty="0"/>
              <a:t>The CAC MDT approach provides case coordination, forensic interviews, medical evaluations, mental health treatment, case review, and victim support and advocacy.</a:t>
            </a:r>
          </a:p>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4</a:t>
            </a:fld>
            <a:endParaRPr lang="en-US"/>
          </a:p>
        </p:txBody>
      </p:sp>
    </p:spTree>
    <p:extLst>
      <p:ext uri="{BB962C8B-B14F-4D97-AF65-F5344CB8AC3E}">
        <p14:creationId xmlns:p14="http://schemas.microsoft.com/office/powerpoint/2010/main" val="254104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want to share a little bit more about CACTX, as we are a bit unique in comparison to most CAC state membership associations.</a:t>
            </a:r>
          </a:p>
          <a:p>
            <a:pPr marL="171450" indent="-171450">
              <a:buFont typeface="Arial" panose="020B0604020202020204" pitchFamily="34" charset="0"/>
              <a:buChar char="•"/>
            </a:pPr>
            <a:r>
              <a:rPr lang="en-US" dirty="0"/>
              <a:t>In fact, we have a dual role that does give us both a unique edge and unique challenges, as we try to be both/and for our membership centers.</a:t>
            </a:r>
          </a:p>
          <a:p>
            <a:pPr marL="171450" lvl="0" indent="-171450">
              <a:buFont typeface="Arial" panose="020B0604020202020204" pitchFamily="34" charset="0"/>
              <a:buChar char="•"/>
            </a:pPr>
            <a:r>
              <a:rPr lang="en-US" dirty="0"/>
              <a:t>So, like most CAC state chapters, we are a membership organization. </a:t>
            </a:r>
          </a:p>
          <a:p>
            <a:pPr marL="628650" lvl="1" indent="-171450">
              <a:buFont typeface="Arial" panose="020B0604020202020204" pitchFamily="34" charset="0"/>
              <a:buChar char="•"/>
            </a:pPr>
            <a:r>
              <a:rPr lang="en-US" dirty="0"/>
              <a:t>We provide training, technical assistance, and legislative advocacy.</a:t>
            </a:r>
          </a:p>
          <a:p>
            <a:pPr marL="171450" indent="-171450">
              <a:buFont typeface="Arial" panose="020B0604020202020204" pitchFamily="34" charset="0"/>
              <a:buChar char="•"/>
            </a:pPr>
            <a:r>
              <a:rPr lang="en-US" dirty="0"/>
              <a:t>CACTX, however, is also the grant administer for all Texas CACs.</a:t>
            </a:r>
          </a:p>
          <a:p>
            <a:pPr marL="171450" indent="-171450">
              <a:buFont typeface="Arial" panose="020B0604020202020204" pitchFamily="34" charset="0"/>
              <a:buChar char="•"/>
            </a:pPr>
            <a:r>
              <a:rPr lang="en-US" b="0" u="sng" dirty="0"/>
              <a:t>This</a:t>
            </a:r>
            <a:r>
              <a:rPr lang="en-US" b="0" dirty="0"/>
              <a:t> is </a:t>
            </a:r>
            <a:r>
              <a:rPr lang="en-US" dirty="0"/>
              <a:t>the both/and.</a:t>
            </a:r>
          </a:p>
          <a:p>
            <a:pPr marL="628650" lvl="1" indent="-171450">
              <a:buFont typeface="Arial" panose="020B0604020202020204" pitchFamily="34" charset="0"/>
              <a:buChar char="•"/>
            </a:pPr>
            <a:r>
              <a:rPr lang="en-US" dirty="0"/>
              <a:t>We pass-through federal and state funding and monitor for contractual compliance</a:t>
            </a:r>
          </a:p>
          <a:p>
            <a:pPr marL="628650" lvl="1" indent="-171450">
              <a:buFont typeface="Arial" panose="020B0604020202020204" pitchFamily="34" charset="0"/>
              <a:buChar char="•"/>
            </a:pPr>
            <a:r>
              <a:rPr lang="en-US" dirty="0"/>
              <a:t>And, as a proxy of the National Children’s Alliance, we also monitor for compliance with CAC standards</a:t>
            </a:r>
          </a:p>
          <a:p>
            <a:pPr marL="628650" lvl="1" indent="-171450">
              <a:buFont typeface="Arial" panose="020B0604020202020204" pitchFamily="34" charset="0"/>
              <a:buChar char="•"/>
            </a:pPr>
            <a:r>
              <a:rPr lang="en-US" dirty="0"/>
              <a:t>We have to walk the line of being the supporter and the “big brother”</a:t>
            </a:r>
          </a:p>
          <a:p>
            <a:pPr marL="171450" lvl="0" indent="-171450">
              <a:buFont typeface="Arial" panose="020B0604020202020204" pitchFamily="34" charset="0"/>
              <a:buChar char="•"/>
            </a:pPr>
            <a:r>
              <a:rPr lang="en-US" dirty="0"/>
              <a:t>This is not the only thing that makes us unique, which you’ll learn about here in a few slides. </a:t>
            </a:r>
          </a:p>
          <a:p>
            <a:pPr marL="171450" lvl="0" indent="-171450">
              <a:buFont typeface="Arial" panose="020B0604020202020204" pitchFamily="34" charset="0"/>
              <a:buChar char="•"/>
            </a:pPr>
            <a:r>
              <a:rPr lang="en-US" dirty="0"/>
              <a:t>So, why does it matter that you understand this?</a:t>
            </a:r>
          </a:p>
          <a:p>
            <a:pPr marL="628650" lvl="1" indent="-171450">
              <a:buFont typeface="Arial" panose="020B0604020202020204" pitchFamily="34" charset="0"/>
              <a:buChar char="•"/>
            </a:pPr>
            <a:r>
              <a:rPr lang="en-US" dirty="0"/>
              <a:t>I believe that our uniqueness is cornerstone to the growth we have seen over the last 30 years.</a:t>
            </a:r>
          </a:p>
        </p:txBody>
      </p:sp>
      <p:sp>
        <p:nvSpPr>
          <p:cNvPr id="4" name="Slide Number Placeholder 3"/>
          <p:cNvSpPr>
            <a:spLocks noGrp="1"/>
          </p:cNvSpPr>
          <p:nvPr>
            <p:ph type="sldNum" sz="quarter" idx="5"/>
          </p:nvPr>
        </p:nvSpPr>
        <p:spPr/>
        <p:txBody>
          <a:bodyPr/>
          <a:lstStyle/>
          <a:p>
            <a:fld id="{ACA69A23-276A-4860-929E-1DFECEB09A81}" type="slidenum">
              <a:rPr lang="en-US" smtClean="0"/>
              <a:t>5</a:t>
            </a:fld>
            <a:endParaRPr lang="en-US"/>
          </a:p>
        </p:txBody>
      </p:sp>
    </p:spTree>
    <p:extLst>
      <p:ext uri="{BB962C8B-B14F-4D97-AF65-F5344CB8AC3E}">
        <p14:creationId xmlns:p14="http://schemas.microsoft.com/office/powerpoint/2010/main" val="192577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it’s time for me to take you on a little tour of our long organizational journey to help you understand how we have achieved what we have and how we have had such success in advancing care for child victims in Texas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6</a:t>
            </a:fld>
            <a:endParaRPr lang="en-US"/>
          </a:p>
        </p:txBody>
      </p:sp>
    </p:spTree>
    <p:extLst>
      <p:ext uri="{BB962C8B-B14F-4D97-AF65-F5344CB8AC3E}">
        <p14:creationId xmlns:p14="http://schemas.microsoft.com/office/powerpoint/2010/main" val="17675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Y’all, is that a fake plant!?</a:t>
            </a:r>
          </a:p>
          <a:p>
            <a:pPr marL="171450" indent="-171450">
              <a:buFont typeface="Arial" panose="020B0604020202020204" pitchFamily="34" charset="0"/>
              <a:buChar char="•"/>
            </a:pPr>
            <a:r>
              <a:rPr lang="en-US" dirty="0"/>
              <a:t>I’m just noticing that. </a:t>
            </a:r>
          </a:p>
          <a:p>
            <a:pPr marL="171450" indent="-171450">
              <a:buFont typeface="Arial" panose="020B0604020202020204" pitchFamily="34" charset="0"/>
              <a:buChar char="•"/>
            </a:pPr>
            <a:r>
              <a:rPr lang="en-US" dirty="0"/>
              <a:t>I guess it’s good that a real plant didn’t have to die from a very non-delicate toddler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Anyway…</a:t>
            </a:r>
          </a:p>
          <a:p>
            <a:pPr marL="171450" indent="-171450">
              <a:buFont typeface="Arial" panose="020B0604020202020204" pitchFamily="34" charset="0"/>
              <a:buChar char="•"/>
            </a:pPr>
            <a:r>
              <a:rPr lang="en-US" dirty="0"/>
              <a:t>Let’s talk about the importance of establishing strong roots as key to advancing care for child victims.</a:t>
            </a:r>
          </a:p>
          <a:p>
            <a:pPr marL="171450" indent="-171450">
              <a:buFont typeface="Arial" panose="020B0604020202020204" pitchFamily="34" charset="0"/>
              <a:buChar char="•"/>
            </a:pPr>
            <a:r>
              <a:rPr lang="en-US" dirty="0"/>
              <a:t>How they really are the keys to everything.</a:t>
            </a:r>
          </a:p>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7</a:t>
            </a:fld>
            <a:endParaRPr lang="en-US"/>
          </a:p>
        </p:txBody>
      </p:sp>
    </p:spTree>
    <p:extLst>
      <p:ext uri="{BB962C8B-B14F-4D97-AF65-F5344CB8AC3E}">
        <p14:creationId xmlns:p14="http://schemas.microsoft.com/office/powerpoint/2010/main" val="287230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are you looking at here? </a:t>
            </a:r>
          </a:p>
          <a:p>
            <a:pPr marL="171450" indent="-171450">
              <a:buFont typeface="Arial" panose="020B0604020202020204" pitchFamily="34" charset="0"/>
              <a:buChar char="•"/>
            </a:pPr>
            <a:r>
              <a:rPr lang="en-US" dirty="0"/>
              <a:t>Does anyone recognize the man signing this document?</a:t>
            </a:r>
          </a:p>
          <a:p>
            <a:pPr marL="628650" lvl="1" indent="-171450">
              <a:buFont typeface="Arial" panose="020B0604020202020204" pitchFamily="34" charset="0"/>
              <a:buChar char="•"/>
            </a:pPr>
            <a:r>
              <a:rPr lang="en-US" dirty="0"/>
              <a:t>Yes, that is President George W. Bush!</a:t>
            </a:r>
          </a:p>
          <a:p>
            <a:pPr marL="171450" indent="-171450">
              <a:buFont typeface="Arial" panose="020B0604020202020204" pitchFamily="34" charset="0"/>
              <a:buChar char="•"/>
            </a:pPr>
            <a:r>
              <a:rPr lang="en-US" dirty="0"/>
              <a:t>But no, he wasn’t President George W. Bush here – he was the governor of Texas</a:t>
            </a:r>
          </a:p>
          <a:p>
            <a:pPr marL="628650" lvl="1" indent="-171450">
              <a:buFont typeface="Arial" panose="020B0604020202020204" pitchFamily="34" charset="0"/>
              <a:buChar char="•"/>
            </a:pPr>
            <a:r>
              <a:rPr lang="en-US" dirty="0"/>
              <a:t>We are actually back in 1995 in the picture…When I was in braces and watching Guiding Light after school everyday with my mother (anyone???)</a:t>
            </a:r>
          </a:p>
          <a:p>
            <a:pPr marL="171450" indent="-171450">
              <a:buFont typeface="Arial" panose="020B0604020202020204" pitchFamily="34" charset="0"/>
              <a:buChar char="•"/>
            </a:pPr>
            <a:r>
              <a:rPr lang="en-US" dirty="0"/>
              <a:t>Meanwhile in Texas, George W. was signing this very important piece of legislation that changed everything for the CAC network in Texas</a:t>
            </a:r>
          </a:p>
          <a:p>
            <a:pPr marL="171450" indent="-171450">
              <a:buFont typeface="Arial" panose="020B0604020202020204" pitchFamily="34" charset="0"/>
              <a:buChar char="•"/>
            </a:pPr>
            <a:r>
              <a:rPr lang="en-US" dirty="0"/>
              <a:t>This was the day that CACs became part of Texas statute</a:t>
            </a:r>
          </a:p>
          <a:p>
            <a:pPr marL="171450" indent="-171450">
              <a:buFont typeface="Arial" panose="020B0604020202020204" pitchFamily="34" charset="0"/>
              <a:buChar char="•"/>
            </a:pPr>
            <a:r>
              <a:rPr lang="en-US" dirty="0"/>
              <a:t>Those that were part of the CAC movement here in Texas fought tooth and nail to ensure there was a framework established here in Texas that supported CAC services for every child in this state</a:t>
            </a:r>
          </a:p>
          <a:p>
            <a:pPr marL="171450" indent="-171450">
              <a:buFont typeface="Arial" panose="020B0604020202020204" pitchFamily="34" charset="0"/>
              <a:buChar char="•"/>
            </a:pPr>
            <a:r>
              <a:rPr lang="en-US" dirty="0"/>
              <a:t>How did we do this? </a:t>
            </a:r>
          </a:p>
          <a:p>
            <a:pPr marL="628650" lvl="1" indent="-171450">
              <a:buFont typeface="Arial" panose="020B0604020202020204" pitchFamily="34" charset="0"/>
              <a:buChar char="•"/>
            </a:pPr>
            <a:r>
              <a:rPr lang="en-US" dirty="0"/>
              <a:t>Our founders knew that </a:t>
            </a:r>
            <a:r>
              <a:rPr lang="en-US" b="0" dirty="0"/>
              <a:t>to go far, we had to come together, and go together, with the </a:t>
            </a:r>
            <a:r>
              <a:rPr lang="en-US" b="0" u="sng" dirty="0"/>
              <a:t>right people in the room</a:t>
            </a:r>
          </a:p>
          <a:p>
            <a:pPr marL="628650" lvl="1" indent="-171450">
              <a:buFont typeface="Arial" panose="020B0604020202020204" pitchFamily="34" charset="0"/>
              <a:buChar char="•"/>
            </a:pPr>
            <a:r>
              <a:rPr lang="en-US" dirty="0"/>
              <a:t>And what this did for us was give us the momentum to establish FIRM CAC ROOTS that, we would eventually learn, got us exactly what we needed…</a:t>
            </a:r>
          </a:p>
          <a:p>
            <a:pPr marL="628650" lvl="1" indent="-171450">
              <a:buFont typeface="Arial" panose="020B0604020202020204" pitchFamily="34" charset="0"/>
              <a:buChar char="•"/>
            </a:pPr>
            <a:r>
              <a:rPr lang="en-US" dirty="0"/>
              <a:t>A solid foundation to grow from</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CA69A23-276A-4860-929E-1DFECEB09A81}" type="slidenum">
              <a:rPr lang="en-US" smtClean="0"/>
              <a:t>8</a:t>
            </a:fld>
            <a:endParaRPr lang="en-US"/>
          </a:p>
        </p:txBody>
      </p:sp>
    </p:spTree>
    <p:extLst>
      <p:ext uri="{BB962C8B-B14F-4D97-AF65-F5344CB8AC3E}">
        <p14:creationId xmlns:p14="http://schemas.microsoft.com/office/powerpoint/2010/main" val="36755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Now, let’s diver deeper into the legislation that George W. was signing there</a:t>
            </a:r>
          </a:p>
          <a:p>
            <a:pPr marL="171450" indent="-171450">
              <a:buFont typeface="Arial" panose="020B0604020202020204" pitchFamily="34" charset="0"/>
              <a:buChar char="•"/>
            </a:pPr>
            <a:r>
              <a:rPr lang="en-US" sz="1000" dirty="0"/>
              <a:t>Our founders wanted to ensure that…</a:t>
            </a:r>
          </a:p>
          <a:p>
            <a:pPr marL="628650" lvl="1" indent="-171450">
              <a:buFont typeface="Arial" panose="020B0604020202020204" pitchFamily="34" charset="0"/>
              <a:buChar char="•"/>
            </a:pPr>
            <a:r>
              <a:rPr lang="en-US" sz="1000" dirty="0"/>
              <a:t>The CAC model was clearly defined</a:t>
            </a:r>
          </a:p>
          <a:p>
            <a:pPr marL="1085850" lvl="2" indent="-171450">
              <a:buFont typeface="Arial" panose="020B0604020202020204" pitchFamily="34" charset="0"/>
              <a:buChar char="•"/>
            </a:pPr>
            <a:r>
              <a:rPr lang="en-US" sz="1000" dirty="0"/>
              <a:t>That no one could just call themselves a CAC without being true to the CAC model</a:t>
            </a:r>
          </a:p>
          <a:p>
            <a:pPr marL="628650" lvl="1" indent="-171450">
              <a:buFont typeface="Arial" panose="020B0604020202020204" pitchFamily="34" charset="0"/>
              <a:buChar char="•"/>
            </a:pPr>
            <a:r>
              <a:rPr lang="en-US" sz="1000" dirty="0"/>
              <a:t>There was a designated leader, a guiding star, someone to hold the broad community accountable…</a:t>
            </a:r>
          </a:p>
          <a:p>
            <a:pPr marL="1085850" lvl="2" indent="-171450">
              <a:buFont typeface="Arial" panose="020B0604020202020204" pitchFamily="34" charset="0"/>
              <a:buChar char="•"/>
            </a:pPr>
            <a:r>
              <a:rPr lang="en-US" sz="1000" dirty="0"/>
              <a:t>And thus, an organization designated to determine whether an organization can “BE” a CAC</a:t>
            </a:r>
          </a:p>
          <a:p>
            <a:pPr marL="628650" lvl="1" indent="-171450">
              <a:buFont typeface="Arial" panose="020B0604020202020204" pitchFamily="34" charset="0"/>
              <a:buChar char="•"/>
            </a:pPr>
            <a:r>
              <a:rPr lang="en-US" sz="1000" dirty="0"/>
              <a:t>All CACs had to meet a certain standard of care</a:t>
            </a:r>
          </a:p>
          <a:p>
            <a:pPr marL="1085850" lvl="2" indent="-171450">
              <a:buFont typeface="Arial" panose="020B0604020202020204" pitchFamily="34" charset="0"/>
              <a:buChar char="•"/>
            </a:pPr>
            <a:r>
              <a:rPr lang="en-US" sz="1000" dirty="0"/>
              <a:t>Which, in statute, are aligned with the national standards for CACs</a:t>
            </a:r>
          </a:p>
          <a:p>
            <a:pPr marL="628650" lvl="1" indent="-171450">
              <a:buFont typeface="Arial" panose="020B0604020202020204" pitchFamily="34" charset="0"/>
              <a:buChar char="•"/>
            </a:pPr>
            <a:r>
              <a:rPr lang="en-US" sz="1000" dirty="0"/>
              <a:t>CACs were not fighting over resources</a:t>
            </a:r>
          </a:p>
          <a:p>
            <a:pPr marL="1085850" lvl="2" indent="-171450">
              <a:buFont typeface="Arial" panose="020B0604020202020204" pitchFamily="34" charset="0"/>
              <a:buChar char="•"/>
            </a:pPr>
            <a:r>
              <a:rPr lang="en-US" sz="1000" dirty="0"/>
              <a:t>To go far, go together</a:t>
            </a:r>
          </a:p>
          <a:p>
            <a:pPr marL="1085850" lvl="2" indent="-171450">
              <a:buFont typeface="Arial" panose="020B0604020202020204" pitchFamily="34" charset="0"/>
              <a:buChar char="•"/>
            </a:pPr>
            <a:r>
              <a:rPr lang="en-US" sz="1000" dirty="0"/>
              <a:t>That if we don’t fight….we align, we speak the same voice, and are then more likely to be heard</a:t>
            </a:r>
          </a:p>
          <a:p>
            <a:pPr marL="1085850" lvl="2" indent="-171450">
              <a:buFont typeface="Arial" panose="020B0604020202020204" pitchFamily="34" charset="0"/>
              <a:buChar char="•"/>
            </a:pPr>
            <a:r>
              <a:rPr lang="en-US" sz="1000" dirty="0"/>
              <a:t>Establishing a state funding programs helped to ensure we our voice was </a:t>
            </a:r>
            <a:r>
              <a:rPr lang="en-US" sz="1000" u="sng" dirty="0"/>
              <a:t>LOUD and BUT NOT NOISY</a:t>
            </a:r>
          </a:p>
          <a:p>
            <a:pPr marL="628650" lvl="1" indent="-171450">
              <a:buFont typeface="Arial" panose="020B0604020202020204" pitchFamily="34" charset="0"/>
              <a:buChar char="•"/>
            </a:pPr>
            <a:r>
              <a:rPr lang="en-US" sz="1000" dirty="0"/>
              <a:t>CACs were protected</a:t>
            </a:r>
          </a:p>
          <a:p>
            <a:pPr marL="1085850" lvl="2" indent="-171450">
              <a:buFont typeface="Arial" panose="020B0604020202020204" pitchFamily="34" charset="0"/>
              <a:buChar char="•"/>
            </a:pPr>
            <a:r>
              <a:rPr lang="en-US" sz="1000" dirty="0"/>
              <a:t>That the law approves of the sharing of information so that we can better collaborate for children – the core of what we do</a:t>
            </a:r>
          </a:p>
          <a:p>
            <a:pPr marL="171450" indent="-171450">
              <a:buFont typeface="Arial" panose="020B0604020202020204" pitchFamily="34" charset="0"/>
              <a:buChar char="•"/>
            </a:pPr>
            <a:r>
              <a:rPr lang="en-US" sz="1000" dirty="0"/>
              <a:t>So, we established this core statutory foundation…what happened next?</a:t>
            </a:r>
          </a:p>
        </p:txBody>
      </p:sp>
      <p:sp>
        <p:nvSpPr>
          <p:cNvPr id="4" name="Slide Number Placeholder 3"/>
          <p:cNvSpPr>
            <a:spLocks noGrp="1"/>
          </p:cNvSpPr>
          <p:nvPr>
            <p:ph type="sldNum" sz="quarter" idx="5"/>
          </p:nvPr>
        </p:nvSpPr>
        <p:spPr/>
        <p:txBody>
          <a:bodyPr/>
          <a:lstStyle/>
          <a:p>
            <a:fld id="{ACA69A23-276A-4860-929E-1DFECEB09A81}" type="slidenum">
              <a:rPr lang="en-US" smtClean="0"/>
              <a:t>9</a:t>
            </a:fld>
            <a:endParaRPr lang="en-US"/>
          </a:p>
        </p:txBody>
      </p:sp>
    </p:spTree>
    <p:extLst>
      <p:ext uri="{BB962C8B-B14F-4D97-AF65-F5344CB8AC3E}">
        <p14:creationId xmlns:p14="http://schemas.microsoft.com/office/powerpoint/2010/main" val="3140545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child smiling at the camera&#10;&#10;AI-generated content may be incorrect.">
            <a:extLst>
              <a:ext uri="{FF2B5EF4-FFF2-40B4-BE49-F238E27FC236}">
                <a16:creationId xmlns:a16="http://schemas.microsoft.com/office/drawing/2014/main" id="{CDED60E1-D0C1-714D-2D26-DB4338DFB2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62582B0-2618-95A5-5A90-2DE814A6DED1}"/>
              </a:ext>
            </a:extLst>
          </p:cNvPr>
          <p:cNvSpPr>
            <a:spLocks noGrp="1"/>
          </p:cNvSpPr>
          <p:nvPr>
            <p:ph type="title"/>
          </p:nvPr>
        </p:nvSpPr>
        <p:spPr>
          <a:xfrm>
            <a:off x="5892799" y="138186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7" name="Picture 6" descr="A black and orange text&#10;&#10;AI-generated content may be incorrect.">
            <a:extLst>
              <a:ext uri="{FF2B5EF4-FFF2-40B4-BE49-F238E27FC236}">
                <a16:creationId xmlns:a16="http://schemas.microsoft.com/office/drawing/2014/main" id="{B5BD07C0-8D60-3D35-4920-4256DE7D7B58}"/>
              </a:ext>
            </a:extLst>
          </p:cNvPr>
          <p:cNvPicPr>
            <a:picLocks noChangeAspect="1"/>
          </p:cNvPicPr>
          <p:nvPr userDrawn="1"/>
        </p:nvPicPr>
        <p:blipFill>
          <a:blip r:embed="rId3"/>
          <a:stretch>
            <a:fillRect/>
          </a:stretch>
        </p:blipFill>
        <p:spPr>
          <a:xfrm>
            <a:off x="9083040" y="5987296"/>
            <a:ext cx="2796540" cy="516374"/>
          </a:xfrm>
          <a:prstGeom prst="rect">
            <a:avLst/>
          </a:prstGeom>
        </p:spPr>
      </p:pic>
    </p:spTree>
    <p:extLst>
      <p:ext uri="{BB962C8B-B14F-4D97-AF65-F5344CB8AC3E}">
        <p14:creationId xmlns:p14="http://schemas.microsoft.com/office/powerpoint/2010/main" val="323220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white rectangle with purple and blue border&#10;&#10;Description automatically generated">
            <a:extLst>
              <a:ext uri="{FF2B5EF4-FFF2-40B4-BE49-F238E27FC236}">
                <a16:creationId xmlns:a16="http://schemas.microsoft.com/office/drawing/2014/main" id="{6455332F-F4EE-658A-E76B-B6FF3733C2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8A36741-2E0F-DA96-BF33-5894D5776549}"/>
              </a:ext>
            </a:extLst>
          </p:cNvPr>
          <p:cNvSpPr>
            <a:spLocks noGrp="1"/>
          </p:cNvSpPr>
          <p:nvPr>
            <p:ph type="title"/>
          </p:nvPr>
        </p:nvSpPr>
        <p:spPr>
          <a:xfrm>
            <a:off x="838200" y="655483"/>
            <a:ext cx="10515600" cy="1035205"/>
          </a:xfrm>
        </p:spPr>
        <p:txBody>
          <a:bodyPr/>
          <a:lstStyle>
            <a:lvl1pPr>
              <a:defRPr b="1">
                <a:solidFill>
                  <a:srgbClr val="006072"/>
                </a:solidFill>
                <a:latin typeface="Loretta" pitchFamily="2" charset="77"/>
              </a:defRPr>
            </a:lvl1pPr>
          </a:lstStyle>
          <a:p>
            <a:r>
              <a:rPr lang="en-US"/>
              <a:t>Click to edit Master title style</a:t>
            </a:r>
          </a:p>
        </p:txBody>
      </p:sp>
      <p:pic>
        <p:nvPicPr>
          <p:cNvPr id="13" name="Picture 12" descr="A black and orange text&#10;&#10;Description automatically generated">
            <a:extLst>
              <a:ext uri="{FF2B5EF4-FFF2-40B4-BE49-F238E27FC236}">
                <a16:creationId xmlns:a16="http://schemas.microsoft.com/office/drawing/2014/main" id="{9D1A9300-6455-5E5B-D111-90C3374CBD0B}"/>
              </a:ext>
            </a:extLst>
          </p:cNvPr>
          <p:cNvPicPr>
            <a:picLocks noChangeAspect="1"/>
          </p:cNvPicPr>
          <p:nvPr userDrawn="1"/>
        </p:nvPicPr>
        <p:blipFill>
          <a:blip r:embed="rId3"/>
          <a:stretch>
            <a:fillRect/>
          </a:stretch>
        </p:blipFill>
        <p:spPr>
          <a:xfrm>
            <a:off x="9293073" y="5822009"/>
            <a:ext cx="2060727" cy="380508"/>
          </a:xfrm>
          <a:prstGeom prst="rect">
            <a:avLst/>
          </a:prstGeom>
        </p:spPr>
      </p:pic>
      <p:sp>
        <p:nvSpPr>
          <p:cNvPr id="6" name="Rectangle 5">
            <a:extLst>
              <a:ext uri="{FF2B5EF4-FFF2-40B4-BE49-F238E27FC236}">
                <a16:creationId xmlns:a16="http://schemas.microsoft.com/office/drawing/2014/main" id="{5850FFB9-3205-3C59-F4BB-E2B3933E5879}"/>
              </a:ext>
            </a:extLst>
          </p:cNvPr>
          <p:cNvSpPr/>
          <p:nvPr userDrawn="1"/>
        </p:nvSpPr>
        <p:spPr>
          <a:xfrm>
            <a:off x="515007" y="493987"/>
            <a:ext cx="11151476" cy="5854262"/>
          </a:xfrm>
          <a:prstGeom prst="rect">
            <a:avLst/>
          </a:prstGeom>
          <a:noFill/>
          <a:ln w="28575">
            <a:solidFill>
              <a:srgbClr val="7D60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F45A2016-A4BE-7800-C7D4-E1D0E6CC32D9}"/>
              </a:ext>
            </a:extLst>
          </p:cNvPr>
          <p:cNvSpPr>
            <a:spLocks noGrp="1"/>
          </p:cNvSpPr>
          <p:nvPr>
            <p:ph idx="1"/>
          </p:nvPr>
        </p:nvSpPr>
        <p:spPr>
          <a:xfrm>
            <a:off x="838200" y="1825624"/>
            <a:ext cx="10515600" cy="4365313"/>
          </a:xfrm>
        </p:spPr>
        <p:txBody>
          <a:bodyPr/>
          <a:lstStyle>
            <a:lvl1pPr>
              <a:defRPr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932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descr="A white rectangle with blue and orange border&#10;&#10;Description automatically generated">
            <a:extLst>
              <a:ext uri="{FF2B5EF4-FFF2-40B4-BE49-F238E27FC236}">
                <a16:creationId xmlns:a16="http://schemas.microsoft.com/office/drawing/2014/main" id="{6B30C2E6-964A-007F-58B6-29C1BE4FE0BE}"/>
              </a:ext>
            </a:extLst>
          </p:cNvPr>
          <p:cNvPicPr>
            <a:picLocks noChangeAspect="1"/>
          </p:cNvPicPr>
          <p:nvPr userDrawn="1"/>
        </p:nvPicPr>
        <p:blipFill>
          <a:blip r:embed="rId2"/>
          <a:stretch>
            <a:fillRect/>
          </a:stretch>
        </p:blipFill>
        <p:spPr>
          <a:xfrm>
            <a:off x="-1" y="1"/>
            <a:ext cx="12191999" cy="6858000"/>
          </a:xfrm>
          <a:prstGeom prst="rect">
            <a:avLst/>
          </a:prstGeom>
        </p:spPr>
      </p:pic>
      <p:sp>
        <p:nvSpPr>
          <p:cNvPr id="2" name="Title 1">
            <a:extLst>
              <a:ext uri="{FF2B5EF4-FFF2-40B4-BE49-F238E27FC236}">
                <a16:creationId xmlns:a16="http://schemas.microsoft.com/office/drawing/2014/main" id="{78A36741-2E0F-DA96-BF33-5894D5776549}"/>
              </a:ext>
            </a:extLst>
          </p:cNvPr>
          <p:cNvSpPr>
            <a:spLocks noGrp="1"/>
          </p:cNvSpPr>
          <p:nvPr>
            <p:ph type="title"/>
          </p:nvPr>
        </p:nvSpPr>
        <p:spPr>
          <a:xfrm>
            <a:off x="838200" y="655483"/>
            <a:ext cx="10515600" cy="1035205"/>
          </a:xfrm>
        </p:spPr>
        <p:txBody>
          <a:bodyPr/>
          <a:lstStyle>
            <a:lvl1pPr>
              <a:defRPr b="1">
                <a:solidFill>
                  <a:srgbClr val="006072"/>
                </a:solidFill>
                <a:latin typeface="Loretta" pitchFamily="2" charset="77"/>
              </a:defRPr>
            </a:lvl1pPr>
          </a:lstStyle>
          <a:p>
            <a:r>
              <a:rPr lang="en-US"/>
              <a:t>Click to edit Master title style</a:t>
            </a:r>
          </a:p>
        </p:txBody>
      </p:sp>
      <p:pic>
        <p:nvPicPr>
          <p:cNvPr id="13" name="Picture 12" descr="A black and orange text&#10;&#10;Description automatically generated">
            <a:extLst>
              <a:ext uri="{FF2B5EF4-FFF2-40B4-BE49-F238E27FC236}">
                <a16:creationId xmlns:a16="http://schemas.microsoft.com/office/drawing/2014/main" id="{9D1A9300-6455-5E5B-D111-90C3374CBD0B}"/>
              </a:ext>
            </a:extLst>
          </p:cNvPr>
          <p:cNvPicPr>
            <a:picLocks noChangeAspect="1"/>
          </p:cNvPicPr>
          <p:nvPr userDrawn="1"/>
        </p:nvPicPr>
        <p:blipFill>
          <a:blip r:embed="rId3"/>
          <a:stretch>
            <a:fillRect/>
          </a:stretch>
        </p:blipFill>
        <p:spPr>
          <a:xfrm>
            <a:off x="9293073" y="5822009"/>
            <a:ext cx="2060727" cy="380508"/>
          </a:xfrm>
          <a:prstGeom prst="rect">
            <a:avLst/>
          </a:prstGeom>
        </p:spPr>
      </p:pic>
      <p:sp>
        <p:nvSpPr>
          <p:cNvPr id="7" name="Rectangle 6">
            <a:extLst>
              <a:ext uri="{FF2B5EF4-FFF2-40B4-BE49-F238E27FC236}">
                <a16:creationId xmlns:a16="http://schemas.microsoft.com/office/drawing/2014/main" id="{7E01F1EE-77AB-D4AD-F4A1-9018B86B6E4A}"/>
              </a:ext>
            </a:extLst>
          </p:cNvPr>
          <p:cNvSpPr/>
          <p:nvPr userDrawn="1"/>
        </p:nvSpPr>
        <p:spPr>
          <a:xfrm>
            <a:off x="515007" y="493987"/>
            <a:ext cx="11151476" cy="5854262"/>
          </a:xfrm>
          <a:prstGeom prst="rect">
            <a:avLst/>
          </a:prstGeom>
          <a:noFill/>
          <a:ln w="28575">
            <a:solidFill>
              <a:srgbClr val="006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C4154177-38C3-3431-FB3D-1686FBF63818}"/>
              </a:ext>
            </a:extLst>
          </p:cNvPr>
          <p:cNvSpPr>
            <a:spLocks noGrp="1"/>
          </p:cNvSpPr>
          <p:nvPr>
            <p:ph idx="1"/>
          </p:nvPr>
        </p:nvSpPr>
        <p:spPr>
          <a:xfrm>
            <a:off x="838200" y="1825624"/>
            <a:ext cx="10515600" cy="4365313"/>
          </a:xfrm>
        </p:spPr>
        <p:txBody>
          <a:bodyPr/>
          <a:lstStyle>
            <a:lvl1pPr>
              <a:defRPr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4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A white background with a blue and green border&#10;&#10;Description automatically generated">
            <a:extLst>
              <a:ext uri="{FF2B5EF4-FFF2-40B4-BE49-F238E27FC236}">
                <a16:creationId xmlns:a16="http://schemas.microsoft.com/office/drawing/2014/main" id="{B99B97B3-9E39-B280-2F56-4BF0D598E1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8A36741-2E0F-DA96-BF33-5894D5776549}"/>
              </a:ext>
            </a:extLst>
          </p:cNvPr>
          <p:cNvSpPr>
            <a:spLocks noGrp="1"/>
          </p:cNvSpPr>
          <p:nvPr>
            <p:ph type="title"/>
          </p:nvPr>
        </p:nvSpPr>
        <p:spPr>
          <a:xfrm>
            <a:off x="838200" y="655483"/>
            <a:ext cx="10515600" cy="1035205"/>
          </a:xfrm>
        </p:spPr>
        <p:txBody>
          <a:bodyPr/>
          <a:lstStyle>
            <a:lvl1pPr>
              <a:defRPr b="1">
                <a:solidFill>
                  <a:srgbClr val="006072"/>
                </a:solidFill>
                <a:latin typeface="Loretta" pitchFamily="2" charset="77"/>
              </a:defRPr>
            </a:lvl1pPr>
          </a:lstStyle>
          <a:p>
            <a:r>
              <a:rPr lang="en-US"/>
              <a:t>Click to edit Master title style</a:t>
            </a:r>
          </a:p>
        </p:txBody>
      </p:sp>
      <p:pic>
        <p:nvPicPr>
          <p:cNvPr id="13" name="Picture 12" descr="A black and orange text&#10;&#10;Description automatically generated">
            <a:extLst>
              <a:ext uri="{FF2B5EF4-FFF2-40B4-BE49-F238E27FC236}">
                <a16:creationId xmlns:a16="http://schemas.microsoft.com/office/drawing/2014/main" id="{9D1A9300-6455-5E5B-D111-90C3374CBD0B}"/>
              </a:ext>
            </a:extLst>
          </p:cNvPr>
          <p:cNvPicPr>
            <a:picLocks noChangeAspect="1"/>
          </p:cNvPicPr>
          <p:nvPr userDrawn="1"/>
        </p:nvPicPr>
        <p:blipFill>
          <a:blip r:embed="rId3"/>
          <a:stretch>
            <a:fillRect/>
          </a:stretch>
        </p:blipFill>
        <p:spPr>
          <a:xfrm>
            <a:off x="9293073" y="5822009"/>
            <a:ext cx="2060727" cy="380508"/>
          </a:xfrm>
          <a:prstGeom prst="rect">
            <a:avLst/>
          </a:prstGeom>
        </p:spPr>
      </p:pic>
      <p:sp>
        <p:nvSpPr>
          <p:cNvPr id="7" name="Rectangle 6">
            <a:extLst>
              <a:ext uri="{FF2B5EF4-FFF2-40B4-BE49-F238E27FC236}">
                <a16:creationId xmlns:a16="http://schemas.microsoft.com/office/drawing/2014/main" id="{C8DE8F85-7126-CC09-D25C-CFCA2E599171}"/>
              </a:ext>
            </a:extLst>
          </p:cNvPr>
          <p:cNvSpPr/>
          <p:nvPr userDrawn="1"/>
        </p:nvSpPr>
        <p:spPr>
          <a:xfrm>
            <a:off x="515007" y="493987"/>
            <a:ext cx="11151476" cy="5854262"/>
          </a:xfrm>
          <a:prstGeom prst="rect">
            <a:avLst/>
          </a:prstGeom>
          <a:noFill/>
          <a:ln w="28575">
            <a:solidFill>
              <a:srgbClr val="01B4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31873B9-DF14-4B77-32FA-63B0C5A39733}"/>
              </a:ext>
            </a:extLst>
          </p:cNvPr>
          <p:cNvSpPr>
            <a:spLocks noGrp="1"/>
          </p:cNvSpPr>
          <p:nvPr>
            <p:ph idx="1"/>
          </p:nvPr>
        </p:nvSpPr>
        <p:spPr>
          <a:xfrm>
            <a:off x="838200" y="1825624"/>
            <a:ext cx="10515600" cy="4365313"/>
          </a:xfrm>
        </p:spPr>
        <p:txBody>
          <a:bodyPr/>
          <a:lstStyle>
            <a:lvl1pPr>
              <a:defRPr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05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_1">
    <p:spTree>
      <p:nvGrpSpPr>
        <p:cNvPr id="1" name=""/>
        <p:cNvGrpSpPr/>
        <p:nvPr/>
      </p:nvGrpSpPr>
      <p:grpSpPr>
        <a:xfrm>
          <a:off x="0" y="0"/>
          <a:ext cx="0" cy="0"/>
          <a:chOff x="0" y="0"/>
          <a:chExt cx="0" cy="0"/>
        </a:xfrm>
      </p:grpSpPr>
      <p:pic>
        <p:nvPicPr>
          <p:cNvPr id="11" name="Picture 10" descr="A group of children laughing&#10;&#10;Description automatically generated">
            <a:extLst>
              <a:ext uri="{FF2B5EF4-FFF2-40B4-BE49-F238E27FC236}">
                <a16:creationId xmlns:a16="http://schemas.microsoft.com/office/drawing/2014/main" id="{B5457817-296F-2D99-5417-933348393CCF}"/>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7701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_2">
    <p:spTree>
      <p:nvGrpSpPr>
        <p:cNvPr id="1" name=""/>
        <p:cNvGrpSpPr/>
        <p:nvPr/>
      </p:nvGrpSpPr>
      <p:grpSpPr>
        <a:xfrm>
          <a:off x="0" y="0"/>
          <a:ext cx="0" cy="0"/>
          <a:chOff x="0" y="0"/>
          <a:chExt cx="0" cy="0"/>
        </a:xfrm>
      </p:grpSpPr>
      <p:pic>
        <p:nvPicPr>
          <p:cNvPr id="5" name="Picture 4" descr="A couple of girls sitting on a bench&#10;&#10;Description automatically generated">
            <a:extLst>
              <a:ext uri="{FF2B5EF4-FFF2-40B4-BE49-F238E27FC236}">
                <a16:creationId xmlns:a16="http://schemas.microsoft.com/office/drawing/2014/main" id="{5860E378-4C2B-462C-8B44-2BA58F8F1B25}"/>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612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_3">
    <p:spTree>
      <p:nvGrpSpPr>
        <p:cNvPr id="1" name=""/>
        <p:cNvGrpSpPr/>
        <p:nvPr/>
      </p:nvGrpSpPr>
      <p:grpSpPr>
        <a:xfrm>
          <a:off x="0" y="0"/>
          <a:ext cx="0" cy="0"/>
          <a:chOff x="0" y="0"/>
          <a:chExt cx="0" cy="0"/>
        </a:xfrm>
      </p:grpSpPr>
      <p:pic>
        <p:nvPicPr>
          <p:cNvPr id="9" name="Picture 8" descr="A child smiling at the camera&#10;&#10;Description automatically generated">
            <a:extLst>
              <a:ext uri="{FF2B5EF4-FFF2-40B4-BE49-F238E27FC236}">
                <a16:creationId xmlns:a16="http://schemas.microsoft.com/office/drawing/2014/main" id="{A3E585A5-C54B-4CC8-524D-1C1A7CDDD67F}"/>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073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_4">
    <p:spTree>
      <p:nvGrpSpPr>
        <p:cNvPr id="1" name=""/>
        <p:cNvGrpSpPr/>
        <p:nvPr/>
      </p:nvGrpSpPr>
      <p:grpSpPr>
        <a:xfrm>
          <a:off x="0" y="0"/>
          <a:ext cx="0" cy="0"/>
          <a:chOff x="0" y="0"/>
          <a:chExt cx="0" cy="0"/>
        </a:xfrm>
      </p:grpSpPr>
      <p:pic>
        <p:nvPicPr>
          <p:cNvPr id="8" name="Picture 7" descr="A child smiling at the camera&#10;&#10;Description automatically generated">
            <a:extLst>
              <a:ext uri="{FF2B5EF4-FFF2-40B4-BE49-F238E27FC236}">
                <a16:creationId xmlns:a16="http://schemas.microsoft.com/office/drawing/2014/main" id="{AC520EAB-BCAE-F801-048C-68698B25E7F5}"/>
              </a:ext>
            </a:extLst>
          </p:cNvPr>
          <p:cNvPicPr>
            <a:picLocks noChangeAspect="1"/>
          </p:cNvPicPr>
          <p:nvPr userDrawn="1"/>
        </p:nvPicPr>
        <p:blipFill>
          <a:blip r:embed="rId2">
            <a:alphaModFix amt="70000"/>
          </a:blip>
          <a:srcRect l="909" t="3163" r="-2328"/>
          <a:stretch/>
        </p:blipFill>
        <p:spPr>
          <a:xfrm>
            <a:off x="0" y="0"/>
            <a:ext cx="12478456" cy="6858000"/>
          </a:xfrm>
          <a:prstGeom prst="rect">
            <a:avLst/>
          </a:prstGeom>
        </p:spPr>
      </p:pic>
    </p:spTree>
    <p:extLst>
      <p:ext uri="{BB962C8B-B14F-4D97-AF65-F5344CB8AC3E}">
        <p14:creationId xmlns:p14="http://schemas.microsoft.com/office/powerpoint/2010/main" val="515076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_5">
    <p:spTree>
      <p:nvGrpSpPr>
        <p:cNvPr id="1" name=""/>
        <p:cNvGrpSpPr/>
        <p:nvPr/>
      </p:nvGrpSpPr>
      <p:grpSpPr>
        <a:xfrm>
          <a:off x="0" y="0"/>
          <a:ext cx="0" cy="0"/>
          <a:chOff x="0" y="0"/>
          <a:chExt cx="0" cy="0"/>
        </a:xfrm>
      </p:grpSpPr>
      <p:pic>
        <p:nvPicPr>
          <p:cNvPr id="9" name="Picture 8" descr="A person and a child on a bike&#10;&#10;Description automatically generated">
            <a:extLst>
              <a:ext uri="{FF2B5EF4-FFF2-40B4-BE49-F238E27FC236}">
                <a16:creationId xmlns:a16="http://schemas.microsoft.com/office/drawing/2014/main" id="{BBFBEEBB-01B1-BF69-A227-594E625B72F3}"/>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9219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6">
    <p:spTree>
      <p:nvGrpSpPr>
        <p:cNvPr id="1" name=""/>
        <p:cNvGrpSpPr/>
        <p:nvPr/>
      </p:nvGrpSpPr>
      <p:grpSpPr>
        <a:xfrm>
          <a:off x="0" y="0"/>
          <a:ext cx="0" cy="0"/>
          <a:chOff x="0" y="0"/>
          <a:chExt cx="0" cy="0"/>
        </a:xfrm>
      </p:grpSpPr>
      <p:pic>
        <p:nvPicPr>
          <p:cNvPr id="5" name="Picture 4" descr="A group of women smiling&#10;&#10;Description automatically generated">
            <a:extLst>
              <a:ext uri="{FF2B5EF4-FFF2-40B4-BE49-F238E27FC236}">
                <a16:creationId xmlns:a16="http://schemas.microsoft.com/office/drawing/2014/main" id="{B0714E2E-170F-0F7D-E84F-AFC3B31FAF4F}"/>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196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_7">
    <p:spTree>
      <p:nvGrpSpPr>
        <p:cNvPr id="1" name=""/>
        <p:cNvGrpSpPr/>
        <p:nvPr/>
      </p:nvGrpSpPr>
      <p:grpSpPr>
        <a:xfrm>
          <a:off x="0" y="0"/>
          <a:ext cx="0" cy="0"/>
          <a:chOff x="0" y="0"/>
          <a:chExt cx="0" cy="0"/>
        </a:xfrm>
      </p:grpSpPr>
      <p:pic>
        <p:nvPicPr>
          <p:cNvPr id="7" name="Picture 6" descr="A young child running in a park&#10;&#10;Description automatically generated">
            <a:extLst>
              <a:ext uri="{FF2B5EF4-FFF2-40B4-BE49-F238E27FC236}">
                <a16:creationId xmlns:a16="http://schemas.microsoft.com/office/drawing/2014/main" id="{8FC5350E-AE13-9ACC-00AE-A0C7B26DE6E1}"/>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06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A person and a child smiling&#10;&#10;AI-generated content may be incorrect.">
            <a:extLst>
              <a:ext uri="{FF2B5EF4-FFF2-40B4-BE49-F238E27FC236}">
                <a16:creationId xmlns:a16="http://schemas.microsoft.com/office/drawing/2014/main" id="{CFF85197-BFE6-B14C-86A4-255E67DA52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62582B0-2618-95A5-5A90-2DE814A6DED1}"/>
              </a:ext>
            </a:extLst>
          </p:cNvPr>
          <p:cNvSpPr>
            <a:spLocks noGrp="1"/>
          </p:cNvSpPr>
          <p:nvPr>
            <p:ph type="title"/>
          </p:nvPr>
        </p:nvSpPr>
        <p:spPr>
          <a:xfrm>
            <a:off x="5892799" y="138186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5" name="Picture 4" descr="A black and orange text&#10;&#10;AI-generated content may be incorrect.">
            <a:extLst>
              <a:ext uri="{FF2B5EF4-FFF2-40B4-BE49-F238E27FC236}">
                <a16:creationId xmlns:a16="http://schemas.microsoft.com/office/drawing/2014/main" id="{0F92B274-61C3-8D5C-B443-DA66D0259D5E}"/>
              </a:ext>
            </a:extLst>
          </p:cNvPr>
          <p:cNvPicPr>
            <a:picLocks noChangeAspect="1"/>
          </p:cNvPicPr>
          <p:nvPr userDrawn="1"/>
        </p:nvPicPr>
        <p:blipFill>
          <a:blip r:embed="rId3"/>
          <a:stretch>
            <a:fillRect/>
          </a:stretch>
        </p:blipFill>
        <p:spPr>
          <a:xfrm>
            <a:off x="345440" y="307856"/>
            <a:ext cx="2796540" cy="516374"/>
          </a:xfrm>
          <a:prstGeom prst="rect">
            <a:avLst/>
          </a:prstGeom>
        </p:spPr>
      </p:pic>
    </p:spTree>
    <p:extLst>
      <p:ext uri="{BB962C8B-B14F-4D97-AF65-F5344CB8AC3E}">
        <p14:creationId xmlns:p14="http://schemas.microsoft.com/office/powerpoint/2010/main" val="264443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_8">
    <p:spTree>
      <p:nvGrpSpPr>
        <p:cNvPr id="1" name=""/>
        <p:cNvGrpSpPr/>
        <p:nvPr/>
      </p:nvGrpSpPr>
      <p:grpSpPr>
        <a:xfrm>
          <a:off x="0" y="0"/>
          <a:ext cx="0" cy="0"/>
          <a:chOff x="0" y="0"/>
          <a:chExt cx="0" cy="0"/>
        </a:xfrm>
      </p:grpSpPr>
      <p:pic>
        <p:nvPicPr>
          <p:cNvPr id="5" name="Picture 4" descr="A group of children laughing&#10;&#10;Description automatically generated">
            <a:extLst>
              <a:ext uri="{FF2B5EF4-FFF2-40B4-BE49-F238E27FC236}">
                <a16:creationId xmlns:a16="http://schemas.microsoft.com/office/drawing/2014/main" id="{86AADCEE-E208-2838-0315-63D6B7E6909C}"/>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1453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_9">
    <p:spTree>
      <p:nvGrpSpPr>
        <p:cNvPr id="1" name=""/>
        <p:cNvGrpSpPr/>
        <p:nvPr/>
      </p:nvGrpSpPr>
      <p:grpSpPr>
        <a:xfrm>
          <a:off x="0" y="0"/>
          <a:ext cx="0" cy="0"/>
          <a:chOff x="0" y="0"/>
          <a:chExt cx="0" cy="0"/>
        </a:xfrm>
      </p:grpSpPr>
      <p:pic>
        <p:nvPicPr>
          <p:cNvPr id="7" name="Picture 6" descr="A group of children laughing&#10;&#10;Description automatically generated">
            <a:extLst>
              <a:ext uri="{FF2B5EF4-FFF2-40B4-BE49-F238E27FC236}">
                <a16:creationId xmlns:a16="http://schemas.microsoft.com/office/drawing/2014/main" id="{94A856BB-5C05-4311-82A5-41E1DE6FF5D6}"/>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9256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_10">
    <p:spTree>
      <p:nvGrpSpPr>
        <p:cNvPr id="1" name=""/>
        <p:cNvGrpSpPr/>
        <p:nvPr/>
      </p:nvGrpSpPr>
      <p:grpSpPr>
        <a:xfrm>
          <a:off x="0" y="0"/>
          <a:ext cx="0" cy="0"/>
          <a:chOff x="0" y="0"/>
          <a:chExt cx="0" cy="0"/>
        </a:xfrm>
      </p:grpSpPr>
      <p:pic>
        <p:nvPicPr>
          <p:cNvPr id="5" name="Picture 4" descr="A child smiling at the camera&#10;&#10;Description automatically generated">
            <a:extLst>
              <a:ext uri="{FF2B5EF4-FFF2-40B4-BE49-F238E27FC236}">
                <a16:creationId xmlns:a16="http://schemas.microsoft.com/office/drawing/2014/main" id="{2902038E-D993-0008-ED76-5EE5DF01100D}"/>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398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DEDE-11B5-7B5C-2C1D-C597264969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CC19E2-F68C-47E8-896A-D425B628E4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1D20C0-C076-9289-6EFC-FC99AE18331D}"/>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5" name="Footer Placeholder 4">
            <a:extLst>
              <a:ext uri="{FF2B5EF4-FFF2-40B4-BE49-F238E27FC236}">
                <a16:creationId xmlns:a16="http://schemas.microsoft.com/office/drawing/2014/main" id="{D75828A5-9078-BE0B-B700-6F704F2C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ABC81-CE4F-7D49-02B1-6EB3CE105C9A}"/>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487956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733A-B756-7D86-CC2A-8097B08246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7B802-8D07-A0F4-F6EF-7AD8EFF90C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247EF-7357-32BB-7002-3686DB6DDC7B}"/>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5" name="Footer Placeholder 4">
            <a:extLst>
              <a:ext uri="{FF2B5EF4-FFF2-40B4-BE49-F238E27FC236}">
                <a16:creationId xmlns:a16="http://schemas.microsoft.com/office/drawing/2014/main" id="{19BAB541-124C-5F13-0D9F-7639D998C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CBB33-79CC-E251-3D37-E16D592651B6}"/>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85201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212F-5CEA-9B6D-2BA4-7F6236CD97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4A695-718B-780C-1199-DCFC48C443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98B7A6-F0F3-73FC-DFF0-392F774CF9AB}"/>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5" name="Footer Placeholder 4">
            <a:extLst>
              <a:ext uri="{FF2B5EF4-FFF2-40B4-BE49-F238E27FC236}">
                <a16:creationId xmlns:a16="http://schemas.microsoft.com/office/drawing/2014/main" id="{9CABD674-8E65-7367-493B-1ACFD4565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E0F67-5F18-4FEA-CF45-6488768141C8}"/>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1693989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09EA-DCB7-96C2-8FA4-8A1D3E8772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1A5D-824C-9DCD-37F5-1581FF5C74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005F6A-7FD2-55D0-0DE1-276F6DD271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FAD8B-42E7-830E-A03D-FCF625B420EF}"/>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6" name="Footer Placeholder 5">
            <a:extLst>
              <a:ext uri="{FF2B5EF4-FFF2-40B4-BE49-F238E27FC236}">
                <a16:creationId xmlns:a16="http://schemas.microsoft.com/office/drawing/2014/main" id="{5BD3FA98-C366-1BDB-7DA5-E99EECF90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12CE7-DBDE-D25A-8695-CEFB4CF3A94C}"/>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2353246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2881-09BB-A375-7CBA-D29780B68A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C875B7-757D-8B58-D068-471E04BDC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3104E2-244A-D5F9-1E6C-FBFED045C9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9BB40-6074-8923-AF54-8AA61C1AE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098D56-91D2-C873-3C5D-53B258F8D1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638CC-408F-4809-4721-791139BDF1E6}"/>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8" name="Footer Placeholder 7">
            <a:extLst>
              <a:ext uri="{FF2B5EF4-FFF2-40B4-BE49-F238E27FC236}">
                <a16:creationId xmlns:a16="http://schemas.microsoft.com/office/drawing/2014/main" id="{91C1AE02-AEB0-F7BE-5093-BF5E5AAF32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789D10-89B0-C894-6FF8-0116E8CD45E6}"/>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43011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6951-A96A-3212-D765-736D25BED8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5FCCE4-6802-E247-8281-CC8BB2E9F52F}"/>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4" name="Footer Placeholder 3">
            <a:extLst>
              <a:ext uri="{FF2B5EF4-FFF2-40B4-BE49-F238E27FC236}">
                <a16:creationId xmlns:a16="http://schemas.microsoft.com/office/drawing/2014/main" id="{988B9638-DC23-2F43-29A3-88117D79E4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C16FAA-DF12-3153-1C86-7BC4BF820070}"/>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1986473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E86A9D-6D29-2692-E0D3-8B07B6A873B0}"/>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3" name="Footer Placeholder 2">
            <a:extLst>
              <a:ext uri="{FF2B5EF4-FFF2-40B4-BE49-F238E27FC236}">
                <a16:creationId xmlns:a16="http://schemas.microsoft.com/office/drawing/2014/main" id="{E3730AE5-DD64-8EC0-A799-CE4174905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F73CB-9EA2-332C-2243-B94F9FBC96C8}"/>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178375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child smiling at the camera&#10;&#10;AI-generated content may be incorrect.">
            <a:extLst>
              <a:ext uri="{FF2B5EF4-FFF2-40B4-BE49-F238E27FC236}">
                <a16:creationId xmlns:a16="http://schemas.microsoft.com/office/drawing/2014/main" id="{67C76ED6-CD29-C7CA-FAE9-9680070FE5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2997641-A82F-BB05-856F-6141D021FEC2}"/>
              </a:ext>
            </a:extLst>
          </p:cNvPr>
          <p:cNvSpPr>
            <a:spLocks noGrp="1"/>
          </p:cNvSpPr>
          <p:nvPr>
            <p:ph type="title"/>
          </p:nvPr>
        </p:nvSpPr>
        <p:spPr>
          <a:xfrm>
            <a:off x="641569" y="96530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7" name="Picture 6" descr="A black and orange text&#10;&#10;AI-generated content may be incorrect.">
            <a:extLst>
              <a:ext uri="{FF2B5EF4-FFF2-40B4-BE49-F238E27FC236}">
                <a16:creationId xmlns:a16="http://schemas.microsoft.com/office/drawing/2014/main" id="{DB031BD8-383D-160F-7370-0DF63946F6B2}"/>
              </a:ext>
            </a:extLst>
          </p:cNvPr>
          <p:cNvPicPr>
            <a:picLocks noChangeAspect="1"/>
          </p:cNvPicPr>
          <p:nvPr userDrawn="1"/>
        </p:nvPicPr>
        <p:blipFill>
          <a:blip r:embed="rId3"/>
          <a:stretch>
            <a:fillRect/>
          </a:stretch>
        </p:blipFill>
        <p:spPr>
          <a:xfrm>
            <a:off x="426720" y="5987296"/>
            <a:ext cx="2796540" cy="516374"/>
          </a:xfrm>
          <a:prstGeom prst="rect">
            <a:avLst/>
          </a:prstGeom>
        </p:spPr>
      </p:pic>
    </p:spTree>
    <p:extLst>
      <p:ext uri="{BB962C8B-B14F-4D97-AF65-F5344CB8AC3E}">
        <p14:creationId xmlns:p14="http://schemas.microsoft.com/office/powerpoint/2010/main" val="1543437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4DF5-43CC-B4EC-74BA-35E7021D0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8DD98-6792-6A19-54D7-628B14065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692B3F-B48A-6059-A797-A42B03801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22803-0F74-F96F-39E1-7E76115A0D51}"/>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6" name="Footer Placeholder 5">
            <a:extLst>
              <a:ext uri="{FF2B5EF4-FFF2-40B4-BE49-F238E27FC236}">
                <a16:creationId xmlns:a16="http://schemas.microsoft.com/office/drawing/2014/main" id="{C2E1A1BE-6970-10A5-B2DB-8F01176A8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CA139-F27A-6B06-7017-63A54F28A2F5}"/>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2702409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3E99-0995-1AB1-5FBA-81919E1AD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31FB01-D1A8-49EC-05DF-3835739697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2545FE-1C78-B715-5937-41611AFA5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5F509-4647-BBB3-E511-122811F11C92}"/>
              </a:ext>
            </a:extLst>
          </p:cNvPr>
          <p:cNvSpPr>
            <a:spLocks noGrp="1"/>
          </p:cNvSpPr>
          <p:nvPr>
            <p:ph type="dt" sz="half" idx="10"/>
          </p:nvPr>
        </p:nvSpPr>
        <p:spPr/>
        <p:txBody>
          <a:bodyPr/>
          <a:lstStyle/>
          <a:p>
            <a:fld id="{624EA9C8-5592-7A4F-A182-8F1538FB0BAE}" type="datetimeFigureOut">
              <a:rPr lang="en-US" smtClean="0"/>
              <a:t>9/30/2025</a:t>
            </a:fld>
            <a:endParaRPr lang="en-US"/>
          </a:p>
        </p:txBody>
      </p:sp>
      <p:sp>
        <p:nvSpPr>
          <p:cNvPr id="6" name="Footer Placeholder 5">
            <a:extLst>
              <a:ext uri="{FF2B5EF4-FFF2-40B4-BE49-F238E27FC236}">
                <a16:creationId xmlns:a16="http://schemas.microsoft.com/office/drawing/2014/main" id="{47E1D580-AE94-2973-3F14-CAF6AEBF4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3AC5C-A472-B866-9BF3-83986E6B1146}"/>
              </a:ext>
            </a:extLst>
          </p:cNvPr>
          <p:cNvSpPr>
            <a:spLocks noGrp="1"/>
          </p:cNvSpPr>
          <p:nvPr>
            <p:ph type="sldNum" sz="quarter" idx="12"/>
          </p:nvPr>
        </p:nvSpPr>
        <p:spPr/>
        <p:txBody>
          <a:bodyPr/>
          <a:lstStyle/>
          <a:p>
            <a:fld id="{6A041112-E028-C644-BBD7-F67D0CFE0BCB}" type="slidenum">
              <a:rPr lang="en-US" smtClean="0"/>
              <a:t>‹#›</a:t>
            </a:fld>
            <a:endParaRPr lang="en-US"/>
          </a:p>
        </p:txBody>
      </p:sp>
    </p:spTree>
    <p:extLst>
      <p:ext uri="{BB962C8B-B14F-4D97-AF65-F5344CB8AC3E}">
        <p14:creationId xmlns:p14="http://schemas.microsoft.com/office/powerpoint/2010/main" val="407806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person smiling at the camera&#10;&#10;AI-generated content may be incorrect.">
            <a:extLst>
              <a:ext uri="{FF2B5EF4-FFF2-40B4-BE49-F238E27FC236}">
                <a16:creationId xmlns:a16="http://schemas.microsoft.com/office/drawing/2014/main" id="{4BF1F964-8731-D808-B766-EC6E2BBEE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BC47698-2E1B-B78F-3995-CFB004DC589C}"/>
              </a:ext>
            </a:extLst>
          </p:cNvPr>
          <p:cNvSpPr>
            <a:spLocks noGrp="1"/>
          </p:cNvSpPr>
          <p:nvPr>
            <p:ph type="title"/>
          </p:nvPr>
        </p:nvSpPr>
        <p:spPr>
          <a:xfrm>
            <a:off x="641569" y="96530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7" name="Picture 6" descr="A black and orange text&#10;&#10;AI-generated content may be incorrect.">
            <a:extLst>
              <a:ext uri="{FF2B5EF4-FFF2-40B4-BE49-F238E27FC236}">
                <a16:creationId xmlns:a16="http://schemas.microsoft.com/office/drawing/2014/main" id="{4C676841-1EAF-D98A-3C8F-69DC083419E2}"/>
              </a:ext>
            </a:extLst>
          </p:cNvPr>
          <p:cNvPicPr>
            <a:picLocks noChangeAspect="1"/>
          </p:cNvPicPr>
          <p:nvPr userDrawn="1"/>
        </p:nvPicPr>
        <p:blipFill>
          <a:blip r:embed="rId3"/>
          <a:stretch>
            <a:fillRect/>
          </a:stretch>
        </p:blipFill>
        <p:spPr>
          <a:xfrm>
            <a:off x="426720" y="5987296"/>
            <a:ext cx="2796540" cy="516374"/>
          </a:xfrm>
          <a:prstGeom prst="rect">
            <a:avLst/>
          </a:prstGeom>
        </p:spPr>
      </p:pic>
    </p:spTree>
    <p:extLst>
      <p:ext uri="{BB962C8B-B14F-4D97-AF65-F5344CB8AC3E}">
        <p14:creationId xmlns:p14="http://schemas.microsoft.com/office/powerpoint/2010/main" val="167707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child smiling at the camera&#10;&#10;AI-generated content may be incorrect.">
            <a:extLst>
              <a:ext uri="{FF2B5EF4-FFF2-40B4-BE49-F238E27FC236}">
                <a16:creationId xmlns:a16="http://schemas.microsoft.com/office/drawing/2014/main" id="{F4F84C76-9019-E715-47B0-35889736CC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62582B0-2618-95A5-5A90-2DE814A6DED1}"/>
              </a:ext>
            </a:extLst>
          </p:cNvPr>
          <p:cNvSpPr>
            <a:spLocks noGrp="1"/>
          </p:cNvSpPr>
          <p:nvPr>
            <p:ph type="title"/>
          </p:nvPr>
        </p:nvSpPr>
        <p:spPr>
          <a:xfrm>
            <a:off x="5892799" y="138186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5" name="Picture 4" descr="A black and orange text&#10;&#10;AI-generated content may be incorrect.">
            <a:extLst>
              <a:ext uri="{FF2B5EF4-FFF2-40B4-BE49-F238E27FC236}">
                <a16:creationId xmlns:a16="http://schemas.microsoft.com/office/drawing/2014/main" id="{B29926BC-A201-821A-4026-394E3E4C7894}"/>
              </a:ext>
            </a:extLst>
          </p:cNvPr>
          <p:cNvPicPr>
            <a:picLocks noChangeAspect="1"/>
          </p:cNvPicPr>
          <p:nvPr userDrawn="1"/>
        </p:nvPicPr>
        <p:blipFill>
          <a:blip r:embed="rId3"/>
          <a:stretch>
            <a:fillRect/>
          </a:stretch>
        </p:blipFill>
        <p:spPr>
          <a:xfrm>
            <a:off x="345440" y="307856"/>
            <a:ext cx="2796540" cy="516374"/>
          </a:xfrm>
          <a:prstGeom prst="rect">
            <a:avLst/>
          </a:prstGeom>
        </p:spPr>
      </p:pic>
    </p:spTree>
    <p:extLst>
      <p:ext uri="{BB962C8B-B14F-4D97-AF65-F5344CB8AC3E}">
        <p14:creationId xmlns:p14="http://schemas.microsoft.com/office/powerpoint/2010/main" val="282747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couple of young girls smiling&#10;&#10;AI-generated content may be incorrect.">
            <a:extLst>
              <a:ext uri="{FF2B5EF4-FFF2-40B4-BE49-F238E27FC236}">
                <a16:creationId xmlns:a16="http://schemas.microsoft.com/office/drawing/2014/main" id="{03601849-4B4E-B381-4CB7-A28C0E2364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9CFC0FE-E20E-C322-EBD3-259C66DDE005}"/>
              </a:ext>
            </a:extLst>
          </p:cNvPr>
          <p:cNvSpPr>
            <a:spLocks noGrp="1"/>
          </p:cNvSpPr>
          <p:nvPr>
            <p:ph type="title"/>
          </p:nvPr>
        </p:nvSpPr>
        <p:spPr>
          <a:xfrm>
            <a:off x="641569" y="96530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7" name="Picture 6" descr="A black and orange text&#10;&#10;AI-generated content may be incorrect.">
            <a:extLst>
              <a:ext uri="{FF2B5EF4-FFF2-40B4-BE49-F238E27FC236}">
                <a16:creationId xmlns:a16="http://schemas.microsoft.com/office/drawing/2014/main" id="{553114C5-8834-933E-8C72-BFA782664F25}"/>
              </a:ext>
            </a:extLst>
          </p:cNvPr>
          <p:cNvPicPr>
            <a:picLocks noChangeAspect="1"/>
          </p:cNvPicPr>
          <p:nvPr userDrawn="1"/>
        </p:nvPicPr>
        <p:blipFill>
          <a:blip r:embed="rId3"/>
          <a:stretch>
            <a:fillRect/>
          </a:stretch>
        </p:blipFill>
        <p:spPr>
          <a:xfrm>
            <a:off x="8575040" y="307856"/>
            <a:ext cx="2796540" cy="516374"/>
          </a:xfrm>
          <a:prstGeom prst="rect">
            <a:avLst/>
          </a:prstGeom>
        </p:spPr>
      </p:pic>
    </p:spTree>
    <p:extLst>
      <p:ext uri="{BB962C8B-B14F-4D97-AF65-F5344CB8AC3E}">
        <p14:creationId xmlns:p14="http://schemas.microsoft.com/office/powerpoint/2010/main" val="127961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child smiling at the camera&#10;&#10;AI-generated content may be incorrect.">
            <a:extLst>
              <a:ext uri="{FF2B5EF4-FFF2-40B4-BE49-F238E27FC236}">
                <a16:creationId xmlns:a16="http://schemas.microsoft.com/office/drawing/2014/main" id="{E134EA12-A145-F7A9-FA46-62E531DF83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62582B0-2618-95A5-5A90-2DE814A6DED1}"/>
              </a:ext>
            </a:extLst>
          </p:cNvPr>
          <p:cNvSpPr>
            <a:spLocks noGrp="1"/>
          </p:cNvSpPr>
          <p:nvPr>
            <p:ph type="title"/>
          </p:nvPr>
        </p:nvSpPr>
        <p:spPr>
          <a:xfrm>
            <a:off x="6096000" y="155458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5" name="Picture 4" descr="A black and orange text&#10;&#10;AI-generated content may be incorrect.">
            <a:extLst>
              <a:ext uri="{FF2B5EF4-FFF2-40B4-BE49-F238E27FC236}">
                <a16:creationId xmlns:a16="http://schemas.microsoft.com/office/drawing/2014/main" id="{B4ADE551-A7FC-59EE-907D-CCA035777C40}"/>
              </a:ext>
            </a:extLst>
          </p:cNvPr>
          <p:cNvPicPr>
            <a:picLocks noChangeAspect="1"/>
          </p:cNvPicPr>
          <p:nvPr userDrawn="1"/>
        </p:nvPicPr>
        <p:blipFill>
          <a:blip r:embed="rId3"/>
          <a:stretch>
            <a:fillRect/>
          </a:stretch>
        </p:blipFill>
        <p:spPr>
          <a:xfrm>
            <a:off x="9083040" y="5987296"/>
            <a:ext cx="2796540" cy="516374"/>
          </a:xfrm>
          <a:prstGeom prst="rect">
            <a:avLst/>
          </a:prstGeom>
        </p:spPr>
      </p:pic>
    </p:spTree>
    <p:extLst>
      <p:ext uri="{BB962C8B-B14F-4D97-AF65-F5344CB8AC3E}">
        <p14:creationId xmlns:p14="http://schemas.microsoft.com/office/powerpoint/2010/main" val="161865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A person smiling with long hair&#10;&#10;AI-generated content may be incorrect.">
            <a:extLst>
              <a:ext uri="{FF2B5EF4-FFF2-40B4-BE49-F238E27FC236}">
                <a16:creationId xmlns:a16="http://schemas.microsoft.com/office/drawing/2014/main" id="{D34531C7-3A7D-E5AB-F47B-12CE0B80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84369AD-FA13-B221-DE09-6687221178E1}"/>
              </a:ext>
            </a:extLst>
          </p:cNvPr>
          <p:cNvSpPr>
            <a:spLocks noGrp="1"/>
          </p:cNvSpPr>
          <p:nvPr>
            <p:ph type="title"/>
          </p:nvPr>
        </p:nvSpPr>
        <p:spPr>
          <a:xfrm>
            <a:off x="6096000" y="1554584"/>
            <a:ext cx="5454431" cy="1325563"/>
          </a:xfrm>
        </p:spPr>
        <p:txBody>
          <a:bodyPr/>
          <a:lstStyle>
            <a:lvl1pPr algn="ctr">
              <a:defRPr b="1">
                <a:solidFill>
                  <a:srgbClr val="006072"/>
                </a:solidFill>
                <a:latin typeface="Loretta" pitchFamily="2" charset="77"/>
              </a:defRPr>
            </a:lvl1pPr>
          </a:lstStyle>
          <a:p>
            <a:r>
              <a:rPr lang="en-US"/>
              <a:t>Click to edit Master title style</a:t>
            </a:r>
          </a:p>
        </p:txBody>
      </p:sp>
      <p:pic>
        <p:nvPicPr>
          <p:cNvPr id="8" name="Picture 7" descr="A black and orange text&#10;&#10;AI-generated content may be incorrect.">
            <a:extLst>
              <a:ext uri="{FF2B5EF4-FFF2-40B4-BE49-F238E27FC236}">
                <a16:creationId xmlns:a16="http://schemas.microsoft.com/office/drawing/2014/main" id="{49502339-D5E5-DB74-25B3-2B73DC1F37FF}"/>
              </a:ext>
            </a:extLst>
          </p:cNvPr>
          <p:cNvPicPr>
            <a:picLocks noChangeAspect="1"/>
          </p:cNvPicPr>
          <p:nvPr userDrawn="1"/>
        </p:nvPicPr>
        <p:blipFill>
          <a:blip r:embed="rId3"/>
          <a:stretch>
            <a:fillRect/>
          </a:stretch>
        </p:blipFill>
        <p:spPr>
          <a:xfrm>
            <a:off x="345440" y="307856"/>
            <a:ext cx="2796540" cy="516374"/>
          </a:xfrm>
          <a:prstGeom prst="rect">
            <a:avLst/>
          </a:prstGeom>
        </p:spPr>
      </p:pic>
    </p:spTree>
    <p:extLst>
      <p:ext uri="{BB962C8B-B14F-4D97-AF65-F5344CB8AC3E}">
        <p14:creationId xmlns:p14="http://schemas.microsoft.com/office/powerpoint/2010/main" val="395172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 white rectangle with blue and yellow border&#10;&#10;Description automatically generated">
            <a:extLst>
              <a:ext uri="{FF2B5EF4-FFF2-40B4-BE49-F238E27FC236}">
                <a16:creationId xmlns:a16="http://schemas.microsoft.com/office/drawing/2014/main" id="{AE10167E-CC3E-9A3E-1AAE-057269B325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8A36741-2E0F-DA96-BF33-5894D5776549}"/>
              </a:ext>
            </a:extLst>
          </p:cNvPr>
          <p:cNvSpPr>
            <a:spLocks noGrp="1"/>
          </p:cNvSpPr>
          <p:nvPr>
            <p:ph type="title"/>
          </p:nvPr>
        </p:nvSpPr>
        <p:spPr>
          <a:xfrm>
            <a:off x="838200" y="655483"/>
            <a:ext cx="10515600" cy="1035205"/>
          </a:xfrm>
        </p:spPr>
        <p:txBody>
          <a:bodyPr/>
          <a:lstStyle>
            <a:lvl1pPr>
              <a:defRPr b="1">
                <a:solidFill>
                  <a:srgbClr val="006072"/>
                </a:solidFill>
                <a:latin typeface="Loretta" pitchFamily="2" charset="77"/>
              </a:defRPr>
            </a:lvl1pPr>
          </a:lstStyle>
          <a:p>
            <a:r>
              <a:rPr lang="en-US"/>
              <a:t>Click to edit Master title style</a:t>
            </a:r>
          </a:p>
        </p:txBody>
      </p:sp>
      <p:pic>
        <p:nvPicPr>
          <p:cNvPr id="13" name="Picture 12" descr="A black and orange text&#10;&#10;Description automatically generated">
            <a:extLst>
              <a:ext uri="{FF2B5EF4-FFF2-40B4-BE49-F238E27FC236}">
                <a16:creationId xmlns:a16="http://schemas.microsoft.com/office/drawing/2014/main" id="{9D1A9300-6455-5E5B-D111-90C3374CBD0B}"/>
              </a:ext>
            </a:extLst>
          </p:cNvPr>
          <p:cNvPicPr>
            <a:picLocks noChangeAspect="1"/>
          </p:cNvPicPr>
          <p:nvPr userDrawn="1"/>
        </p:nvPicPr>
        <p:blipFill>
          <a:blip r:embed="rId3"/>
          <a:stretch>
            <a:fillRect/>
          </a:stretch>
        </p:blipFill>
        <p:spPr>
          <a:xfrm>
            <a:off x="9293073" y="5822009"/>
            <a:ext cx="2060727" cy="380508"/>
          </a:xfrm>
          <a:prstGeom prst="rect">
            <a:avLst/>
          </a:prstGeom>
        </p:spPr>
      </p:pic>
      <p:sp>
        <p:nvSpPr>
          <p:cNvPr id="8" name="Rectangle 7">
            <a:extLst>
              <a:ext uri="{FF2B5EF4-FFF2-40B4-BE49-F238E27FC236}">
                <a16:creationId xmlns:a16="http://schemas.microsoft.com/office/drawing/2014/main" id="{8FDE2525-9705-BB6F-7A98-847C0CBC7EC6}"/>
              </a:ext>
            </a:extLst>
          </p:cNvPr>
          <p:cNvSpPr/>
          <p:nvPr userDrawn="1"/>
        </p:nvSpPr>
        <p:spPr>
          <a:xfrm>
            <a:off x="515007" y="493987"/>
            <a:ext cx="11151476" cy="5854262"/>
          </a:xfrm>
          <a:prstGeom prst="rect">
            <a:avLst/>
          </a:prstGeom>
          <a:noFill/>
          <a:ln w="28575">
            <a:solidFill>
              <a:srgbClr val="FF4E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D765909-FE7F-AE6F-4937-A95D2CF7E753}"/>
              </a:ext>
            </a:extLst>
          </p:cNvPr>
          <p:cNvSpPr>
            <a:spLocks noGrp="1"/>
          </p:cNvSpPr>
          <p:nvPr>
            <p:ph idx="1"/>
          </p:nvPr>
        </p:nvSpPr>
        <p:spPr>
          <a:xfrm>
            <a:off x="838200" y="1825624"/>
            <a:ext cx="10515600" cy="4365313"/>
          </a:xfrm>
        </p:spPr>
        <p:txBody>
          <a:bodyPr/>
          <a:lstStyle>
            <a:lvl1pPr>
              <a:defRPr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5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9B314-8F5C-25A5-BD16-29BA9C0DAD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953722-67B8-2725-3DC7-3442A737E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ECE13-7902-2B6D-61C5-CE38DDF85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4EA9C8-5592-7A4F-A182-8F1538FB0BAE}" type="datetimeFigureOut">
              <a:rPr lang="en-US" smtClean="0"/>
              <a:t>9/30/2025</a:t>
            </a:fld>
            <a:endParaRPr lang="en-US"/>
          </a:p>
        </p:txBody>
      </p:sp>
      <p:sp>
        <p:nvSpPr>
          <p:cNvPr id="5" name="Footer Placeholder 4">
            <a:extLst>
              <a:ext uri="{FF2B5EF4-FFF2-40B4-BE49-F238E27FC236}">
                <a16:creationId xmlns:a16="http://schemas.microsoft.com/office/drawing/2014/main" id="{E9CE0941-2574-5197-901A-0AEABE8564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E9DC94-8F08-A804-6254-CEE76EE8A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041112-E028-C644-BBD7-F67D0CFE0BCB}" type="slidenum">
              <a:rPr lang="en-US" smtClean="0"/>
              <a:t>‹#›</a:t>
            </a:fld>
            <a:endParaRPr lang="en-US"/>
          </a:p>
        </p:txBody>
      </p:sp>
    </p:spTree>
    <p:extLst>
      <p:ext uri="{BB962C8B-B14F-4D97-AF65-F5344CB8AC3E}">
        <p14:creationId xmlns:p14="http://schemas.microsoft.com/office/powerpoint/2010/main" val="369063660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95" r:id="rId4"/>
    <p:sldLayoutId id="2147483663" r:id="rId5"/>
    <p:sldLayoutId id="2147483664" r:id="rId6"/>
    <p:sldLayoutId id="2147483694" r:id="rId7"/>
    <p:sldLayoutId id="2147483696"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49" r:id="rId23"/>
    <p:sldLayoutId id="2147483650" r:id="rId24"/>
    <p:sldLayoutId id="2147483651" r:id="rId25"/>
    <p:sldLayoutId id="2147483652" r:id="rId26"/>
    <p:sldLayoutId id="2147483653" r:id="rId27"/>
    <p:sldLayoutId id="2147483654" r:id="rId28"/>
    <p:sldLayoutId id="2147483655" r:id="rId29"/>
    <p:sldLayoutId id="2147483656" r:id="rId30"/>
    <p:sldLayoutId id="2147483657" r:id="rId31"/>
  </p:sldLayoutIdLst>
  <p:txStyles>
    <p:titleStyle>
      <a:lvl1pPr algn="l" defTabSz="914400" rtl="0" eaLnBrk="1" latinLnBrk="0" hangingPunct="1">
        <a:lnSpc>
          <a:spcPct val="90000"/>
        </a:lnSpc>
        <a:spcBef>
          <a:spcPct val="0"/>
        </a:spcBef>
        <a:buNone/>
        <a:defRPr sz="4400" b="1" kern="1200">
          <a:solidFill>
            <a:schemeClr val="accent1"/>
          </a:solidFill>
          <a:latin typeface="Loretta"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www.slido.com/powerpoint-polling?utm_source=powerpoint&amp;utm_medium=placeholder-slide" TargetMode="External"/><Relationship Id="rId13" Type="http://schemas.openxmlformats.org/officeDocument/2006/relationships/image" Target="../media/image29.svg"/><Relationship Id="rId3" Type="http://schemas.openxmlformats.org/officeDocument/2006/relationships/tags" Target="../tags/tag4.xml"/><Relationship Id="rId7" Type="http://schemas.openxmlformats.org/officeDocument/2006/relationships/image" Target="../media/image25.svg"/><Relationship Id="rId12" Type="http://schemas.openxmlformats.org/officeDocument/2006/relationships/image" Target="../media/image2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4.png"/><Relationship Id="rId11" Type="http://schemas.openxmlformats.org/officeDocument/2006/relationships/hyperlink" Target="https://www.slido.com/support/ppi/how-to-change-the-design" TargetMode="External"/><Relationship Id="rId5" Type="http://schemas.openxmlformats.org/officeDocument/2006/relationships/notesSlide" Target="../notesSlides/notesSlide3.xml"/><Relationship Id="rId10" Type="http://schemas.openxmlformats.org/officeDocument/2006/relationships/image" Target="../media/image27.svg"/><Relationship Id="rId4" Type="http://schemas.openxmlformats.org/officeDocument/2006/relationships/slideLayout" Target="../slideLayouts/slideLayout29.xml"/><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B4BD5-565E-A5B8-90A1-C0FC7C876813}"/>
              </a:ext>
            </a:extLst>
          </p:cNvPr>
          <p:cNvSpPr>
            <a:spLocks noGrp="1"/>
          </p:cNvSpPr>
          <p:nvPr>
            <p:ph type="title"/>
          </p:nvPr>
        </p:nvSpPr>
        <p:spPr>
          <a:xfrm>
            <a:off x="6444128" y="1839064"/>
            <a:ext cx="5454431" cy="1325563"/>
          </a:xfrm>
        </p:spPr>
        <p:txBody>
          <a:bodyPr>
            <a:normAutofit fontScale="90000"/>
          </a:bodyPr>
          <a:lstStyle/>
          <a:p>
            <a:r>
              <a:rPr lang="en-US" sz="4800" dirty="0"/>
              <a:t>The Power of Partnership: </a:t>
            </a:r>
            <a:br>
              <a:rPr lang="en-US" sz="4800" dirty="0"/>
            </a:br>
            <a:r>
              <a:rPr lang="en-US" sz="4800" dirty="0"/>
              <a:t>Advancing Care for Child Victims in Texas</a:t>
            </a:r>
            <a:br>
              <a:rPr lang="en-US" sz="4800" dirty="0"/>
            </a:br>
            <a:r>
              <a:rPr lang="en-US" sz="2700" dirty="0"/>
              <a:t>Kasey Jackson, MSSW, LCSW-S</a:t>
            </a:r>
            <a:br>
              <a:rPr lang="en-US" sz="2700" dirty="0"/>
            </a:br>
            <a:r>
              <a:rPr lang="en-US" sz="2700" dirty="0"/>
              <a:t>Vice President of Programs</a:t>
            </a:r>
            <a:br>
              <a:rPr lang="en-US" sz="2700" dirty="0"/>
            </a:br>
            <a:r>
              <a:rPr lang="en-US" sz="2700" dirty="0"/>
              <a:t>Childrens Advocacy Centers of Texas</a:t>
            </a:r>
            <a:endParaRPr lang="en-US" sz="4800" dirty="0"/>
          </a:p>
        </p:txBody>
      </p:sp>
    </p:spTree>
    <p:extLst>
      <p:ext uri="{BB962C8B-B14F-4D97-AF65-F5344CB8AC3E}">
        <p14:creationId xmlns:p14="http://schemas.microsoft.com/office/powerpoint/2010/main" val="12972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82E4-ECE5-73B7-9670-E09C07FC797C}"/>
              </a:ext>
            </a:extLst>
          </p:cNvPr>
          <p:cNvSpPr>
            <a:spLocks noGrp="1"/>
          </p:cNvSpPr>
          <p:nvPr>
            <p:ph type="title"/>
          </p:nvPr>
        </p:nvSpPr>
        <p:spPr>
          <a:xfrm>
            <a:off x="838200" y="655483"/>
            <a:ext cx="10515600" cy="1035205"/>
          </a:xfrm>
        </p:spPr>
        <p:txBody>
          <a:bodyPr anchor="ctr">
            <a:normAutofit/>
          </a:bodyPr>
          <a:lstStyle/>
          <a:p>
            <a:r>
              <a:rPr lang="en-US" dirty="0"/>
              <a:t>Feed and Nourish</a:t>
            </a:r>
          </a:p>
        </p:txBody>
      </p:sp>
      <p:pic>
        <p:nvPicPr>
          <p:cNvPr id="5" name="Content Placeholder 4" descr="Child watering a plant">
            <a:extLst>
              <a:ext uri="{FF2B5EF4-FFF2-40B4-BE49-F238E27FC236}">
                <a16:creationId xmlns:a16="http://schemas.microsoft.com/office/drawing/2014/main" id="{D7CD7DAB-1B1E-8D83-E8D6-876D835324F4}"/>
              </a:ext>
            </a:extLst>
          </p:cNvPr>
          <p:cNvPicPr>
            <a:picLocks noGrp="1" noChangeAspect="1"/>
          </p:cNvPicPr>
          <p:nvPr>
            <p:ph idx="1"/>
          </p:nvPr>
        </p:nvPicPr>
        <p:blipFill>
          <a:blip r:embed="rId3"/>
          <a:srcRect t="7874" b="25170"/>
          <a:stretch>
            <a:fillRect/>
          </a:stretch>
        </p:blipFill>
        <p:spPr>
          <a:xfrm>
            <a:off x="838200" y="1825624"/>
            <a:ext cx="10515600" cy="4365313"/>
          </a:xfrm>
          <a:noFill/>
        </p:spPr>
      </p:pic>
    </p:spTree>
    <p:extLst>
      <p:ext uri="{BB962C8B-B14F-4D97-AF65-F5344CB8AC3E}">
        <p14:creationId xmlns:p14="http://schemas.microsoft.com/office/powerpoint/2010/main" val="4189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3C2C-D64D-0813-719D-828CE2D8BFD8}"/>
              </a:ext>
            </a:extLst>
          </p:cNvPr>
          <p:cNvSpPr>
            <a:spLocks noGrp="1"/>
          </p:cNvSpPr>
          <p:nvPr>
            <p:ph type="title"/>
          </p:nvPr>
        </p:nvSpPr>
        <p:spPr/>
        <p:txBody>
          <a:bodyPr/>
          <a:lstStyle/>
          <a:p>
            <a:r>
              <a:rPr lang="en-US" dirty="0"/>
              <a:t>Key Players</a:t>
            </a:r>
          </a:p>
        </p:txBody>
      </p:sp>
      <p:graphicFrame>
        <p:nvGraphicFramePr>
          <p:cNvPr id="4" name="Content Placeholder 3">
            <a:extLst>
              <a:ext uri="{FF2B5EF4-FFF2-40B4-BE49-F238E27FC236}">
                <a16:creationId xmlns:a16="http://schemas.microsoft.com/office/drawing/2014/main" id="{8FED16B8-ED01-D6EE-703A-E8B162B01C2A}"/>
              </a:ext>
            </a:extLst>
          </p:cNvPr>
          <p:cNvGraphicFramePr>
            <a:graphicFrameLocks noGrp="1"/>
          </p:cNvGraphicFramePr>
          <p:nvPr>
            <p:ph idx="1"/>
            <p:extLst>
              <p:ext uri="{D42A27DB-BD31-4B8C-83A1-F6EECF244321}">
                <p14:modId xmlns:p14="http://schemas.microsoft.com/office/powerpoint/2010/main" val="3697480496"/>
              </p:ext>
            </p:extLst>
          </p:nvPr>
        </p:nvGraphicFramePr>
        <p:xfrm>
          <a:off x="2662428" y="562437"/>
          <a:ext cx="6867144" cy="573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54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2785AF-0CA6-3093-7D53-424E52FBAA8A}"/>
              </a:ext>
            </a:extLst>
          </p:cNvPr>
          <p:cNvSpPr>
            <a:spLocks noGrp="1"/>
          </p:cNvSpPr>
          <p:nvPr>
            <p:ph type="title"/>
          </p:nvPr>
        </p:nvSpPr>
        <p:spPr>
          <a:xfrm>
            <a:off x="838200" y="655483"/>
            <a:ext cx="10515600" cy="1035205"/>
          </a:xfrm>
        </p:spPr>
        <p:txBody>
          <a:bodyPr anchor="ctr">
            <a:normAutofit/>
          </a:bodyPr>
          <a:lstStyle/>
          <a:p>
            <a:r>
              <a:rPr lang="en-US" dirty="0"/>
              <a:t>Watch It Grow</a:t>
            </a:r>
          </a:p>
        </p:txBody>
      </p:sp>
      <p:pic>
        <p:nvPicPr>
          <p:cNvPr id="3" name="Content Placeholder 2">
            <a:extLst>
              <a:ext uri="{FF2B5EF4-FFF2-40B4-BE49-F238E27FC236}">
                <a16:creationId xmlns:a16="http://schemas.microsoft.com/office/drawing/2014/main" id="{AC451B6C-BD9A-C8CF-8728-AB4502B11FC7}"/>
              </a:ext>
            </a:extLst>
          </p:cNvPr>
          <p:cNvPicPr>
            <a:picLocks noGrp="1" noChangeAspect="1"/>
          </p:cNvPicPr>
          <p:nvPr>
            <p:ph idx="1"/>
          </p:nvPr>
        </p:nvPicPr>
        <p:blipFill rotWithShape="1">
          <a:blip r:embed="rId3"/>
          <a:srcRect t="15721" b="22088"/>
          <a:stretch>
            <a:fillRect/>
          </a:stretch>
        </p:blipFill>
        <p:spPr>
          <a:xfrm>
            <a:off x="838200" y="1825624"/>
            <a:ext cx="10515600" cy="4365313"/>
          </a:xfrm>
          <a:prstGeom prst="rect">
            <a:avLst/>
          </a:prstGeom>
          <a:noFill/>
        </p:spPr>
      </p:pic>
    </p:spTree>
    <p:extLst>
      <p:ext uri="{BB962C8B-B14F-4D97-AF65-F5344CB8AC3E}">
        <p14:creationId xmlns:p14="http://schemas.microsoft.com/office/powerpoint/2010/main" val="145624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18A8D-D4F5-5080-8CBC-5D1547FA9654}"/>
              </a:ext>
            </a:extLst>
          </p:cNvPr>
          <p:cNvSpPr>
            <a:spLocks noGrp="1"/>
          </p:cNvSpPr>
          <p:nvPr>
            <p:ph type="title"/>
          </p:nvPr>
        </p:nvSpPr>
        <p:spPr>
          <a:xfrm>
            <a:off x="653687" y="2264664"/>
            <a:ext cx="2028553" cy="2328672"/>
          </a:xfrm>
        </p:spPr>
        <p:txBody>
          <a:bodyPr>
            <a:normAutofit/>
          </a:bodyPr>
          <a:lstStyle/>
          <a:p>
            <a:r>
              <a:rPr lang="en-US" sz="3200" dirty="0"/>
              <a:t>Progress, Expansion, and Growth</a:t>
            </a:r>
          </a:p>
        </p:txBody>
      </p:sp>
      <p:graphicFrame>
        <p:nvGraphicFramePr>
          <p:cNvPr id="9" name="Content Placeholder 8">
            <a:extLst>
              <a:ext uri="{FF2B5EF4-FFF2-40B4-BE49-F238E27FC236}">
                <a16:creationId xmlns:a16="http://schemas.microsoft.com/office/drawing/2014/main" id="{4C3A5B1A-5974-D550-1B52-9547947BCB38}"/>
              </a:ext>
            </a:extLst>
          </p:cNvPr>
          <p:cNvGraphicFramePr>
            <a:graphicFrameLocks noGrp="1"/>
          </p:cNvGraphicFramePr>
          <p:nvPr>
            <p:ph idx="1"/>
            <p:extLst>
              <p:ext uri="{D42A27DB-BD31-4B8C-83A1-F6EECF244321}">
                <p14:modId xmlns:p14="http://schemas.microsoft.com/office/powerpoint/2010/main" val="897613533"/>
              </p:ext>
            </p:extLst>
          </p:nvPr>
        </p:nvGraphicFramePr>
        <p:xfrm>
          <a:off x="2734510" y="1173085"/>
          <a:ext cx="8739331" cy="4703241"/>
        </p:xfrm>
        <a:graphic>
          <a:graphicData uri="http://schemas.openxmlformats.org/drawingml/2006/table">
            <a:tbl>
              <a:tblPr firstRow="1" bandRow="1">
                <a:tableStyleId>{5C22544A-7EE6-4342-B048-85BDC9FD1C3A}</a:tableStyleId>
              </a:tblPr>
              <a:tblGrid>
                <a:gridCol w="2092730">
                  <a:extLst>
                    <a:ext uri="{9D8B030D-6E8A-4147-A177-3AD203B41FA5}">
                      <a16:colId xmlns:a16="http://schemas.microsoft.com/office/drawing/2014/main" val="20000"/>
                    </a:ext>
                  </a:extLst>
                </a:gridCol>
                <a:gridCol w="1668789">
                  <a:extLst>
                    <a:ext uri="{9D8B030D-6E8A-4147-A177-3AD203B41FA5}">
                      <a16:colId xmlns:a16="http://schemas.microsoft.com/office/drawing/2014/main" val="20001"/>
                    </a:ext>
                  </a:extLst>
                </a:gridCol>
                <a:gridCol w="1469050">
                  <a:extLst>
                    <a:ext uri="{9D8B030D-6E8A-4147-A177-3AD203B41FA5}">
                      <a16:colId xmlns:a16="http://schemas.microsoft.com/office/drawing/2014/main" val="20002"/>
                    </a:ext>
                  </a:extLst>
                </a:gridCol>
                <a:gridCol w="1668789">
                  <a:extLst>
                    <a:ext uri="{9D8B030D-6E8A-4147-A177-3AD203B41FA5}">
                      <a16:colId xmlns:a16="http://schemas.microsoft.com/office/drawing/2014/main" val="20003"/>
                    </a:ext>
                  </a:extLst>
                </a:gridCol>
                <a:gridCol w="1839973">
                  <a:extLst>
                    <a:ext uri="{9D8B030D-6E8A-4147-A177-3AD203B41FA5}">
                      <a16:colId xmlns:a16="http://schemas.microsoft.com/office/drawing/2014/main" val="20004"/>
                    </a:ext>
                  </a:extLst>
                </a:gridCol>
              </a:tblGrid>
              <a:tr h="452473">
                <a:tc>
                  <a:txBody>
                    <a:bodyPr/>
                    <a:lstStyle/>
                    <a:p>
                      <a:pPr algn="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CAC Statistics</a:t>
                      </a:r>
                    </a:p>
                  </a:txBody>
                  <a:tcPr marL="89099" marR="89099" marT="44550" marB="44550" anchor="ctr">
                    <a:solidFill>
                      <a:srgbClr val="00B3CA"/>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FY1995</a:t>
                      </a:r>
                    </a:p>
                  </a:txBody>
                  <a:tcPr marL="89099" marR="89099" marT="44550" marB="44550" anchor="ctr">
                    <a:solidFill>
                      <a:srgbClr val="00B3CA"/>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FY2005</a:t>
                      </a:r>
                    </a:p>
                  </a:txBody>
                  <a:tcPr marL="89099" marR="89099" marT="44550" marB="44550" anchor="ctr">
                    <a:solidFill>
                      <a:srgbClr val="00B3CA"/>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FY2015</a:t>
                      </a:r>
                    </a:p>
                  </a:txBody>
                  <a:tcPr marL="89099" marR="89099" marT="44550" marB="44550" anchor="ctr">
                    <a:solidFill>
                      <a:srgbClr val="00B3CA"/>
                    </a:solidFill>
                  </a:tcPr>
                </a:tc>
                <a:tc>
                  <a:txBody>
                    <a:bodyPr/>
                    <a:lstStyle/>
                    <a:p>
                      <a:pPr algn="ct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FY2025</a:t>
                      </a:r>
                    </a:p>
                  </a:txBody>
                  <a:tcPr marL="89099" marR="89099" marT="44550" marB="44550" anchor="ctr">
                    <a:solidFill>
                      <a:srgbClr val="00B3CA"/>
                    </a:solidFill>
                  </a:tcPr>
                </a:tc>
                <a:extLst>
                  <a:ext uri="{0D108BD9-81ED-4DB2-BD59-A6C34878D82A}">
                    <a16:rowId xmlns:a16="http://schemas.microsoft.com/office/drawing/2014/main" val="10000"/>
                  </a:ext>
                </a:extLst>
              </a:tr>
              <a:tr h="41660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Centers</a:t>
                      </a:r>
                    </a:p>
                  </a:txBody>
                  <a:tcPr marL="89099" marR="89099" marT="44550" marB="44550" anchor="ctr">
                    <a:solidFill>
                      <a:srgbClr val="00B3CA"/>
                    </a:solidFill>
                  </a:tcP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marL="89099" marR="89099" marT="44550" marB="44550" anchor="ct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59</a:t>
                      </a:r>
                    </a:p>
                  </a:txBody>
                  <a:tcPr marL="89099" marR="89099" marT="44550" marB="44550" anchor="ct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68</a:t>
                      </a:r>
                    </a:p>
                  </a:txBody>
                  <a:tcPr marL="89099" marR="89099" marT="44550" marB="44550" anchor="ct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70</a:t>
                      </a:r>
                    </a:p>
                  </a:txBody>
                  <a:tcPr marL="89099" marR="89099" marT="44550" marB="44550" anchor="ctr"/>
                </a:tc>
                <a:extLst>
                  <a:ext uri="{0D108BD9-81ED-4DB2-BD59-A6C34878D82A}">
                    <a16:rowId xmlns:a16="http://schemas.microsoft.com/office/drawing/2014/main" val="10001"/>
                  </a:ext>
                </a:extLst>
              </a:tr>
              <a:tr h="416600">
                <a:tc>
                  <a:txBody>
                    <a:bodyPr/>
                    <a:lstStyle/>
                    <a:p>
                      <a:pPr algn="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Counties</a:t>
                      </a:r>
                    </a:p>
                  </a:txBody>
                  <a:tcPr marL="89099" marR="89099" marT="44550" marB="44550" anchor="ctr">
                    <a:solidFill>
                      <a:srgbClr val="00B3CA"/>
                    </a:solidFill>
                  </a:tcP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44</a:t>
                      </a:r>
                    </a:p>
                  </a:txBody>
                  <a:tcPr marL="89099" marR="89099" marT="44550" marB="44550" anchor="ct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144</a:t>
                      </a:r>
                    </a:p>
                  </a:txBody>
                  <a:tcPr marL="89099" marR="89099" marT="44550" marB="44550" anchor="ct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183</a:t>
                      </a:r>
                    </a:p>
                  </a:txBody>
                  <a:tcPr marL="89099" marR="89099" marT="44550" marB="44550" anchor="ct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209</a:t>
                      </a:r>
                    </a:p>
                  </a:txBody>
                  <a:tcPr marL="89099" marR="89099" marT="44550" marB="44550" anchor="ctr"/>
                </a:tc>
                <a:extLst>
                  <a:ext uri="{0D108BD9-81ED-4DB2-BD59-A6C34878D82A}">
                    <a16:rowId xmlns:a16="http://schemas.microsoft.com/office/drawing/2014/main" val="10002"/>
                  </a:ext>
                </a:extLst>
              </a:tr>
              <a:tr h="416600">
                <a:tc>
                  <a:txBody>
                    <a:bodyPr/>
                    <a:lstStyle/>
                    <a:p>
                      <a:pPr algn="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Population</a:t>
                      </a:r>
                    </a:p>
                  </a:txBody>
                  <a:tcPr marL="89099" marR="89099" marT="44550" marB="44550" anchor="ctr">
                    <a:solidFill>
                      <a:srgbClr val="00B3CA"/>
                    </a:solidFill>
                  </a:tcP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52%</a:t>
                      </a:r>
                    </a:p>
                  </a:txBody>
                  <a:tcPr marL="89099" marR="89099" marT="44550" marB="44550" anchor="ct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90%</a:t>
                      </a:r>
                    </a:p>
                  </a:txBody>
                  <a:tcPr marL="89099" marR="89099" marT="44550" marB="44550" anchor="ct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96%</a:t>
                      </a:r>
                    </a:p>
                  </a:txBody>
                  <a:tcPr marL="89099" marR="89099" marT="44550" marB="44550" anchor="ct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98.6%</a:t>
                      </a:r>
                    </a:p>
                  </a:txBody>
                  <a:tcPr marL="89099" marR="89099" marT="44550" marB="44550" anchor="ctr"/>
                </a:tc>
                <a:extLst>
                  <a:ext uri="{0D108BD9-81ED-4DB2-BD59-A6C34878D82A}">
                    <a16:rowId xmlns:a16="http://schemas.microsoft.com/office/drawing/2014/main" val="10003"/>
                  </a:ext>
                </a:extLst>
              </a:tr>
              <a:tr h="416600">
                <a:tc>
                  <a:txBody>
                    <a:bodyPr/>
                    <a:lstStyle/>
                    <a:p>
                      <a:pPr algn="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Children Served</a:t>
                      </a:r>
                    </a:p>
                  </a:txBody>
                  <a:tcPr marL="89099" marR="89099" marT="44550" marB="44550" anchor="ctr">
                    <a:solidFill>
                      <a:srgbClr val="00B3CA"/>
                    </a:solidFill>
                  </a:tcP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7,300</a:t>
                      </a:r>
                    </a:p>
                  </a:txBody>
                  <a:tcPr marL="89099" marR="89099" marT="44550" marB="44550" anchor="ctr"/>
                </a:tc>
                <a:tc>
                  <a:txBody>
                    <a:bodyPr/>
                    <a:lstStyle/>
                    <a:p>
                      <a:pPr algn="ctr"/>
                      <a:r>
                        <a:rPr lang="en-US" sz="2100" kern="1200">
                          <a:solidFill>
                            <a:schemeClr val="tx1"/>
                          </a:solidFill>
                          <a:latin typeface="Open Sans" panose="020B0606030504020204" pitchFamily="34" charset="0"/>
                          <a:ea typeface="Open Sans" panose="020B0606030504020204" pitchFamily="34" charset="0"/>
                          <a:cs typeface="Open Sans" panose="020B0606030504020204" pitchFamily="34" charset="0"/>
                        </a:rPr>
                        <a:t>32,541</a:t>
                      </a:r>
                    </a:p>
                  </a:txBody>
                  <a:tcPr marL="89099" marR="89099" marT="44550" marB="44550" anchor="ct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39,852</a:t>
                      </a:r>
                    </a:p>
                  </a:txBody>
                  <a:tcPr marL="89099" marR="89099" marT="44550" marB="44550" anchor="ctr"/>
                </a:tc>
                <a:tc>
                  <a:txBody>
                    <a:bodyPr/>
                    <a:lstStyle/>
                    <a:p>
                      <a:pPr algn="ctr"/>
                      <a:r>
                        <a:rPr lang="en-US" sz="21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61,210*</a:t>
                      </a:r>
                    </a:p>
                  </a:txBody>
                  <a:tcPr marL="89099" marR="89099" marT="44550" marB="44550" anchor="ctr"/>
                </a:tc>
                <a:extLst>
                  <a:ext uri="{0D108BD9-81ED-4DB2-BD59-A6C34878D82A}">
                    <a16:rowId xmlns:a16="http://schemas.microsoft.com/office/drawing/2014/main" val="10004"/>
                  </a:ext>
                </a:extLst>
              </a:tr>
              <a:tr h="416600">
                <a:tc>
                  <a:txBody>
                    <a:bodyPr/>
                    <a:lstStyle/>
                    <a:p>
                      <a:pPr algn="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Center Staff</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66</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434</a:t>
                      </a:r>
                    </a:p>
                  </a:txBody>
                  <a:tcPr marL="89099" marR="89099" marT="44550" marB="44550" anchor="ctr">
                    <a:solidFill>
                      <a:srgbClr val="F15C2C"/>
                    </a:solidFill>
                  </a:tcPr>
                </a:tc>
                <a:tc>
                  <a:txBody>
                    <a:bodyPr/>
                    <a:lstStyle/>
                    <a:p>
                      <a:pPr algn="ct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645</a:t>
                      </a:r>
                    </a:p>
                  </a:txBody>
                  <a:tcPr marL="89099" marR="89099" marT="44550" marB="44550" anchor="ctr">
                    <a:solidFill>
                      <a:srgbClr val="F15C2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1561</a:t>
                      </a:r>
                    </a:p>
                  </a:txBody>
                  <a:tcPr marL="89099" marR="89099" marT="44550" marB="44550" anchor="ctr">
                    <a:solidFill>
                      <a:srgbClr val="F15C2C"/>
                    </a:solidFill>
                  </a:tcPr>
                </a:tc>
                <a:extLst>
                  <a:ext uri="{0D108BD9-81ED-4DB2-BD59-A6C34878D82A}">
                    <a16:rowId xmlns:a16="http://schemas.microsoft.com/office/drawing/2014/main" val="10005"/>
                  </a:ext>
                </a:extLst>
              </a:tr>
              <a:tr h="712923">
                <a:tc>
                  <a:txBody>
                    <a:bodyPr/>
                    <a:lstStyle/>
                    <a:p>
                      <a:pPr algn="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Pass Through Funding</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$1.5 million</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$3 million</a:t>
                      </a:r>
                    </a:p>
                  </a:txBody>
                  <a:tcPr marL="89099" marR="89099" marT="44550" marB="44550" anchor="ctr">
                    <a:solidFill>
                      <a:srgbClr val="F15C2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$32 million</a:t>
                      </a:r>
                    </a:p>
                  </a:txBody>
                  <a:tcPr marL="89099" marR="89099" marT="44550" marB="44550" anchor="ctr">
                    <a:solidFill>
                      <a:srgbClr val="F15C2C"/>
                    </a:solidFill>
                  </a:tcPr>
                </a:tc>
                <a:tc>
                  <a:txBody>
                    <a:bodyPr/>
                    <a:lstStyle/>
                    <a:p>
                      <a:pPr algn="ct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$75.1 million</a:t>
                      </a:r>
                    </a:p>
                  </a:txBody>
                  <a:tcPr marL="89099" marR="89099" marT="44550" marB="44550" anchor="ctr">
                    <a:solidFill>
                      <a:srgbClr val="F15C2C"/>
                    </a:solidFill>
                  </a:tcPr>
                </a:tc>
                <a:extLst>
                  <a:ext uri="{0D108BD9-81ED-4DB2-BD59-A6C34878D82A}">
                    <a16:rowId xmlns:a16="http://schemas.microsoft.com/office/drawing/2014/main" val="10006"/>
                  </a:ext>
                </a:extLst>
              </a:tr>
              <a:tr h="709408">
                <a:tc>
                  <a:txBody>
                    <a:bodyPr/>
                    <a:lstStyle/>
                    <a:p>
                      <a:pPr algn="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CACTX Budget</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$100,000</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$1 million</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$3.1 million</a:t>
                      </a:r>
                    </a:p>
                  </a:txBody>
                  <a:tcPr marL="89099" marR="89099" marT="44550" marB="44550" anchor="ctr">
                    <a:solidFill>
                      <a:srgbClr val="F15C2C"/>
                    </a:solidFill>
                  </a:tcPr>
                </a:tc>
                <a:tc>
                  <a:txBody>
                    <a:bodyPr/>
                    <a:lstStyle/>
                    <a:p>
                      <a:pPr marL="0" algn="ctr" defTabSz="457200" rtl="0" eaLnBrk="1" latinLnBrk="0" hangingPunct="1"/>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$12 million</a:t>
                      </a:r>
                    </a:p>
                  </a:txBody>
                  <a:tcPr marL="89099" marR="89099" marT="44550" marB="44550" anchor="ctr">
                    <a:solidFill>
                      <a:srgbClr val="F15C2C"/>
                    </a:solidFill>
                  </a:tcPr>
                </a:tc>
                <a:extLst>
                  <a:ext uri="{0D108BD9-81ED-4DB2-BD59-A6C34878D82A}">
                    <a16:rowId xmlns:a16="http://schemas.microsoft.com/office/drawing/2014/main" val="10007"/>
                  </a:ext>
                </a:extLst>
              </a:tr>
              <a:tr h="416600">
                <a:tc>
                  <a:txBody>
                    <a:bodyPr/>
                    <a:lstStyle/>
                    <a:p>
                      <a:pPr algn="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CACTX Staff</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1</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10</a:t>
                      </a:r>
                    </a:p>
                  </a:txBody>
                  <a:tcPr marL="89099" marR="89099" marT="44550" marB="44550" anchor="ctr">
                    <a:solidFill>
                      <a:srgbClr val="F15C2C"/>
                    </a:solidFill>
                  </a:tcPr>
                </a:tc>
                <a:tc>
                  <a:txBody>
                    <a:bodyPr/>
                    <a:lstStyle/>
                    <a:p>
                      <a:pPr algn="ctr"/>
                      <a:r>
                        <a:rPr lang="en-US" sz="2100" kern="1200">
                          <a:solidFill>
                            <a:schemeClr val="bg1"/>
                          </a:solidFill>
                          <a:latin typeface="Open Sans" panose="020B0606030504020204" pitchFamily="34" charset="0"/>
                          <a:ea typeface="Open Sans" panose="020B0606030504020204" pitchFamily="34" charset="0"/>
                          <a:cs typeface="Open Sans" panose="020B0606030504020204" pitchFamily="34" charset="0"/>
                        </a:rPr>
                        <a:t>20</a:t>
                      </a:r>
                    </a:p>
                  </a:txBody>
                  <a:tcPr marL="89099" marR="89099" marT="44550" marB="44550" anchor="ctr">
                    <a:solidFill>
                      <a:srgbClr val="F15C2C"/>
                    </a:solidFill>
                  </a:tcPr>
                </a:tc>
                <a:tc>
                  <a:txBody>
                    <a:bodyPr/>
                    <a:lstStyle/>
                    <a:p>
                      <a:pPr lvl="0" algn="ctr">
                        <a:buNone/>
                      </a:pPr>
                      <a:r>
                        <a:rPr lang="en-US" sz="21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47</a:t>
                      </a:r>
                    </a:p>
                  </a:txBody>
                  <a:tcPr marL="89099" marR="89099" marT="44550" marB="44550" anchor="ctr">
                    <a:solidFill>
                      <a:srgbClr val="F15C2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7691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1707A9-C60C-9A65-3D82-FF9DDC04D618}"/>
              </a:ext>
            </a:extLst>
          </p:cNvPr>
          <p:cNvSpPr>
            <a:spLocks noGrp="1"/>
          </p:cNvSpPr>
          <p:nvPr>
            <p:ph type="title"/>
          </p:nvPr>
        </p:nvSpPr>
        <p:spPr>
          <a:xfrm>
            <a:off x="838200" y="655483"/>
            <a:ext cx="10515600" cy="1035205"/>
          </a:xfrm>
        </p:spPr>
        <p:txBody>
          <a:bodyPr anchor="ctr">
            <a:normAutofit/>
          </a:bodyPr>
          <a:lstStyle/>
          <a:p>
            <a:r>
              <a:rPr lang="en-US" dirty="0"/>
              <a:t>Harvest</a:t>
            </a:r>
          </a:p>
        </p:txBody>
      </p:sp>
      <p:pic>
        <p:nvPicPr>
          <p:cNvPr id="6" name="Content Placeholder 5">
            <a:extLst>
              <a:ext uri="{FF2B5EF4-FFF2-40B4-BE49-F238E27FC236}">
                <a16:creationId xmlns:a16="http://schemas.microsoft.com/office/drawing/2014/main" id="{1E93CE64-E8D9-C7F4-082D-9F24D5BA02DD}"/>
              </a:ext>
            </a:extLst>
          </p:cNvPr>
          <p:cNvPicPr>
            <a:picLocks noGrp="1" noChangeAspect="1"/>
          </p:cNvPicPr>
          <p:nvPr>
            <p:ph idx="1"/>
          </p:nvPr>
        </p:nvPicPr>
        <p:blipFill rotWithShape="1">
          <a:blip r:embed="rId3"/>
          <a:srcRect l="18478" t="18865" r="21497" b="18865"/>
          <a:stretch/>
        </p:blipFill>
        <p:spPr>
          <a:xfrm>
            <a:off x="673100" y="1837204"/>
            <a:ext cx="6311900" cy="4365313"/>
          </a:xfrm>
          <a:prstGeom prst="rect">
            <a:avLst/>
          </a:prstGeom>
          <a:noFill/>
        </p:spPr>
      </p:pic>
      <p:pic>
        <p:nvPicPr>
          <p:cNvPr id="2" name="Picture 1">
            <a:extLst>
              <a:ext uri="{FF2B5EF4-FFF2-40B4-BE49-F238E27FC236}">
                <a16:creationId xmlns:a16="http://schemas.microsoft.com/office/drawing/2014/main" id="{BB06A088-6117-2A78-F9EF-B05BD8E4DC47}"/>
              </a:ext>
            </a:extLst>
          </p:cNvPr>
          <p:cNvPicPr>
            <a:picLocks noChangeAspect="1"/>
          </p:cNvPicPr>
          <p:nvPr/>
        </p:nvPicPr>
        <p:blipFill rotWithShape="1">
          <a:blip r:embed="rId4"/>
          <a:srcRect l="13308" t="113" r="17025" b="-113"/>
          <a:stretch/>
        </p:blipFill>
        <p:spPr>
          <a:xfrm>
            <a:off x="6985000" y="1837204"/>
            <a:ext cx="4521200" cy="4360373"/>
          </a:xfrm>
          <a:prstGeom prst="rect">
            <a:avLst/>
          </a:prstGeom>
        </p:spPr>
      </p:pic>
    </p:spTree>
    <p:extLst>
      <p:ext uri="{BB962C8B-B14F-4D97-AF65-F5344CB8AC3E}">
        <p14:creationId xmlns:p14="http://schemas.microsoft.com/office/powerpoint/2010/main" val="3182940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6D90F4-0ACA-9C16-E38F-97BAA4A43A46}"/>
              </a:ext>
            </a:extLst>
          </p:cNvPr>
          <p:cNvSpPr>
            <a:spLocks noGrp="1"/>
          </p:cNvSpPr>
          <p:nvPr>
            <p:ph type="title"/>
          </p:nvPr>
        </p:nvSpPr>
        <p:spPr>
          <a:xfrm>
            <a:off x="838200" y="591983"/>
            <a:ext cx="10515600" cy="1035205"/>
          </a:xfrm>
        </p:spPr>
        <p:txBody>
          <a:bodyPr/>
          <a:lstStyle/>
          <a:p>
            <a:r>
              <a:rPr lang="en-US" dirty="0"/>
              <a:t>Collaborative Harvesting</a:t>
            </a:r>
          </a:p>
        </p:txBody>
      </p:sp>
      <p:sp>
        <p:nvSpPr>
          <p:cNvPr id="5" name="Content Placeholder 4">
            <a:extLst>
              <a:ext uri="{FF2B5EF4-FFF2-40B4-BE49-F238E27FC236}">
                <a16:creationId xmlns:a16="http://schemas.microsoft.com/office/drawing/2014/main" id="{19526D1A-1CD5-ABAC-8366-AD0444564097}"/>
              </a:ext>
            </a:extLst>
          </p:cNvPr>
          <p:cNvSpPr>
            <a:spLocks noGrp="1"/>
          </p:cNvSpPr>
          <p:nvPr>
            <p:ph idx="1"/>
          </p:nvPr>
        </p:nvSpPr>
        <p:spPr>
          <a:xfrm>
            <a:off x="838200" y="1555841"/>
            <a:ext cx="10515600" cy="4450080"/>
          </a:xfrm>
        </p:spPr>
        <p:txBody>
          <a:bodyPr>
            <a:normAutofit/>
          </a:bodyPr>
          <a:lstStyle/>
          <a:p>
            <a:pPr>
              <a:lnSpc>
                <a:spcPct val="100000"/>
              </a:lnSpc>
            </a:pPr>
            <a:r>
              <a:rPr lang="en-US" sz="3200" dirty="0">
                <a:sym typeface="Wingdings" panose="05000000000000000000" pitchFamily="2" charset="2"/>
              </a:rPr>
              <a:t>Children falling through cracks</a:t>
            </a:r>
          </a:p>
          <a:p>
            <a:pPr lvl="1">
              <a:lnSpc>
                <a:spcPct val="100000"/>
              </a:lnSpc>
            </a:pPr>
            <a:r>
              <a:rPr lang="en-US" i="1" dirty="0"/>
              <a:t>Solution: </a:t>
            </a:r>
            <a:r>
              <a:rPr lang="en-US" dirty="0"/>
              <a:t>Integration of statewide child abuse reports</a:t>
            </a:r>
          </a:p>
          <a:p>
            <a:pPr lvl="1">
              <a:lnSpc>
                <a:spcPct val="100000"/>
              </a:lnSpc>
            </a:pPr>
            <a:r>
              <a:rPr lang="en-US" i="1" dirty="0">
                <a:sym typeface="Wingdings" panose="05000000000000000000" pitchFamily="2" charset="2"/>
              </a:rPr>
              <a:t>Solution: </a:t>
            </a:r>
            <a:r>
              <a:rPr lang="en-US" dirty="0"/>
              <a:t>Expansion of statutorily required CAC case criteria</a:t>
            </a:r>
          </a:p>
          <a:p>
            <a:pPr>
              <a:lnSpc>
                <a:spcPct val="100000"/>
              </a:lnSpc>
            </a:pPr>
            <a:r>
              <a:rPr lang="en-US" sz="3200" dirty="0">
                <a:sym typeface="Wingdings" panose="05000000000000000000" pitchFamily="2" charset="2"/>
              </a:rPr>
              <a:t>Inconsistent quality of care</a:t>
            </a:r>
          </a:p>
          <a:p>
            <a:pPr lvl="1">
              <a:lnSpc>
                <a:spcPct val="100000"/>
              </a:lnSpc>
            </a:pPr>
            <a:r>
              <a:rPr lang="en-US" i="1" dirty="0"/>
              <a:t>Solution: </a:t>
            </a:r>
            <a:r>
              <a:rPr lang="en-US" dirty="0"/>
              <a:t>Bring evidence based mental health training to CAC clinicians</a:t>
            </a:r>
          </a:p>
          <a:p>
            <a:pPr>
              <a:lnSpc>
                <a:spcPct val="100000"/>
              </a:lnSpc>
            </a:pPr>
            <a:r>
              <a:rPr lang="en-US" sz="3200" dirty="0">
                <a:sym typeface="Wingdings" panose="05000000000000000000" pitchFamily="2" charset="2"/>
              </a:rPr>
              <a:t>Lack of statewide data to identify gaps and inform strategy</a:t>
            </a:r>
          </a:p>
          <a:p>
            <a:pPr lvl="1">
              <a:lnSpc>
                <a:spcPct val="100000"/>
              </a:lnSpc>
            </a:pPr>
            <a:r>
              <a:rPr lang="en-US" i="1" dirty="0"/>
              <a:t>Solution: </a:t>
            </a:r>
            <a:r>
              <a:rPr lang="en-US" dirty="0"/>
              <a:t>Statewide case management system</a:t>
            </a:r>
          </a:p>
        </p:txBody>
      </p:sp>
    </p:spTree>
    <p:extLst>
      <p:ext uri="{BB962C8B-B14F-4D97-AF65-F5344CB8AC3E}">
        <p14:creationId xmlns:p14="http://schemas.microsoft.com/office/powerpoint/2010/main" val="1559749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6D90F4-0ACA-9C16-E38F-97BAA4A43A46}"/>
              </a:ext>
            </a:extLst>
          </p:cNvPr>
          <p:cNvSpPr>
            <a:spLocks noGrp="1"/>
          </p:cNvSpPr>
          <p:nvPr>
            <p:ph type="title"/>
          </p:nvPr>
        </p:nvSpPr>
        <p:spPr>
          <a:xfrm>
            <a:off x="838200" y="591983"/>
            <a:ext cx="10515600" cy="1035205"/>
          </a:xfrm>
        </p:spPr>
        <p:txBody>
          <a:bodyPr/>
          <a:lstStyle/>
          <a:p>
            <a:r>
              <a:rPr lang="en-US" dirty="0"/>
              <a:t>Collaborative Harvesting</a:t>
            </a:r>
          </a:p>
        </p:txBody>
      </p:sp>
      <p:sp>
        <p:nvSpPr>
          <p:cNvPr id="5" name="Content Placeholder 4">
            <a:extLst>
              <a:ext uri="{FF2B5EF4-FFF2-40B4-BE49-F238E27FC236}">
                <a16:creationId xmlns:a16="http://schemas.microsoft.com/office/drawing/2014/main" id="{19526D1A-1CD5-ABAC-8366-AD0444564097}"/>
              </a:ext>
            </a:extLst>
          </p:cNvPr>
          <p:cNvSpPr>
            <a:spLocks noGrp="1"/>
          </p:cNvSpPr>
          <p:nvPr>
            <p:ph idx="1"/>
          </p:nvPr>
        </p:nvSpPr>
        <p:spPr>
          <a:xfrm>
            <a:off x="6684579" y="2407920"/>
            <a:ext cx="4669221" cy="2573983"/>
          </a:xfrm>
        </p:spPr>
        <p:txBody>
          <a:bodyPr>
            <a:normAutofit/>
          </a:bodyPr>
          <a:lstStyle/>
          <a:p>
            <a:pPr>
              <a:lnSpc>
                <a:spcPct val="100000"/>
              </a:lnSpc>
            </a:pPr>
            <a:r>
              <a:rPr lang="en-US" sz="3200" dirty="0"/>
              <a:t>Lack of guiding star</a:t>
            </a:r>
          </a:p>
          <a:p>
            <a:pPr lvl="1">
              <a:lnSpc>
                <a:spcPct val="100000"/>
              </a:lnSpc>
            </a:pPr>
            <a:r>
              <a:rPr lang="en-US" b="1" dirty="0">
                <a:solidFill>
                  <a:srgbClr val="00B3CA"/>
                </a:solidFill>
              </a:rPr>
              <a:t>Solution: Statewide Master Service Plan – The Blueprint to Reach Every Child</a:t>
            </a:r>
          </a:p>
        </p:txBody>
      </p:sp>
      <p:pic>
        <p:nvPicPr>
          <p:cNvPr id="2" name="Picture 1">
            <a:extLst>
              <a:ext uri="{FF2B5EF4-FFF2-40B4-BE49-F238E27FC236}">
                <a16:creationId xmlns:a16="http://schemas.microsoft.com/office/drawing/2014/main" id="{12A9CAC5-8D4F-E672-B6D2-9DE19C425BA8}"/>
              </a:ext>
            </a:extLst>
          </p:cNvPr>
          <p:cNvPicPr>
            <a:picLocks noChangeAspect="1"/>
          </p:cNvPicPr>
          <p:nvPr/>
        </p:nvPicPr>
        <p:blipFill>
          <a:blip r:embed="rId3"/>
          <a:stretch>
            <a:fillRect/>
          </a:stretch>
        </p:blipFill>
        <p:spPr>
          <a:xfrm>
            <a:off x="838200" y="1663724"/>
            <a:ext cx="5625662" cy="4450682"/>
          </a:xfrm>
          <a:prstGeom prst="rect">
            <a:avLst/>
          </a:prstGeom>
        </p:spPr>
      </p:pic>
    </p:spTree>
    <p:extLst>
      <p:ext uri="{BB962C8B-B14F-4D97-AF65-F5344CB8AC3E}">
        <p14:creationId xmlns:p14="http://schemas.microsoft.com/office/powerpoint/2010/main" val="267178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E3ED6D-21D5-511F-BE80-3122A2CB87C8}"/>
              </a:ext>
            </a:extLst>
          </p:cNvPr>
          <p:cNvSpPr>
            <a:spLocks noGrp="1"/>
          </p:cNvSpPr>
          <p:nvPr>
            <p:ph type="title"/>
          </p:nvPr>
        </p:nvSpPr>
        <p:spPr>
          <a:xfrm>
            <a:off x="730624" y="561354"/>
            <a:ext cx="10515600" cy="1035205"/>
          </a:xfrm>
        </p:spPr>
        <p:txBody>
          <a:bodyPr anchor="ctr">
            <a:normAutofit/>
          </a:bodyPr>
          <a:lstStyle/>
          <a:p>
            <a:r>
              <a:rPr lang="en-US" dirty="0"/>
              <a:t>Blueprint to Reach Every Child</a:t>
            </a:r>
          </a:p>
        </p:txBody>
      </p:sp>
      <p:sp>
        <p:nvSpPr>
          <p:cNvPr id="19" name="Content Placeholder 18">
            <a:extLst>
              <a:ext uri="{FF2B5EF4-FFF2-40B4-BE49-F238E27FC236}">
                <a16:creationId xmlns:a16="http://schemas.microsoft.com/office/drawing/2014/main" id="{B899DA23-97E3-5E07-DEAD-116B6B43D757}"/>
              </a:ext>
            </a:extLst>
          </p:cNvPr>
          <p:cNvSpPr>
            <a:spLocks noGrp="1"/>
          </p:cNvSpPr>
          <p:nvPr>
            <p:ph idx="1"/>
          </p:nvPr>
        </p:nvSpPr>
        <p:spPr>
          <a:xfrm>
            <a:off x="725217" y="1519868"/>
            <a:ext cx="5244661" cy="4721650"/>
          </a:xfrm>
        </p:spPr>
        <p:txBody>
          <a:bodyPr>
            <a:normAutofit fontScale="92500" lnSpcReduction="10000"/>
          </a:bodyPr>
          <a:lstStyle/>
          <a:p>
            <a:r>
              <a:rPr lang="en-US" sz="2400" dirty="0"/>
              <a:t>Strategic plan for CACs and CACTX</a:t>
            </a:r>
          </a:p>
          <a:p>
            <a:r>
              <a:rPr lang="en-US" sz="2400" dirty="0"/>
              <a:t>Shared roadmap for improving the response to crimes against children cases</a:t>
            </a:r>
          </a:p>
          <a:p>
            <a:r>
              <a:rPr lang="en-US" sz="2400" dirty="0"/>
              <a:t>Common agenda </a:t>
            </a:r>
            <a:r>
              <a:rPr lang="en-US" sz="2400" dirty="0">
                <a:sym typeface="Wingdings" panose="05000000000000000000" pitchFamily="2" charset="2"/>
              </a:rPr>
              <a:t></a:t>
            </a:r>
            <a:r>
              <a:rPr lang="en-US" sz="2400" dirty="0"/>
              <a:t> collective impact</a:t>
            </a:r>
          </a:p>
          <a:p>
            <a:r>
              <a:rPr lang="en-US" sz="2400" dirty="0"/>
              <a:t>Used to inform CACTX strategic focus areas</a:t>
            </a:r>
          </a:p>
          <a:p>
            <a:r>
              <a:rPr lang="en-US" sz="2400" dirty="0"/>
              <a:t>Benefits: </a:t>
            </a:r>
          </a:p>
          <a:p>
            <a:pPr lvl="1"/>
            <a:r>
              <a:rPr lang="en-US" dirty="0">
                <a:sym typeface="Wingdings" panose="05000000000000000000" pitchFamily="2" charset="2"/>
              </a:rPr>
              <a:t>A shared commitment</a:t>
            </a:r>
          </a:p>
          <a:p>
            <a:pPr lvl="1"/>
            <a:r>
              <a:rPr lang="en-US" dirty="0">
                <a:sym typeface="Wingdings" panose="05000000000000000000" pitchFamily="2" charset="2"/>
              </a:rPr>
              <a:t>Defined mutual problems</a:t>
            </a:r>
          </a:p>
          <a:p>
            <a:pPr lvl="1"/>
            <a:r>
              <a:rPr lang="en-US" dirty="0">
                <a:sym typeface="Wingdings" panose="05000000000000000000" pitchFamily="2" charset="2"/>
              </a:rPr>
              <a:t>An ongoing practice that inspires communication</a:t>
            </a:r>
          </a:p>
          <a:p>
            <a:pPr lvl="1"/>
            <a:r>
              <a:rPr lang="en-US" dirty="0">
                <a:sym typeface="Wingdings" panose="05000000000000000000" pitchFamily="2" charset="2"/>
              </a:rPr>
              <a:t>Provides a method to track progress</a:t>
            </a:r>
            <a:endParaRPr lang="en-US" sz="2000" dirty="0"/>
          </a:p>
        </p:txBody>
      </p:sp>
      <p:pic>
        <p:nvPicPr>
          <p:cNvPr id="20" name="Picture 19">
            <a:extLst>
              <a:ext uri="{FF2B5EF4-FFF2-40B4-BE49-F238E27FC236}">
                <a16:creationId xmlns:a16="http://schemas.microsoft.com/office/drawing/2014/main" id="{2382EB69-8A67-025A-DE1E-2A8E3D30B53D}"/>
              </a:ext>
            </a:extLst>
          </p:cNvPr>
          <p:cNvPicPr>
            <a:picLocks noChangeAspect="1"/>
          </p:cNvPicPr>
          <p:nvPr/>
        </p:nvPicPr>
        <p:blipFill rotWithShape="1">
          <a:blip r:embed="rId3"/>
          <a:srcRect l="216" t="2542" r="22177"/>
          <a:stretch/>
        </p:blipFill>
        <p:spPr>
          <a:xfrm>
            <a:off x="6222124" y="1471450"/>
            <a:ext cx="5277710" cy="4721650"/>
          </a:xfrm>
          <a:prstGeom prst="rect">
            <a:avLst/>
          </a:prstGeom>
        </p:spPr>
      </p:pic>
    </p:spTree>
    <p:extLst>
      <p:ext uri="{BB962C8B-B14F-4D97-AF65-F5344CB8AC3E}">
        <p14:creationId xmlns:p14="http://schemas.microsoft.com/office/powerpoint/2010/main" val="190079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E3ED6D-21D5-511F-BE80-3122A2CB87C8}"/>
              </a:ext>
            </a:extLst>
          </p:cNvPr>
          <p:cNvSpPr>
            <a:spLocks noGrp="1"/>
          </p:cNvSpPr>
          <p:nvPr>
            <p:ph type="title"/>
          </p:nvPr>
        </p:nvSpPr>
        <p:spPr/>
        <p:txBody>
          <a:bodyPr anchor="ctr">
            <a:normAutofit/>
          </a:bodyPr>
          <a:lstStyle/>
          <a:p>
            <a:r>
              <a:rPr lang="en-US" dirty="0"/>
              <a:t>Blueprint to Reach Every Child</a:t>
            </a:r>
          </a:p>
        </p:txBody>
      </p:sp>
      <p:sp>
        <p:nvSpPr>
          <p:cNvPr id="19" name="Content Placeholder 18">
            <a:extLst>
              <a:ext uri="{FF2B5EF4-FFF2-40B4-BE49-F238E27FC236}">
                <a16:creationId xmlns:a16="http://schemas.microsoft.com/office/drawing/2014/main" id="{B899DA23-97E3-5E07-DEAD-116B6B43D757}"/>
              </a:ext>
            </a:extLst>
          </p:cNvPr>
          <p:cNvSpPr>
            <a:spLocks noGrp="1"/>
          </p:cNvSpPr>
          <p:nvPr>
            <p:ph idx="1"/>
          </p:nvPr>
        </p:nvSpPr>
        <p:spPr>
          <a:xfrm>
            <a:off x="838200" y="1664260"/>
            <a:ext cx="10515600" cy="4365313"/>
          </a:xfrm>
        </p:spPr>
        <p:txBody>
          <a:bodyPr>
            <a:normAutofit lnSpcReduction="10000"/>
          </a:bodyPr>
          <a:lstStyle/>
          <a:p>
            <a:r>
              <a:rPr lang="en-US" dirty="0"/>
              <a:t>Communication of concept</a:t>
            </a:r>
          </a:p>
          <a:p>
            <a:r>
              <a:rPr lang="en-US" dirty="0"/>
              <a:t>Development process</a:t>
            </a:r>
          </a:p>
          <a:p>
            <a:pPr lvl="1"/>
            <a:r>
              <a:rPr lang="en-US" dirty="0"/>
              <a:t>Summit Impact Café </a:t>
            </a:r>
          </a:p>
          <a:p>
            <a:pPr lvl="1"/>
            <a:r>
              <a:rPr lang="en-US" dirty="0"/>
              <a:t>Focused workgroups</a:t>
            </a:r>
          </a:p>
          <a:p>
            <a:pPr lvl="1"/>
            <a:r>
              <a:rPr lang="en-US" dirty="0"/>
              <a:t>MDT survey</a:t>
            </a:r>
          </a:p>
          <a:p>
            <a:pPr lvl="1"/>
            <a:r>
              <a:rPr lang="en-US" dirty="0"/>
              <a:t>Statewide Multidisciplinary Task Force input</a:t>
            </a:r>
          </a:p>
          <a:p>
            <a:pPr lvl="1"/>
            <a:r>
              <a:rPr lang="en-US" dirty="0"/>
              <a:t>CAC council sign-off</a:t>
            </a:r>
          </a:p>
          <a:p>
            <a:r>
              <a:rPr lang="en-US" dirty="0"/>
              <a:t>Ongoing updates provided to network on Blueprint initiatives and progress</a:t>
            </a:r>
          </a:p>
          <a:p>
            <a:r>
              <a:rPr lang="en-US" dirty="0"/>
              <a:t>Revised collaboratively every biennium to ensure network input</a:t>
            </a:r>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56955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56CD7-7E87-2E30-508F-3C9E20D2D9C9}"/>
              </a:ext>
            </a:extLst>
          </p:cNvPr>
          <p:cNvSpPr>
            <a:spLocks noGrp="1"/>
          </p:cNvSpPr>
          <p:nvPr>
            <p:ph type="title"/>
          </p:nvPr>
        </p:nvSpPr>
        <p:spPr>
          <a:xfrm>
            <a:off x="757518" y="655483"/>
            <a:ext cx="10515600" cy="1035205"/>
          </a:xfrm>
        </p:spPr>
        <p:txBody>
          <a:bodyPr anchor="ctr">
            <a:normAutofit/>
          </a:bodyPr>
          <a:lstStyle/>
          <a:p>
            <a:r>
              <a:rPr lang="en-US" dirty="0"/>
              <a:t>What Fruit has The Blueprint Yielded?</a:t>
            </a:r>
          </a:p>
        </p:txBody>
      </p:sp>
      <p:pic>
        <p:nvPicPr>
          <p:cNvPr id="6" name="Content Placeholder 5">
            <a:extLst>
              <a:ext uri="{FF2B5EF4-FFF2-40B4-BE49-F238E27FC236}">
                <a16:creationId xmlns:a16="http://schemas.microsoft.com/office/drawing/2014/main" id="{2DF6DE56-DDF2-304B-4A41-3E3647AFFB98}"/>
              </a:ext>
            </a:extLst>
          </p:cNvPr>
          <p:cNvPicPr>
            <a:picLocks noGrp="1" noChangeAspect="1"/>
          </p:cNvPicPr>
          <p:nvPr>
            <p:ph idx="1"/>
          </p:nvPr>
        </p:nvPicPr>
        <p:blipFill>
          <a:blip r:embed="rId3"/>
          <a:srcRect t="15070" b="15070"/>
          <a:stretch/>
        </p:blipFill>
        <p:spPr>
          <a:xfrm>
            <a:off x="838200" y="1825624"/>
            <a:ext cx="10515600" cy="4365313"/>
          </a:xfrm>
          <a:prstGeom prst="rect">
            <a:avLst/>
          </a:prstGeom>
          <a:noFill/>
        </p:spPr>
      </p:pic>
    </p:spTree>
    <p:extLst>
      <p:ext uri="{BB962C8B-B14F-4D97-AF65-F5344CB8AC3E}">
        <p14:creationId xmlns:p14="http://schemas.microsoft.com/office/powerpoint/2010/main" val="108962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F8E79-64B2-BBC7-96FB-5E1394FA3F05}"/>
              </a:ext>
            </a:extLst>
          </p:cNvPr>
          <p:cNvSpPr>
            <a:spLocks noGrp="1"/>
          </p:cNvSpPr>
          <p:nvPr>
            <p:ph type="title"/>
          </p:nvPr>
        </p:nvSpPr>
        <p:spPr/>
        <p:txBody>
          <a:bodyPr/>
          <a:lstStyle/>
          <a:p>
            <a:r>
              <a:rPr lang="en-US" dirty="0"/>
              <a:t>Training Objectives</a:t>
            </a:r>
          </a:p>
        </p:txBody>
      </p:sp>
      <p:sp>
        <p:nvSpPr>
          <p:cNvPr id="4" name="Content Placeholder 3">
            <a:extLst>
              <a:ext uri="{FF2B5EF4-FFF2-40B4-BE49-F238E27FC236}">
                <a16:creationId xmlns:a16="http://schemas.microsoft.com/office/drawing/2014/main" id="{872E2599-994A-CCC6-2EE4-667B1B7423EC}"/>
              </a:ext>
            </a:extLst>
          </p:cNvPr>
          <p:cNvSpPr>
            <a:spLocks noGrp="1"/>
          </p:cNvSpPr>
          <p:nvPr>
            <p:ph idx="1"/>
          </p:nvPr>
        </p:nvSpPr>
        <p:spPr>
          <a:xfrm>
            <a:off x="838200" y="1691154"/>
            <a:ext cx="10515600" cy="4365313"/>
          </a:xfrm>
        </p:spPr>
        <p:txBody>
          <a:bodyPr>
            <a:normAutofit fontScale="92500" lnSpcReduction="10000"/>
          </a:bodyPr>
          <a:lstStyle/>
          <a:p>
            <a:pPr marL="514350" indent="-514350">
              <a:buFont typeface="+mj-lt"/>
              <a:buAutoNum type="arabicParenR"/>
            </a:pPr>
            <a:r>
              <a:rPr lang="en-US" dirty="0"/>
              <a:t>Develop a foundational understanding of Children's Advocacy Centers of Texas (CACTX), including the strategic groundwork that has enabled the organization’s growth and the success of key initiatives.</a:t>
            </a:r>
          </a:p>
          <a:p>
            <a:pPr marL="514350" indent="-514350">
              <a:buFont typeface="+mj-lt"/>
              <a:buAutoNum type="arabicParenR"/>
            </a:pPr>
            <a:r>
              <a:rPr lang="en-US" dirty="0"/>
              <a:t>Explore CACTX’s newly developed statewide strategic plan, collaboratively authored by the Texas CAC network, and examine current partner-driven initiatives aimed at advancing services for child victims across the state.</a:t>
            </a:r>
          </a:p>
          <a:p>
            <a:pPr marL="514350" indent="-514350">
              <a:buFont typeface="+mj-lt"/>
              <a:buAutoNum type="arabicParenR"/>
            </a:pPr>
            <a:r>
              <a:rPr lang="en-US" dirty="0"/>
              <a:t>Cultivate strategic thinking among participants, encouraging reflection on the challenges they are currently addressing and identifying the critical factors necessary to advance effective problem-solving.</a:t>
            </a:r>
          </a:p>
        </p:txBody>
      </p:sp>
    </p:spTree>
    <p:extLst>
      <p:ext uri="{BB962C8B-B14F-4D97-AF65-F5344CB8AC3E}">
        <p14:creationId xmlns:p14="http://schemas.microsoft.com/office/powerpoint/2010/main" val="311793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3B2B-0D63-EED8-8336-306F1CD96C92}"/>
              </a:ext>
            </a:extLst>
          </p:cNvPr>
          <p:cNvSpPr>
            <a:spLocks noGrp="1"/>
          </p:cNvSpPr>
          <p:nvPr>
            <p:ph type="title"/>
          </p:nvPr>
        </p:nvSpPr>
        <p:spPr/>
        <p:txBody>
          <a:bodyPr/>
          <a:lstStyle/>
          <a:p>
            <a:r>
              <a:rPr lang="en-US" dirty="0"/>
              <a:t>Blueprint Mutually Identified Problem </a:t>
            </a:r>
          </a:p>
        </p:txBody>
      </p:sp>
      <p:sp>
        <p:nvSpPr>
          <p:cNvPr id="3" name="Content Placeholder 2">
            <a:extLst>
              <a:ext uri="{FF2B5EF4-FFF2-40B4-BE49-F238E27FC236}">
                <a16:creationId xmlns:a16="http://schemas.microsoft.com/office/drawing/2014/main" id="{5F935392-E0F7-9F2F-ED1E-670A55180B7C}"/>
              </a:ext>
            </a:extLst>
          </p:cNvPr>
          <p:cNvSpPr>
            <a:spLocks noGrp="1"/>
          </p:cNvSpPr>
          <p:nvPr>
            <p:ph idx="1"/>
          </p:nvPr>
        </p:nvSpPr>
        <p:spPr>
          <a:xfrm>
            <a:off x="838200" y="1711320"/>
            <a:ext cx="10515600" cy="4365313"/>
          </a:xfrm>
        </p:spPr>
        <p:txBody>
          <a:bodyPr/>
          <a:lstStyle/>
          <a:p>
            <a:r>
              <a:rPr lang="en-US" dirty="0"/>
              <a:t>Children and families served by CACs should have access to high-quality, effective, evidence-based treatment</a:t>
            </a:r>
          </a:p>
          <a:p>
            <a:r>
              <a:rPr lang="en-US" dirty="0"/>
              <a:t>Specifically, highly skilled and specialized providers are needed</a:t>
            </a:r>
          </a:p>
          <a:p>
            <a:pPr lvl="1"/>
            <a:r>
              <a:rPr lang="en-US" dirty="0"/>
              <a:t>Trauma (</a:t>
            </a:r>
            <a:r>
              <a:rPr lang="en-US" i="1" dirty="0"/>
              <a:t>ongoing training in trauma-focused EBTs)</a:t>
            </a:r>
          </a:p>
          <a:p>
            <a:pPr lvl="1"/>
            <a:r>
              <a:rPr lang="en-US" dirty="0"/>
              <a:t>Needs unique to CAC population, such as addressing PSB</a:t>
            </a:r>
          </a:p>
          <a:p>
            <a:pPr marL="0" indent="0">
              <a:buNone/>
            </a:pPr>
            <a:endParaRPr lang="en-US" dirty="0"/>
          </a:p>
        </p:txBody>
      </p:sp>
    </p:spTree>
    <p:extLst>
      <p:ext uri="{BB962C8B-B14F-4D97-AF65-F5344CB8AC3E}">
        <p14:creationId xmlns:p14="http://schemas.microsoft.com/office/powerpoint/2010/main" val="3052847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DFC9-39F3-79D7-49FF-8969C5E3E045}"/>
              </a:ext>
            </a:extLst>
          </p:cNvPr>
          <p:cNvSpPr>
            <a:spLocks noGrp="1"/>
          </p:cNvSpPr>
          <p:nvPr>
            <p:ph type="title"/>
          </p:nvPr>
        </p:nvSpPr>
        <p:spPr/>
        <p:txBody>
          <a:bodyPr>
            <a:normAutofit/>
          </a:bodyPr>
          <a:lstStyle/>
          <a:p>
            <a:r>
              <a:rPr lang="en-US" dirty="0"/>
              <a:t>Partnership with PSB Experts</a:t>
            </a:r>
          </a:p>
        </p:txBody>
      </p:sp>
      <p:sp>
        <p:nvSpPr>
          <p:cNvPr id="3" name="Content Placeholder 2">
            <a:extLst>
              <a:ext uri="{FF2B5EF4-FFF2-40B4-BE49-F238E27FC236}">
                <a16:creationId xmlns:a16="http://schemas.microsoft.com/office/drawing/2014/main" id="{17CA4B33-6F45-9F1B-8876-FE55E902FEE5}"/>
              </a:ext>
            </a:extLst>
          </p:cNvPr>
          <p:cNvSpPr>
            <a:spLocks noGrp="1"/>
          </p:cNvSpPr>
          <p:nvPr>
            <p:ph idx="1"/>
          </p:nvPr>
        </p:nvSpPr>
        <p:spPr>
          <a:xfrm>
            <a:off x="838200" y="1611306"/>
            <a:ext cx="10515600" cy="4365313"/>
          </a:xfrm>
        </p:spPr>
        <p:txBody>
          <a:bodyPr>
            <a:normAutofit/>
          </a:bodyPr>
          <a:lstStyle/>
          <a:p>
            <a:r>
              <a:rPr lang="en-US" dirty="0"/>
              <a:t>Continue partnership with Penn State University – Dr. Brian Allen, Psy.D.</a:t>
            </a:r>
          </a:p>
          <a:p>
            <a:pPr lvl="1"/>
            <a:r>
              <a:rPr lang="en-US" dirty="0"/>
              <a:t>Phase-Based Treatment of Preteen Problematic Sexual Behavior</a:t>
            </a:r>
          </a:p>
          <a:p>
            <a:r>
              <a:rPr lang="en-US" dirty="0"/>
              <a:t>New partnership with National Center on the Sexual Behavior of Youth (NCSBY)</a:t>
            </a:r>
          </a:p>
          <a:p>
            <a:pPr lvl="1"/>
            <a:r>
              <a:rPr lang="en-US" dirty="0"/>
              <a:t>Problematic Sexual Behavior – Cognitive Behavioral Therapy for Adolescents</a:t>
            </a:r>
          </a:p>
          <a:p>
            <a:pPr lvl="1"/>
            <a:r>
              <a:rPr lang="en-US" dirty="0"/>
              <a:t>Preceded by MDT readiness activities</a:t>
            </a:r>
          </a:p>
          <a:p>
            <a:r>
              <a:rPr lang="en-US" dirty="0"/>
              <a:t>Development of PSB Guide for MDTs</a:t>
            </a:r>
          </a:p>
          <a:p>
            <a:pPr marL="0" indent="0">
              <a:buNone/>
            </a:pPr>
            <a:endParaRPr lang="en-US" dirty="0"/>
          </a:p>
        </p:txBody>
      </p:sp>
    </p:spTree>
    <p:extLst>
      <p:ext uri="{BB962C8B-B14F-4D97-AF65-F5344CB8AC3E}">
        <p14:creationId xmlns:p14="http://schemas.microsoft.com/office/powerpoint/2010/main" val="182870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3B2B-0D63-EED8-8336-306F1CD96C92}"/>
              </a:ext>
            </a:extLst>
          </p:cNvPr>
          <p:cNvSpPr>
            <a:spLocks noGrp="1"/>
          </p:cNvSpPr>
          <p:nvPr>
            <p:ph type="title"/>
          </p:nvPr>
        </p:nvSpPr>
        <p:spPr/>
        <p:txBody>
          <a:bodyPr/>
          <a:lstStyle/>
          <a:p>
            <a:r>
              <a:rPr lang="en-US" dirty="0"/>
              <a:t>Blueprint Mutually Identified Problem </a:t>
            </a:r>
          </a:p>
        </p:txBody>
      </p:sp>
      <p:sp>
        <p:nvSpPr>
          <p:cNvPr id="3" name="Content Placeholder 2">
            <a:extLst>
              <a:ext uri="{FF2B5EF4-FFF2-40B4-BE49-F238E27FC236}">
                <a16:creationId xmlns:a16="http://schemas.microsoft.com/office/drawing/2014/main" id="{5F935392-E0F7-9F2F-ED1E-670A55180B7C}"/>
              </a:ext>
            </a:extLst>
          </p:cNvPr>
          <p:cNvSpPr>
            <a:spLocks noGrp="1"/>
          </p:cNvSpPr>
          <p:nvPr>
            <p:ph idx="1"/>
          </p:nvPr>
        </p:nvSpPr>
        <p:spPr>
          <a:xfrm>
            <a:off x="838200" y="1654170"/>
            <a:ext cx="10515600" cy="4365313"/>
          </a:xfrm>
        </p:spPr>
        <p:txBody>
          <a:bodyPr/>
          <a:lstStyle/>
          <a:p>
            <a:r>
              <a:rPr lang="en-US" dirty="0"/>
              <a:t>No seat at the table – children’s mental health in Texas</a:t>
            </a:r>
          </a:p>
          <a:p>
            <a:r>
              <a:rPr lang="en-US" dirty="0"/>
              <a:t>Largest provider of specialized trauma treatment in Texas, but not largely recognized as such</a:t>
            </a:r>
          </a:p>
          <a:p>
            <a:r>
              <a:rPr lang="en-US" dirty="0"/>
              <a:t>Need to develop a pathway for elevating the footprint of CAC children’s mental health programming statewide​	</a:t>
            </a:r>
          </a:p>
        </p:txBody>
      </p:sp>
    </p:spTree>
    <p:extLst>
      <p:ext uri="{BB962C8B-B14F-4D97-AF65-F5344CB8AC3E}">
        <p14:creationId xmlns:p14="http://schemas.microsoft.com/office/powerpoint/2010/main" val="80816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1515-6A25-FB0C-3495-027D31D05596}"/>
              </a:ext>
            </a:extLst>
          </p:cNvPr>
          <p:cNvSpPr>
            <a:spLocks noGrp="1"/>
          </p:cNvSpPr>
          <p:nvPr>
            <p:ph type="title"/>
          </p:nvPr>
        </p:nvSpPr>
        <p:spPr>
          <a:xfrm>
            <a:off x="838200" y="763059"/>
            <a:ext cx="10515600" cy="1035205"/>
          </a:xfrm>
        </p:spPr>
        <p:txBody>
          <a:bodyPr>
            <a:normAutofit fontScale="90000"/>
          </a:bodyPr>
          <a:lstStyle/>
          <a:p>
            <a:r>
              <a:rPr lang="en-US" dirty="0"/>
              <a:t>Partnership with Meadows Mental Health Policy Institute</a:t>
            </a:r>
          </a:p>
        </p:txBody>
      </p:sp>
      <p:sp>
        <p:nvSpPr>
          <p:cNvPr id="3" name="Content Placeholder 2">
            <a:extLst>
              <a:ext uri="{FF2B5EF4-FFF2-40B4-BE49-F238E27FC236}">
                <a16:creationId xmlns:a16="http://schemas.microsoft.com/office/drawing/2014/main" id="{F2AF6043-B7E9-4FC1-5C01-5D21702C7C55}"/>
              </a:ext>
            </a:extLst>
          </p:cNvPr>
          <p:cNvSpPr>
            <a:spLocks noGrp="1"/>
          </p:cNvSpPr>
          <p:nvPr>
            <p:ph idx="1"/>
          </p:nvPr>
        </p:nvSpPr>
        <p:spPr>
          <a:xfrm>
            <a:off x="838200" y="1960094"/>
            <a:ext cx="10515600" cy="4365313"/>
          </a:xfrm>
        </p:spPr>
        <p:txBody>
          <a:bodyPr/>
          <a:lstStyle/>
          <a:p>
            <a:r>
              <a:rPr lang="en-US" dirty="0"/>
              <a:t>Leveraged relationship with key player in the children’s mental health space in Texas</a:t>
            </a:r>
          </a:p>
          <a:p>
            <a:r>
              <a:rPr lang="en-US" dirty="0"/>
              <a:t>Developed roadmap for elevating the footprint of CAC children’s mental health programming statewide</a:t>
            </a:r>
          </a:p>
          <a:p>
            <a:pPr lvl="1"/>
            <a:r>
              <a:rPr lang="en-US" dirty="0"/>
              <a:t>Identified the priority players and made connections</a:t>
            </a:r>
          </a:p>
          <a:p>
            <a:pPr lvl="1"/>
            <a:r>
              <a:rPr lang="en-US" dirty="0"/>
              <a:t>Potential pathways for partnerships and resource sharing</a:t>
            </a:r>
          </a:p>
          <a:p>
            <a:pPr lvl="1"/>
            <a:r>
              <a:rPr lang="en-US" dirty="0"/>
              <a:t>Articulated how to communicate the work of CACs in the mental health space</a:t>
            </a:r>
          </a:p>
        </p:txBody>
      </p:sp>
    </p:spTree>
    <p:extLst>
      <p:ext uri="{BB962C8B-B14F-4D97-AF65-F5344CB8AC3E}">
        <p14:creationId xmlns:p14="http://schemas.microsoft.com/office/powerpoint/2010/main" val="167521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3B2B-0D63-EED8-8336-306F1CD96C92}"/>
              </a:ext>
            </a:extLst>
          </p:cNvPr>
          <p:cNvSpPr>
            <a:spLocks noGrp="1"/>
          </p:cNvSpPr>
          <p:nvPr>
            <p:ph type="title"/>
          </p:nvPr>
        </p:nvSpPr>
        <p:spPr/>
        <p:txBody>
          <a:bodyPr/>
          <a:lstStyle/>
          <a:p>
            <a:r>
              <a:rPr lang="en-US" dirty="0"/>
              <a:t>Blueprint Mutually Identified Problem </a:t>
            </a:r>
          </a:p>
        </p:txBody>
      </p:sp>
      <p:sp>
        <p:nvSpPr>
          <p:cNvPr id="3" name="Content Placeholder 2">
            <a:extLst>
              <a:ext uri="{FF2B5EF4-FFF2-40B4-BE49-F238E27FC236}">
                <a16:creationId xmlns:a16="http://schemas.microsoft.com/office/drawing/2014/main" id="{5F935392-E0F7-9F2F-ED1E-670A55180B7C}"/>
              </a:ext>
            </a:extLst>
          </p:cNvPr>
          <p:cNvSpPr>
            <a:spLocks noGrp="1"/>
          </p:cNvSpPr>
          <p:nvPr>
            <p:ph idx="1"/>
          </p:nvPr>
        </p:nvSpPr>
        <p:spPr>
          <a:xfrm>
            <a:off x="838200" y="1664260"/>
            <a:ext cx="10515600" cy="4365313"/>
          </a:xfrm>
        </p:spPr>
        <p:txBody>
          <a:bodyPr>
            <a:normAutofit/>
          </a:bodyPr>
          <a:lstStyle/>
          <a:p>
            <a:r>
              <a:rPr lang="en-US" sz="2400" dirty="0"/>
              <a:t>Advocacy programming varies significantly across the state</a:t>
            </a:r>
          </a:p>
          <a:p>
            <a:r>
              <a:rPr lang="en-US" sz="2400" dirty="0"/>
              <a:t>Need to further define the “core framework” of victim advocacy</a:t>
            </a:r>
          </a:p>
          <a:p>
            <a:r>
              <a:rPr lang="en-US" sz="2400" dirty="0"/>
              <a:t>Establish best in class services for all CAC clients</a:t>
            </a:r>
          </a:p>
          <a:p>
            <a:r>
              <a:rPr lang="en-US" sz="2400" dirty="0"/>
              <a:t>Need to better identify children that need specialized trauma-focused treatment</a:t>
            </a:r>
          </a:p>
          <a:p>
            <a:r>
              <a:rPr lang="en-US" sz="2400" dirty="0"/>
              <a:t>Core shared belief:</a:t>
            </a:r>
          </a:p>
        </p:txBody>
      </p:sp>
      <p:graphicFrame>
        <p:nvGraphicFramePr>
          <p:cNvPr id="4" name="Diagram 3">
            <a:extLst>
              <a:ext uri="{FF2B5EF4-FFF2-40B4-BE49-F238E27FC236}">
                <a16:creationId xmlns:a16="http://schemas.microsoft.com/office/drawing/2014/main" id="{E528E0C4-7B91-018E-4381-1E0207BDFBC7}"/>
              </a:ext>
            </a:extLst>
          </p:cNvPr>
          <p:cNvGraphicFramePr/>
          <p:nvPr>
            <p:extLst>
              <p:ext uri="{D42A27DB-BD31-4B8C-83A1-F6EECF244321}">
                <p14:modId xmlns:p14="http://schemas.microsoft.com/office/powerpoint/2010/main" val="1289171524"/>
              </p:ext>
            </p:extLst>
          </p:nvPr>
        </p:nvGraphicFramePr>
        <p:xfrm>
          <a:off x="2523226" y="3646486"/>
          <a:ext cx="7145547" cy="2652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1655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B2CB-5D21-DD88-60F2-F6675777B8DD}"/>
              </a:ext>
            </a:extLst>
          </p:cNvPr>
          <p:cNvSpPr>
            <a:spLocks noGrp="1"/>
          </p:cNvSpPr>
          <p:nvPr>
            <p:ph type="title"/>
          </p:nvPr>
        </p:nvSpPr>
        <p:spPr/>
        <p:txBody>
          <a:bodyPr>
            <a:normAutofit/>
          </a:bodyPr>
          <a:lstStyle/>
          <a:p>
            <a:r>
              <a:rPr lang="en-US" dirty="0"/>
              <a:t>Partnership with CAC Network</a:t>
            </a:r>
          </a:p>
        </p:txBody>
      </p:sp>
      <p:sp>
        <p:nvSpPr>
          <p:cNvPr id="3" name="Content Placeholder 2">
            <a:extLst>
              <a:ext uri="{FF2B5EF4-FFF2-40B4-BE49-F238E27FC236}">
                <a16:creationId xmlns:a16="http://schemas.microsoft.com/office/drawing/2014/main" id="{401BCC1D-4791-C776-4005-80542032A27A}"/>
              </a:ext>
            </a:extLst>
          </p:cNvPr>
          <p:cNvSpPr>
            <a:spLocks noGrp="1"/>
          </p:cNvSpPr>
          <p:nvPr>
            <p:ph idx="1"/>
          </p:nvPr>
        </p:nvSpPr>
        <p:spPr>
          <a:xfrm>
            <a:off x="838200" y="1744942"/>
            <a:ext cx="4890247" cy="4365313"/>
          </a:xfrm>
        </p:spPr>
        <p:txBody>
          <a:bodyPr>
            <a:normAutofit fontScale="92500"/>
          </a:bodyPr>
          <a:lstStyle/>
          <a:p>
            <a:r>
              <a:rPr lang="en-US" dirty="0"/>
              <a:t>Development of the Comprehensive Case Management (CCM) model</a:t>
            </a:r>
          </a:p>
          <a:p>
            <a:r>
              <a:rPr lang="en-US" dirty="0"/>
              <a:t>Process</a:t>
            </a:r>
          </a:p>
          <a:p>
            <a:pPr lvl="1"/>
            <a:r>
              <a:rPr lang="en-US" dirty="0"/>
              <a:t>Network survey</a:t>
            </a:r>
          </a:p>
          <a:p>
            <a:pPr lvl="1"/>
            <a:r>
              <a:rPr lang="en-US" dirty="0"/>
              <a:t>Identification of core domains</a:t>
            </a:r>
          </a:p>
          <a:p>
            <a:pPr lvl="1"/>
            <a:r>
              <a:rPr lang="en-US" dirty="0"/>
              <a:t>Focused workgroups</a:t>
            </a:r>
          </a:p>
          <a:p>
            <a:pPr lvl="1"/>
            <a:r>
              <a:rPr lang="en-US" dirty="0"/>
              <a:t>Development of best practices</a:t>
            </a:r>
          </a:p>
          <a:p>
            <a:pPr lvl="1"/>
            <a:r>
              <a:rPr lang="en-US" dirty="0"/>
              <a:t>Expert consultants</a:t>
            </a:r>
          </a:p>
          <a:p>
            <a:pPr lvl="1"/>
            <a:r>
              <a:rPr lang="en-US" dirty="0"/>
              <a:t>Workgroup feedback loop</a:t>
            </a:r>
          </a:p>
          <a:p>
            <a:pPr lvl="1"/>
            <a:r>
              <a:rPr lang="en-US" dirty="0"/>
              <a:t>Summit feedback</a:t>
            </a:r>
          </a:p>
          <a:p>
            <a:pPr lvl="1"/>
            <a:endParaRPr lang="en-US" dirty="0"/>
          </a:p>
          <a:p>
            <a:pPr lvl="2"/>
            <a:endParaRPr lang="en-US" dirty="0"/>
          </a:p>
          <a:p>
            <a:pPr lvl="1"/>
            <a:endParaRPr lang="en-US" dirty="0"/>
          </a:p>
          <a:p>
            <a:endParaRPr lang="en-US" dirty="0"/>
          </a:p>
        </p:txBody>
      </p:sp>
      <p:pic>
        <p:nvPicPr>
          <p:cNvPr id="5" name="Picture 4">
            <a:extLst>
              <a:ext uri="{FF2B5EF4-FFF2-40B4-BE49-F238E27FC236}">
                <a16:creationId xmlns:a16="http://schemas.microsoft.com/office/drawing/2014/main" id="{73028B82-E1C6-5DA2-9C2E-2E9E75F20B49}"/>
              </a:ext>
            </a:extLst>
          </p:cNvPr>
          <p:cNvPicPr>
            <a:picLocks noChangeAspect="1"/>
          </p:cNvPicPr>
          <p:nvPr/>
        </p:nvPicPr>
        <p:blipFill>
          <a:blip r:embed="rId3"/>
          <a:stretch>
            <a:fillRect/>
          </a:stretch>
        </p:blipFill>
        <p:spPr>
          <a:xfrm>
            <a:off x="5970494" y="1825158"/>
            <a:ext cx="5383306" cy="3677771"/>
          </a:xfrm>
          <a:prstGeom prst="rect">
            <a:avLst/>
          </a:prstGeom>
        </p:spPr>
      </p:pic>
    </p:spTree>
    <p:extLst>
      <p:ext uri="{BB962C8B-B14F-4D97-AF65-F5344CB8AC3E}">
        <p14:creationId xmlns:p14="http://schemas.microsoft.com/office/powerpoint/2010/main" val="52533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e chart with text&#10;&#10;Description automatically generated">
            <a:extLst>
              <a:ext uri="{FF2B5EF4-FFF2-40B4-BE49-F238E27FC236}">
                <a16:creationId xmlns:a16="http://schemas.microsoft.com/office/drawing/2014/main" id="{8698B2F3-C2C3-E9D7-511D-0D88657A3A76}"/>
              </a:ext>
            </a:extLst>
          </p:cNvPr>
          <p:cNvPicPr>
            <a:picLocks noGrp="1" noChangeAspect="1"/>
          </p:cNvPicPr>
          <p:nvPr>
            <p:ph idx="1"/>
          </p:nvPr>
        </p:nvPicPr>
        <p:blipFill rotWithShape="1">
          <a:blip r:embed="rId3"/>
          <a:srcRect l="912" r="3142" b="3117"/>
          <a:stretch/>
        </p:blipFill>
        <p:spPr>
          <a:xfrm>
            <a:off x="695328" y="1353556"/>
            <a:ext cx="10801344" cy="4469021"/>
          </a:xfrm>
        </p:spPr>
      </p:pic>
      <p:sp>
        <p:nvSpPr>
          <p:cNvPr id="2" name="Title 1">
            <a:extLst>
              <a:ext uri="{FF2B5EF4-FFF2-40B4-BE49-F238E27FC236}">
                <a16:creationId xmlns:a16="http://schemas.microsoft.com/office/drawing/2014/main" id="{F7B4BB8E-DA51-06C7-65D3-7B82D15FA706}"/>
              </a:ext>
            </a:extLst>
          </p:cNvPr>
          <p:cNvSpPr>
            <a:spLocks noGrp="1"/>
          </p:cNvSpPr>
          <p:nvPr>
            <p:ph type="title"/>
          </p:nvPr>
        </p:nvSpPr>
        <p:spPr>
          <a:xfrm>
            <a:off x="838200" y="502408"/>
            <a:ext cx="10515600" cy="1035205"/>
          </a:xfrm>
        </p:spPr>
        <p:txBody>
          <a:bodyPr/>
          <a:lstStyle/>
          <a:p>
            <a:pPr algn="ctr"/>
            <a:r>
              <a:rPr lang="en-US" dirty="0"/>
              <a:t>Comprehensive Case Management Model</a:t>
            </a:r>
          </a:p>
        </p:txBody>
      </p:sp>
    </p:spTree>
    <p:extLst>
      <p:ext uri="{BB962C8B-B14F-4D97-AF65-F5344CB8AC3E}">
        <p14:creationId xmlns:p14="http://schemas.microsoft.com/office/powerpoint/2010/main" val="1301378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18298C-8E85-4A59-B3EE-9F758F97A90B}"/>
              </a:ext>
            </a:extLst>
          </p:cNvPr>
          <p:cNvSpPr>
            <a:spLocks noGrp="1"/>
          </p:cNvSpPr>
          <p:nvPr>
            <p:ph type="title"/>
          </p:nvPr>
        </p:nvSpPr>
        <p:spPr>
          <a:xfrm>
            <a:off x="5825883" y="906692"/>
            <a:ext cx="5837388" cy="1035205"/>
          </a:xfrm>
        </p:spPr>
        <p:txBody>
          <a:bodyPr/>
          <a:lstStyle/>
          <a:p>
            <a:r>
              <a:rPr lang="en-US" dirty="0"/>
              <a:t>Can’t We Do It Alone?</a:t>
            </a:r>
          </a:p>
        </p:txBody>
      </p:sp>
      <p:sp>
        <p:nvSpPr>
          <p:cNvPr id="5" name="Content Placeholder 4">
            <a:extLst>
              <a:ext uri="{FF2B5EF4-FFF2-40B4-BE49-F238E27FC236}">
                <a16:creationId xmlns:a16="http://schemas.microsoft.com/office/drawing/2014/main" id="{DC6ED013-724D-976C-749D-94EE5C479CD8}"/>
              </a:ext>
            </a:extLst>
          </p:cNvPr>
          <p:cNvSpPr>
            <a:spLocks noGrp="1"/>
          </p:cNvSpPr>
          <p:nvPr>
            <p:ph idx="1"/>
          </p:nvPr>
        </p:nvSpPr>
        <p:spPr>
          <a:xfrm>
            <a:off x="5825883" y="1871561"/>
            <a:ext cx="5053751" cy="4186491"/>
          </a:xfrm>
        </p:spPr>
        <p:txBody>
          <a:bodyPr>
            <a:normAutofit/>
          </a:bodyPr>
          <a:lstStyle/>
          <a:p>
            <a:r>
              <a:rPr lang="en-US" dirty="0"/>
              <a:t>To reach goals, resources of the collective are required</a:t>
            </a:r>
          </a:p>
          <a:p>
            <a:r>
              <a:rPr lang="en-US" dirty="0"/>
              <a:t>Collective resources bring</a:t>
            </a:r>
          </a:p>
          <a:p>
            <a:pPr lvl="1"/>
            <a:r>
              <a:rPr lang="en-US" dirty="0"/>
              <a:t>Expertise</a:t>
            </a:r>
          </a:p>
          <a:p>
            <a:pPr lvl="1"/>
            <a:r>
              <a:rPr lang="en-US" dirty="0"/>
              <a:t>Innovation</a:t>
            </a:r>
          </a:p>
          <a:p>
            <a:pPr lvl="1"/>
            <a:r>
              <a:rPr lang="en-US" dirty="0"/>
              <a:t>Funding</a:t>
            </a:r>
          </a:p>
          <a:p>
            <a:pPr lvl="1"/>
            <a:r>
              <a:rPr lang="en-US" dirty="0"/>
              <a:t>Influence</a:t>
            </a:r>
          </a:p>
          <a:p>
            <a:r>
              <a:rPr lang="en-US" b="1" dirty="0"/>
              <a:t>To go far, go together!</a:t>
            </a:r>
          </a:p>
        </p:txBody>
      </p:sp>
      <p:pic>
        <p:nvPicPr>
          <p:cNvPr id="7" name="Picture 6">
            <a:extLst>
              <a:ext uri="{FF2B5EF4-FFF2-40B4-BE49-F238E27FC236}">
                <a16:creationId xmlns:a16="http://schemas.microsoft.com/office/drawing/2014/main" id="{DC29558F-0C50-C2A1-7537-3656D471880A}"/>
              </a:ext>
            </a:extLst>
          </p:cNvPr>
          <p:cNvPicPr>
            <a:picLocks noChangeAspect="1"/>
          </p:cNvPicPr>
          <p:nvPr/>
        </p:nvPicPr>
        <p:blipFill rotWithShape="1">
          <a:blip r:embed="rId3"/>
          <a:srcRect t="9866" b="4997"/>
          <a:stretch/>
        </p:blipFill>
        <p:spPr>
          <a:xfrm>
            <a:off x="788495" y="646289"/>
            <a:ext cx="4641459" cy="5549833"/>
          </a:xfrm>
          <a:prstGeom prst="rect">
            <a:avLst/>
          </a:prstGeom>
        </p:spPr>
      </p:pic>
    </p:spTree>
    <p:extLst>
      <p:ext uri="{BB962C8B-B14F-4D97-AF65-F5344CB8AC3E}">
        <p14:creationId xmlns:p14="http://schemas.microsoft.com/office/powerpoint/2010/main" val="379779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383C-4FD5-6A78-5E41-5505E4EB39C4}"/>
              </a:ext>
            </a:extLst>
          </p:cNvPr>
          <p:cNvSpPr>
            <a:spLocks noGrp="1"/>
          </p:cNvSpPr>
          <p:nvPr>
            <p:ph type="title"/>
          </p:nvPr>
        </p:nvSpPr>
        <p:spPr>
          <a:xfrm>
            <a:off x="838200" y="644194"/>
            <a:ext cx="10515600" cy="1035205"/>
          </a:xfrm>
        </p:spPr>
        <p:txBody>
          <a:bodyPr/>
          <a:lstStyle/>
          <a:p>
            <a:pPr algn="ctr"/>
            <a:r>
              <a:rPr lang="en-US" dirty="0"/>
              <a:t>What Will You Grow?</a:t>
            </a:r>
          </a:p>
        </p:txBody>
      </p:sp>
      <p:sp>
        <p:nvSpPr>
          <p:cNvPr id="3" name="Content Placeholder 2">
            <a:extLst>
              <a:ext uri="{FF2B5EF4-FFF2-40B4-BE49-F238E27FC236}">
                <a16:creationId xmlns:a16="http://schemas.microsoft.com/office/drawing/2014/main" id="{1564D96D-CBD5-E8F9-846E-8B1CA8D41AF5}"/>
              </a:ext>
            </a:extLst>
          </p:cNvPr>
          <p:cNvSpPr>
            <a:spLocks noGrp="1"/>
          </p:cNvSpPr>
          <p:nvPr>
            <p:ph idx="1"/>
          </p:nvPr>
        </p:nvSpPr>
        <p:spPr>
          <a:xfrm>
            <a:off x="838200" y="1622422"/>
            <a:ext cx="5483578" cy="4365313"/>
          </a:xfrm>
        </p:spPr>
        <p:txBody>
          <a:bodyPr>
            <a:normAutofit/>
          </a:bodyPr>
          <a:lstStyle/>
          <a:p>
            <a:r>
              <a:rPr lang="en-US" dirty="0"/>
              <a:t>What problem do you need to solve?</a:t>
            </a:r>
          </a:p>
          <a:p>
            <a:r>
              <a:rPr lang="en-US" dirty="0"/>
              <a:t>What roots are necessary to establish?</a:t>
            </a:r>
          </a:p>
          <a:p>
            <a:r>
              <a:rPr lang="en-US" dirty="0"/>
              <a:t>Who needs to be at the table?</a:t>
            </a:r>
          </a:p>
          <a:p>
            <a:r>
              <a:rPr lang="en-US" dirty="0"/>
              <a:t>How will you make space to innovate?</a:t>
            </a:r>
          </a:p>
          <a:p>
            <a:r>
              <a:rPr lang="en-US" dirty="0"/>
              <a:t>How will you nourish those relationships over time?</a:t>
            </a:r>
          </a:p>
          <a:p>
            <a:pPr marL="0" indent="0">
              <a:buNone/>
            </a:pPr>
            <a:endParaRPr lang="en-US" dirty="0"/>
          </a:p>
        </p:txBody>
      </p:sp>
      <p:pic>
        <p:nvPicPr>
          <p:cNvPr id="4" name="Picture 3">
            <a:extLst>
              <a:ext uri="{FF2B5EF4-FFF2-40B4-BE49-F238E27FC236}">
                <a16:creationId xmlns:a16="http://schemas.microsoft.com/office/drawing/2014/main" id="{0C4F2407-670B-AF85-38E5-651C0E29B15E}"/>
              </a:ext>
            </a:extLst>
          </p:cNvPr>
          <p:cNvPicPr>
            <a:picLocks noChangeAspect="1"/>
          </p:cNvPicPr>
          <p:nvPr/>
        </p:nvPicPr>
        <p:blipFill rotWithShape="1">
          <a:blip r:embed="rId3"/>
          <a:srcRect l="12693" r="13690"/>
          <a:stretch/>
        </p:blipFill>
        <p:spPr>
          <a:xfrm>
            <a:off x="6841067" y="1640448"/>
            <a:ext cx="4305299" cy="3898877"/>
          </a:xfrm>
          <a:prstGeom prst="rect">
            <a:avLst/>
          </a:prstGeom>
        </p:spPr>
      </p:pic>
    </p:spTree>
    <p:extLst>
      <p:ext uri="{BB962C8B-B14F-4D97-AF65-F5344CB8AC3E}">
        <p14:creationId xmlns:p14="http://schemas.microsoft.com/office/powerpoint/2010/main" val="1131158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B69B5-E4A6-7F1F-5278-F10EDF49B1A0}"/>
              </a:ext>
            </a:extLst>
          </p:cNvPr>
          <p:cNvSpPr>
            <a:spLocks noGrp="1"/>
          </p:cNvSpPr>
          <p:nvPr>
            <p:ph type="title"/>
          </p:nvPr>
        </p:nvSpPr>
        <p:spPr>
          <a:xfrm>
            <a:off x="4828031" y="2303320"/>
            <a:ext cx="6169153" cy="2251357"/>
          </a:xfrm>
        </p:spPr>
        <p:txBody>
          <a:bodyPr>
            <a:normAutofit/>
          </a:bodyPr>
          <a:lstStyle/>
          <a:p>
            <a:r>
              <a:rPr lang="en-US" dirty="0"/>
              <a:t>Kasey Jackson, LCSW-S</a:t>
            </a:r>
            <a:br>
              <a:rPr lang="en-US" dirty="0"/>
            </a:br>
            <a:r>
              <a:rPr lang="en-US" sz="3100" b="0" dirty="0">
                <a:solidFill>
                  <a:schemeClr val="tx1"/>
                </a:solidFill>
              </a:rPr>
              <a:t>Vice President of Programs</a:t>
            </a:r>
            <a:br>
              <a:rPr lang="en-US" sz="3100" b="0" dirty="0">
                <a:solidFill>
                  <a:schemeClr val="tx1"/>
                </a:solidFill>
              </a:rPr>
            </a:br>
            <a:r>
              <a:rPr lang="en-US" sz="3100" b="0" dirty="0">
                <a:solidFill>
                  <a:schemeClr val="tx1"/>
                </a:solidFill>
              </a:rPr>
              <a:t>Children’s Advocacy Centers of Texas</a:t>
            </a:r>
            <a:br>
              <a:rPr lang="en-US" sz="3100" b="0" dirty="0">
                <a:solidFill>
                  <a:schemeClr val="tx1"/>
                </a:solidFill>
              </a:rPr>
            </a:br>
            <a:r>
              <a:rPr lang="en-US" sz="3100" b="0" dirty="0">
                <a:solidFill>
                  <a:schemeClr val="tx1"/>
                </a:solidFill>
              </a:rPr>
              <a:t>kjackson@cactx.org</a:t>
            </a:r>
            <a:endParaRPr lang="en-US" b="0" dirty="0">
              <a:solidFill>
                <a:schemeClr val="tx1"/>
              </a:solidFill>
            </a:endParaRPr>
          </a:p>
        </p:txBody>
      </p:sp>
      <p:pic>
        <p:nvPicPr>
          <p:cNvPr id="5" name="Content Placeholder 4">
            <a:extLst>
              <a:ext uri="{FF2B5EF4-FFF2-40B4-BE49-F238E27FC236}">
                <a16:creationId xmlns:a16="http://schemas.microsoft.com/office/drawing/2014/main" id="{9D44E059-902C-7E1F-D54C-22A9C7669237}"/>
              </a:ext>
            </a:extLst>
          </p:cNvPr>
          <p:cNvPicPr>
            <a:picLocks noGrp="1" noChangeAspect="1"/>
          </p:cNvPicPr>
          <p:nvPr>
            <p:ph idx="1"/>
          </p:nvPr>
        </p:nvPicPr>
        <p:blipFill>
          <a:blip r:embed="rId3"/>
          <a:stretch>
            <a:fillRect/>
          </a:stretch>
        </p:blipFill>
        <p:spPr>
          <a:xfrm>
            <a:off x="1077877" y="1246187"/>
            <a:ext cx="3491647" cy="4365625"/>
          </a:xfrm>
          <a:prstGeom prst="rect">
            <a:avLst/>
          </a:prstGeom>
        </p:spPr>
      </p:pic>
    </p:spTree>
    <p:extLst>
      <p:ext uri="{BB962C8B-B14F-4D97-AF65-F5344CB8AC3E}">
        <p14:creationId xmlns:p14="http://schemas.microsoft.com/office/powerpoint/2010/main" val="4106850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050AA-5209-F298-61E1-7BE612DEB142}"/>
              </a:ext>
            </a:extLst>
          </p:cNvPr>
          <p:cNvSpPr/>
          <p:nvPr>
            <p:custDataLst>
              <p:tags r:id="rId2"/>
            </p:custDataLst>
          </p:nvPr>
        </p:nvSpPr>
        <p:spPr>
          <a:xfrm>
            <a:off x="444693" y="1742703"/>
            <a:ext cx="2371696" cy="2371696"/>
          </a:xfrm>
          <a:prstGeom prst="rect">
            <a:avLst/>
          </a:prstGeom>
          <a:blipFill>
            <a:blip r:embed="rId6">
              <a:extLst>
                <a:ext uri="{96DAC541-7B7A-43D3-8B79-37D633B846F1}">
                  <asvg:svgBlip xmlns:asvg="http://schemas.microsoft.com/office/drawing/2016/SVG/main" r:embed="rId7"/>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D8FD78A-F399-0A4B-1EFD-65D1451727CD}"/>
              </a:ext>
            </a:extLst>
          </p:cNvPr>
          <p:cNvSpPr/>
          <p:nvPr>
            <p:custDataLst>
              <p:tags r:id="rId3"/>
            </p:custDataLst>
          </p:nvPr>
        </p:nvSpPr>
        <p:spPr>
          <a:xfrm>
            <a:off x="3112851" y="1000897"/>
            <a:ext cx="8486226" cy="3855308"/>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familiar are you with CACs?</a:t>
            </a:r>
          </a:p>
        </p:txBody>
      </p:sp>
      <p:sp>
        <p:nvSpPr>
          <p:cNvPr id="4" name="Rectangle 3">
            <a:extLst>
              <a:ext uri="{FF2B5EF4-FFF2-40B4-BE49-F238E27FC236}">
                <a16:creationId xmlns:a16="http://schemas.microsoft.com/office/drawing/2014/main" id="{1465A19C-A65A-0A8E-1EA3-53F0BC01D650}"/>
              </a:ext>
            </a:extLst>
          </p:cNvPr>
          <p:cNvSpPr/>
          <p:nvPr/>
        </p:nvSpPr>
        <p:spPr>
          <a:xfrm>
            <a:off x="0" y="5820032"/>
            <a:ext cx="12192001" cy="1037968"/>
          </a:xfrm>
          <a:prstGeom prst="rect">
            <a:avLst/>
          </a:prstGeom>
          <a:solidFill>
            <a:srgbClr val="198038"/>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US" sz="2600">
                <a:solidFill>
                  <a:srgbClr val="FFFFFF"/>
                </a:solidFill>
              </a:rPr>
              <a:t>The </a:t>
            </a:r>
            <a:r>
              <a:rPr lang="en-US" sz="2600">
                <a:solidFill>
                  <a:srgbClr val="FFFFFF"/>
                </a:solidFill>
                <a:hlinkClick r:id="rId8">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F64E84CC-5475-A0EC-6BC9-EAF9C00EFD23}"/>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70D786BF-C51D-5922-87F9-4EBF95225081}"/>
              </a:ext>
            </a:extLst>
          </p:cNvPr>
          <p:cNvSpPr/>
          <p:nvPr/>
        </p:nvSpPr>
        <p:spPr>
          <a:xfrm rot="2700000">
            <a:off x="9620371" y="514924"/>
            <a:ext cx="3335198" cy="778213"/>
          </a:xfrm>
          <a:prstGeom prst="trapezoid">
            <a:avLst>
              <a:gd name="adj" fmla="val 100000"/>
            </a:avLst>
          </a:prstGeom>
          <a:solidFill>
            <a:srgbClr val="EDFAF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dirty="0">
                <a:solidFill>
                  <a:srgbClr val="198038"/>
                </a:solidFill>
              </a:rPr>
              <a:t>Do not edit
</a:t>
            </a:r>
            <a:r>
              <a:rPr lang="en-US" sz="2200" dirty="0">
                <a:solidFill>
                  <a:srgbClr val="198038"/>
                </a:solidFill>
                <a:hlinkClick r:id="rId11">
                  <a:extLst>
                    <a:ext uri="{A12FA001-AC4F-418D-AE19-62706E023703}">
                      <ahyp:hlinkClr xmlns:ahyp="http://schemas.microsoft.com/office/drawing/2018/hyperlinkcolor" val="tx"/>
                    </a:ext>
                  </a:extLst>
                </a:hlinkClick>
              </a:rPr>
              <a:t>How to change the design</a:t>
            </a:r>
            <a:endParaRPr lang="en-US" sz="2200" dirty="0">
              <a:solidFill>
                <a:srgbClr val="198038"/>
              </a:solidFill>
            </a:endParaRPr>
          </a:p>
        </p:txBody>
      </p:sp>
      <p:pic>
        <p:nvPicPr>
          <p:cNvPr id="9" name="Graphic 8">
            <a:extLst>
              <a:ext uri="{FF2B5EF4-FFF2-40B4-BE49-F238E27FC236}">
                <a16:creationId xmlns:a16="http://schemas.microsoft.com/office/drawing/2014/main" id="{85EDEDA1-F102-CDBE-D787-88BEC0250F9F}"/>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61856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D81AF-7050-E3EA-6839-4944B95662EB}"/>
              </a:ext>
            </a:extLst>
          </p:cNvPr>
          <p:cNvSpPr>
            <a:spLocks noGrp="1"/>
          </p:cNvSpPr>
          <p:nvPr>
            <p:ph type="title"/>
          </p:nvPr>
        </p:nvSpPr>
        <p:spPr>
          <a:xfrm>
            <a:off x="9253728" y="2665557"/>
            <a:ext cx="2218944" cy="1526885"/>
          </a:xfrm>
        </p:spPr>
        <p:txBody>
          <a:bodyPr>
            <a:normAutofit/>
          </a:bodyPr>
          <a:lstStyle/>
          <a:p>
            <a:pPr algn="ctr"/>
            <a:r>
              <a:rPr lang="en-US" dirty="0"/>
              <a:t>CAC Model</a:t>
            </a:r>
          </a:p>
        </p:txBody>
      </p:sp>
      <p:pic>
        <p:nvPicPr>
          <p:cNvPr id="5" name="Content Placeholder 4">
            <a:extLst>
              <a:ext uri="{FF2B5EF4-FFF2-40B4-BE49-F238E27FC236}">
                <a16:creationId xmlns:a16="http://schemas.microsoft.com/office/drawing/2014/main" id="{FEE3028A-84BD-2586-72EB-B2DA4130D85B}"/>
              </a:ext>
            </a:extLst>
          </p:cNvPr>
          <p:cNvPicPr>
            <a:picLocks noGrp="1" noChangeAspect="1"/>
          </p:cNvPicPr>
          <p:nvPr>
            <p:ph idx="1"/>
          </p:nvPr>
        </p:nvPicPr>
        <p:blipFill rotWithShape="1">
          <a:blip r:embed="rId3"/>
          <a:srcRect r="3255"/>
          <a:stretch/>
        </p:blipFill>
        <p:spPr>
          <a:xfrm>
            <a:off x="556649" y="510343"/>
            <a:ext cx="8697079" cy="5824218"/>
          </a:xfrm>
          <a:prstGeom prst="rect">
            <a:avLst/>
          </a:prstGeom>
        </p:spPr>
      </p:pic>
    </p:spTree>
    <p:extLst>
      <p:ext uri="{BB962C8B-B14F-4D97-AF65-F5344CB8AC3E}">
        <p14:creationId xmlns:p14="http://schemas.microsoft.com/office/powerpoint/2010/main" val="828099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1CFCA9-F815-8711-1A12-B061D7AE25EE}"/>
              </a:ext>
            </a:extLst>
          </p:cNvPr>
          <p:cNvSpPr>
            <a:spLocks noGrp="1"/>
          </p:cNvSpPr>
          <p:nvPr>
            <p:ph type="title"/>
          </p:nvPr>
        </p:nvSpPr>
        <p:spPr>
          <a:xfrm>
            <a:off x="877824" y="1018832"/>
            <a:ext cx="4818888" cy="1917029"/>
          </a:xfrm>
        </p:spPr>
        <p:txBody>
          <a:bodyPr/>
          <a:lstStyle/>
          <a:p>
            <a:r>
              <a:rPr lang="en-US" dirty="0"/>
              <a:t>Children’s Advocacy Centers of Texas</a:t>
            </a:r>
            <a:br>
              <a:rPr lang="en-US" dirty="0"/>
            </a:br>
            <a:endParaRPr lang="en-US" dirty="0"/>
          </a:p>
        </p:txBody>
      </p:sp>
      <p:pic>
        <p:nvPicPr>
          <p:cNvPr id="5" name="Content Placeholder 3">
            <a:extLst>
              <a:ext uri="{FF2B5EF4-FFF2-40B4-BE49-F238E27FC236}">
                <a16:creationId xmlns:a16="http://schemas.microsoft.com/office/drawing/2014/main" id="{369BB027-97E8-33FD-54BA-0BB020C0FA39}"/>
              </a:ext>
            </a:extLst>
          </p:cNvPr>
          <p:cNvPicPr>
            <a:picLocks noGrp="1" noChangeAspect="1"/>
          </p:cNvPicPr>
          <p:nvPr>
            <p:ph idx="1"/>
          </p:nvPr>
        </p:nvPicPr>
        <p:blipFill>
          <a:blip r:embed="rId3"/>
          <a:stretch>
            <a:fillRect/>
          </a:stretch>
        </p:blipFill>
        <p:spPr>
          <a:xfrm>
            <a:off x="5827777" y="580725"/>
            <a:ext cx="5710588" cy="5716318"/>
          </a:xfrm>
          <a:prstGeom prst="rect">
            <a:avLst/>
          </a:prstGeom>
        </p:spPr>
      </p:pic>
      <p:sp>
        <p:nvSpPr>
          <p:cNvPr id="7" name="TextBox 6">
            <a:extLst>
              <a:ext uri="{FF2B5EF4-FFF2-40B4-BE49-F238E27FC236}">
                <a16:creationId xmlns:a16="http://schemas.microsoft.com/office/drawing/2014/main" id="{0F6BADDB-63D7-DDE3-59B3-A51BEDABA376}"/>
              </a:ext>
            </a:extLst>
          </p:cNvPr>
          <p:cNvSpPr txBox="1"/>
          <p:nvPr/>
        </p:nvSpPr>
        <p:spPr>
          <a:xfrm>
            <a:off x="877824" y="2429158"/>
            <a:ext cx="445160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Membership Association</a:t>
            </a:r>
          </a:p>
          <a:p>
            <a:pPr marL="742950" lvl="1"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Training</a:t>
            </a:r>
          </a:p>
          <a:p>
            <a:pPr marL="742950" lvl="1"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Technical assistance</a:t>
            </a:r>
          </a:p>
          <a:p>
            <a:pPr marL="742950" lvl="1"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Legislative advocacy</a:t>
            </a:r>
          </a:p>
          <a:p>
            <a:pPr lvl="1"/>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Grant Administrator</a:t>
            </a:r>
          </a:p>
          <a:p>
            <a:pPr marL="742950" lvl="1"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Pass-through entity</a:t>
            </a:r>
          </a:p>
          <a:p>
            <a:pPr marL="742950" lvl="1"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Contractual monitoring</a:t>
            </a:r>
          </a:p>
          <a:p>
            <a:pPr marL="742950" lvl="1"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Standard compliance</a:t>
            </a:r>
          </a:p>
        </p:txBody>
      </p:sp>
    </p:spTree>
    <p:extLst>
      <p:ext uri="{BB962C8B-B14F-4D97-AF65-F5344CB8AC3E}">
        <p14:creationId xmlns:p14="http://schemas.microsoft.com/office/powerpoint/2010/main" val="1553357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0A63A-057D-7057-21A9-FDA0D3311765}"/>
              </a:ext>
            </a:extLst>
          </p:cNvPr>
          <p:cNvSpPr>
            <a:spLocks noGrp="1"/>
          </p:cNvSpPr>
          <p:nvPr>
            <p:ph type="title"/>
          </p:nvPr>
        </p:nvSpPr>
        <p:spPr>
          <a:xfrm>
            <a:off x="730638" y="2911396"/>
            <a:ext cx="2239433" cy="1035205"/>
          </a:xfrm>
        </p:spPr>
        <p:txBody>
          <a:bodyPr>
            <a:noAutofit/>
          </a:bodyPr>
          <a:lstStyle/>
          <a:p>
            <a:r>
              <a:rPr lang="en-US" sz="3200" dirty="0"/>
              <a:t>How Do We Successfully Advance Care for Child Victims?</a:t>
            </a:r>
          </a:p>
        </p:txBody>
      </p:sp>
      <p:pic>
        <p:nvPicPr>
          <p:cNvPr id="7" name="Content Placeholder 6">
            <a:extLst>
              <a:ext uri="{FF2B5EF4-FFF2-40B4-BE49-F238E27FC236}">
                <a16:creationId xmlns:a16="http://schemas.microsoft.com/office/drawing/2014/main" id="{64134F44-5C38-E9A6-8D83-927C1033FB83}"/>
              </a:ext>
            </a:extLst>
          </p:cNvPr>
          <p:cNvPicPr>
            <a:picLocks noGrp="1" noChangeAspect="1"/>
          </p:cNvPicPr>
          <p:nvPr>
            <p:ph idx="1"/>
          </p:nvPr>
        </p:nvPicPr>
        <p:blipFill>
          <a:blip r:embed="rId3"/>
          <a:srcRect/>
          <a:stretch/>
        </p:blipFill>
        <p:spPr>
          <a:xfrm>
            <a:off x="3082961" y="630660"/>
            <a:ext cx="8395018" cy="5596679"/>
          </a:xfrm>
        </p:spPr>
      </p:pic>
    </p:spTree>
    <p:extLst>
      <p:ext uri="{BB962C8B-B14F-4D97-AF65-F5344CB8AC3E}">
        <p14:creationId xmlns:p14="http://schemas.microsoft.com/office/powerpoint/2010/main" val="76732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F0C09-8712-CD52-87BB-59B66C48C6E9}"/>
              </a:ext>
            </a:extLst>
          </p:cNvPr>
          <p:cNvSpPr>
            <a:spLocks noGrp="1"/>
          </p:cNvSpPr>
          <p:nvPr>
            <p:ph type="title"/>
          </p:nvPr>
        </p:nvSpPr>
        <p:spPr>
          <a:xfrm>
            <a:off x="838200" y="655483"/>
            <a:ext cx="10515600" cy="1035205"/>
          </a:xfrm>
        </p:spPr>
        <p:txBody>
          <a:bodyPr anchor="ctr">
            <a:normAutofit/>
          </a:bodyPr>
          <a:lstStyle/>
          <a:p>
            <a:r>
              <a:rPr lang="en-US" dirty="0"/>
              <a:t>Establish Strong Roots</a:t>
            </a:r>
          </a:p>
        </p:txBody>
      </p:sp>
      <p:pic>
        <p:nvPicPr>
          <p:cNvPr id="9" name="Picture 6">
            <a:extLst>
              <a:ext uri="{FF2B5EF4-FFF2-40B4-BE49-F238E27FC236}">
                <a16:creationId xmlns:a16="http://schemas.microsoft.com/office/drawing/2014/main" id="{6EDBDEC9-D929-B543-0AC8-F5CD970108BA}"/>
              </a:ext>
            </a:extLst>
          </p:cNvPr>
          <p:cNvPicPr>
            <a:picLocks noChangeAspect="1"/>
          </p:cNvPicPr>
          <p:nvPr/>
        </p:nvPicPr>
        <p:blipFill>
          <a:blip r:embed="rId3"/>
          <a:srcRect t="18615" b="18615"/>
          <a:stretch/>
        </p:blipFill>
        <p:spPr>
          <a:xfrm>
            <a:off x="838200" y="1825624"/>
            <a:ext cx="10515600" cy="4365313"/>
          </a:xfrm>
          <a:prstGeom prst="rect">
            <a:avLst/>
          </a:prstGeom>
          <a:noFill/>
        </p:spPr>
      </p:pic>
    </p:spTree>
    <p:extLst>
      <p:ext uri="{BB962C8B-B14F-4D97-AF65-F5344CB8AC3E}">
        <p14:creationId xmlns:p14="http://schemas.microsoft.com/office/powerpoint/2010/main" val="51575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B66C9-42B0-3DA6-DA84-B5A69961C013}"/>
              </a:ext>
            </a:extLst>
          </p:cNvPr>
          <p:cNvSpPr>
            <a:spLocks noGrp="1"/>
          </p:cNvSpPr>
          <p:nvPr>
            <p:ph type="title"/>
          </p:nvPr>
        </p:nvSpPr>
        <p:spPr/>
        <p:txBody>
          <a:bodyPr/>
          <a:lstStyle/>
          <a:p>
            <a:pPr algn="ctr"/>
            <a:r>
              <a:rPr lang="en-US" dirty="0"/>
              <a:t>Our Founder’s Principles</a:t>
            </a:r>
          </a:p>
        </p:txBody>
      </p:sp>
      <p:sp>
        <p:nvSpPr>
          <p:cNvPr id="4" name="Content Placeholder 3">
            <a:extLst>
              <a:ext uri="{FF2B5EF4-FFF2-40B4-BE49-F238E27FC236}">
                <a16:creationId xmlns:a16="http://schemas.microsoft.com/office/drawing/2014/main" id="{F0FCA889-AF0D-1367-088C-0A6FEC3E777F}"/>
              </a:ext>
            </a:extLst>
          </p:cNvPr>
          <p:cNvSpPr>
            <a:spLocks noGrp="1"/>
          </p:cNvSpPr>
          <p:nvPr>
            <p:ph idx="1"/>
          </p:nvPr>
        </p:nvSpPr>
        <p:spPr>
          <a:xfrm>
            <a:off x="7700211" y="2163712"/>
            <a:ext cx="3653589" cy="4365313"/>
          </a:xfrm>
        </p:spPr>
        <p:txBody>
          <a:bodyPr/>
          <a:lstStyle/>
          <a:p>
            <a:r>
              <a:rPr lang="en-US" dirty="0"/>
              <a:t>A framework that supports CAC services for every child in Texas</a:t>
            </a:r>
          </a:p>
          <a:p>
            <a:r>
              <a:rPr lang="en-US" dirty="0"/>
              <a:t>“To go far, go together” </a:t>
            </a:r>
            <a:r>
              <a:rPr lang="en-US" i="1" dirty="0"/>
              <a:t>(with the right people in the room)</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1C2E7717-5403-3FBB-1C67-0F595AD7B1E0}"/>
              </a:ext>
            </a:extLst>
          </p:cNvPr>
          <p:cNvPicPr>
            <a:picLocks noChangeAspect="1"/>
          </p:cNvPicPr>
          <p:nvPr/>
        </p:nvPicPr>
        <p:blipFill rotWithShape="1">
          <a:blip r:embed="rId3"/>
          <a:srcRect r="320" b="8317"/>
          <a:stretch/>
        </p:blipFill>
        <p:spPr>
          <a:xfrm>
            <a:off x="1197643" y="1878635"/>
            <a:ext cx="6117557" cy="3699459"/>
          </a:xfrm>
          <a:prstGeom prst="rect">
            <a:avLst/>
          </a:prstGeom>
        </p:spPr>
      </p:pic>
    </p:spTree>
    <p:extLst>
      <p:ext uri="{BB962C8B-B14F-4D97-AF65-F5344CB8AC3E}">
        <p14:creationId xmlns:p14="http://schemas.microsoft.com/office/powerpoint/2010/main" val="379373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FF8B3-5F7A-2DF9-98FA-B4AFC324583C}"/>
              </a:ext>
            </a:extLst>
          </p:cNvPr>
          <p:cNvSpPr>
            <a:spLocks noGrp="1"/>
          </p:cNvSpPr>
          <p:nvPr>
            <p:ph type="title"/>
          </p:nvPr>
        </p:nvSpPr>
        <p:spPr/>
        <p:txBody>
          <a:bodyPr/>
          <a:lstStyle/>
          <a:p>
            <a:r>
              <a:rPr lang="en-US" dirty="0"/>
              <a:t>Texas Family Code Chapter 264.401</a:t>
            </a:r>
          </a:p>
        </p:txBody>
      </p:sp>
      <p:sp>
        <p:nvSpPr>
          <p:cNvPr id="5" name="Content Placeholder 4">
            <a:extLst>
              <a:ext uri="{FF2B5EF4-FFF2-40B4-BE49-F238E27FC236}">
                <a16:creationId xmlns:a16="http://schemas.microsoft.com/office/drawing/2014/main" id="{352BDEEF-94A1-BD8A-E7CD-90C42C3CB861}"/>
              </a:ext>
            </a:extLst>
          </p:cNvPr>
          <p:cNvSpPr>
            <a:spLocks noGrp="1"/>
          </p:cNvSpPr>
          <p:nvPr>
            <p:ph idx="1"/>
          </p:nvPr>
        </p:nvSpPr>
        <p:spPr>
          <a:xfrm>
            <a:off x="838200" y="1650813"/>
            <a:ext cx="10515600" cy="4365313"/>
          </a:xfrm>
        </p:spPr>
        <p:txBody>
          <a:bodyPr/>
          <a:lstStyle/>
          <a:p>
            <a:r>
              <a:rPr lang="en-US" dirty="0"/>
              <a:t>Defines the CAC model</a:t>
            </a:r>
          </a:p>
          <a:p>
            <a:pPr lvl="1"/>
            <a:r>
              <a:rPr lang="en-US" dirty="0"/>
              <a:t>Allows for information sharing/Access to confidential case information</a:t>
            </a:r>
          </a:p>
          <a:p>
            <a:pPr lvl="1"/>
            <a:r>
              <a:rPr lang="en-US" dirty="0"/>
              <a:t>Limits liability</a:t>
            </a:r>
          </a:p>
          <a:p>
            <a:r>
              <a:rPr lang="en-US" dirty="0"/>
              <a:t>Defines standard of care</a:t>
            </a:r>
          </a:p>
          <a:p>
            <a:r>
              <a:rPr lang="en-US" dirty="0"/>
              <a:t>Grants CACTX determination of CAC eligibility</a:t>
            </a:r>
          </a:p>
          <a:p>
            <a:r>
              <a:rPr lang="en-US" dirty="0"/>
              <a:t>Creates state funding program for CACs</a:t>
            </a:r>
          </a:p>
          <a:p>
            <a:pPr lvl="1"/>
            <a:r>
              <a:rPr lang="en-US" dirty="0"/>
              <a:t>Designates CACTX as “general contractor”</a:t>
            </a:r>
          </a:p>
        </p:txBody>
      </p:sp>
    </p:spTree>
    <p:extLst>
      <p:ext uri="{BB962C8B-B14F-4D97-AF65-F5344CB8AC3E}">
        <p14:creationId xmlns:p14="http://schemas.microsoft.com/office/powerpoint/2010/main" val="479388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8.0.6804"/>
  <p:tag name="SLIDO_PRESENTATION_ID" val="ce1a6747-0a77-4a95-b1f1-a0befea8e954"/>
  <p:tag name="SLIDO_EVENT_UUID" val="cbee4178-076c-4ea4-a56c-caaa8adbaff3"/>
  <p:tag name="SLIDO_EVENT_SECTION_UUID" val="03c68566-dc40-42d4-ab18-9e13ae31b3e4"/>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TgyOTg3Nzd9"/>
  <p:tag name="SLIDO_TYPE" val="SlidoPoll"/>
  <p:tag name="SLIDO_POLL_UUID" val="064a36ea-8927-4590-a4a3-ae35c37f15a2"/>
  <p:tag name="SLIDO_TIMELINE" val="W3sicG9sbFF1ZXN0aW9uVXVpZCI6ImEwNDFiNWZlLTEyZmQtNDcyMS04Y2VkLTEwNDc5ZDJhYWE5M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Custom 1">
      <a:dk1>
        <a:srgbClr val="000000"/>
      </a:dk1>
      <a:lt1>
        <a:srgbClr val="FFFFFF"/>
      </a:lt1>
      <a:dk2>
        <a:srgbClr val="0E2841"/>
      </a:dk2>
      <a:lt2>
        <a:srgbClr val="E8E8E8"/>
      </a:lt2>
      <a:accent1>
        <a:srgbClr val="006071"/>
      </a:accent1>
      <a:accent2>
        <a:srgbClr val="01B3CB"/>
      </a:accent2>
      <a:accent3>
        <a:srgbClr val="F15D2C"/>
      </a:accent3>
      <a:accent4>
        <a:srgbClr val="A6E2E3"/>
      </a:accent4>
      <a:accent5>
        <a:srgbClr val="E8B8A6"/>
      </a:accent5>
      <a:accent6>
        <a:srgbClr val="7D60A9"/>
      </a:accent6>
      <a:hlink>
        <a:srgbClr val="01B3CB"/>
      </a:hlink>
      <a:folHlink>
        <a:srgbClr val="00607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Y25 CACTX PPT - Swirls (10.28)" id="{999379FE-057B-0544-81A7-9ADE860BCACB}" vid="{C5CAE3E4-4564-9A4D-9BA5-639C1CC7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BA7CD75EA91C4BAA091FB86680E0D2" ma:contentTypeVersion="11" ma:contentTypeDescription="Create a new document." ma:contentTypeScope="" ma:versionID="7b74a68933d7733aaa829b83cbe2e6f7">
  <xsd:schema xmlns:xsd="http://www.w3.org/2001/XMLSchema" xmlns:xs="http://www.w3.org/2001/XMLSchema" xmlns:p="http://schemas.microsoft.com/office/2006/metadata/properties" xmlns:ns2="39da0849-a6ac-4d80-aa3e-3eb0025e15e8" targetNamespace="http://schemas.microsoft.com/office/2006/metadata/properties" ma:root="true" ma:fieldsID="bd022bb0c956723eea91cab7f168f2af" ns2:_="">
    <xsd:import namespace="39da0849-a6ac-4d80-aa3e-3eb0025e15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da0849-a6ac-4d80-aa3e-3eb0025e1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9da0849-a6ac-4d80-aa3e-3eb0025e15e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AF24FE-DB0E-4B9A-97A9-2C8B45E64768}"/>
</file>

<file path=customXml/itemProps2.xml><?xml version="1.0" encoding="utf-8"?>
<ds:datastoreItem xmlns:ds="http://schemas.openxmlformats.org/officeDocument/2006/customXml" ds:itemID="{B35AE48B-116E-4A70-A721-C03F1E235D48}">
  <ds:schemaRefs>
    <ds:schemaRef ds:uri="baf0c611-2067-41af-9949-97f3f4a0cfe9"/>
    <ds:schemaRef ds:uri="http://schemas.microsoft.com/office/2006/documentManagement/types"/>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b2e75150-7644-42bc-b6f5-d9c792531641"/>
    <ds:schemaRef ds:uri="http://schemas.microsoft.com/office/2006/metadata/properties"/>
  </ds:schemaRefs>
</ds:datastoreItem>
</file>

<file path=customXml/itemProps3.xml><?xml version="1.0" encoding="utf-8"?>
<ds:datastoreItem xmlns:ds="http://schemas.openxmlformats.org/officeDocument/2006/customXml" ds:itemID="{FAB3E723-D2D5-4F1B-AF59-F5B8E362BC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24998</TotalTime>
  <Words>3965</Words>
  <Application>Microsoft Office PowerPoint</Application>
  <PresentationFormat>Widescreen</PresentationFormat>
  <Paragraphs>448</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The Power of Partnership:  Advancing Care for Child Victims in Texas Kasey Jackson, MSSW, LCSW-S Vice President of Programs Childrens Advocacy Centers of Texas</vt:lpstr>
      <vt:lpstr>Training Objectives</vt:lpstr>
      <vt:lpstr>PowerPoint Presentation</vt:lpstr>
      <vt:lpstr>CAC Model</vt:lpstr>
      <vt:lpstr>Children’s Advocacy Centers of Texas </vt:lpstr>
      <vt:lpstr>How Do We Successfully Advance Care for Child Victims?</vt:lpstr>
      <vt:lpstr>Establish Strong Roots</vt:lpstr>
      <vt:lpstr>Our Founder’s Principles</vt:lpstr>
      <vt:lpstr>Texas Family Code Chapter 264.401</vt:lpstr>
      <vt:lpstr>Feed and Nourish</vt:lpstr>
      <vt:lpstr>Key Players</vt:lpstr>
      <vt:lpstr>Watch It Grow</vt:lpstr>
      <vt:lpstr>Progress, Expansion, and Growth</vt:lpstr>
      <vt:lpstr>Harvest</vt:lpstr>
      <vt:lpstr>Collaborative Harvesting</vt:lpstr>
      <vt:lpstr>Collaborative Harvesting</vt:lpstr>
      <vt:lpstr>Blueprint to Reach Every Child</vt:lpstr>
      <vt:lpstr>Blueprint to Reach Every Child</vt:lpstr>
      <vt:lpstr>What Fruit has The Blueprint Yielded?</vt:lpstr>
      <vt:lpstr>Blueprint Mutually Identified Problem </vt:lpstr>
      <vt:lpstr>Partnership with PSB Experts</vt:lpstr>
      <vt:lpstr>Blueprint Mutually Identified Problem </vt:lpstr>
      <vt:lpstr>Partnership with Meadows Mental Health Policy Institute</vt:lpstr>
      <vt:lpstr>Blueprint Mutually Identified Problem </vt:lpstr>
      <vt:lpstr>Partnership with CAC Network</vt:lpstr>
      <vt:lpstr>Comprehensive Case Management Model</vt:lpstr>
      <vt:lpstr>Can’t We Do It Alone?</vt:lpstr>
      <vt:lpstr>What Will You Grow?</vt:lpstr>
      <vt:lpstr>Kasey Jackson, LCSW-S Vice President of Programs Children’s Advocacy Centers of Texas kjackson@cactx.org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Meaghan O'Donnell</dc:creator>
  <cp:lastModifiedBy>Kasey Jackson</cp:lastModifiedBy>
  <cp:revision>9</cp:revision>
  <dcterms:created xsi:type="dcterms:W3CDTF">2025-05-16T14:50:50Z</dcterms:created>
  <dcterms:modified xsi:type="dcterms:W3CDTF">2025-09-30T18:16:18Z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0x010100A9BA7CD75EA91C4BAA091FB86680E0D2</vt:lpwstr>
  </property>
  <property fmtid="{D5CDD505-2E9C-101B-9397-08002B2CF9AE}" pid="3" name="MediaServiceImageTags">
    <vt:lpwstr/>
  </property>
</Properties>
</file>