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320" r:id="rId3"/>
    <p:sldId id="322" r:id="rId4"/>
    <p:sldId id="303" r:id="rId5"/>
    <p:sldId id="315" r:id="rId6"/>
    <p:sldId id="314" r:id="rId7"/>
    <p:sldId id="312" r:id="rId8"/>
    <p:sldId id="313" r:id="rId9"/>
    <p:sldId id="317" r:id="rId10"/>
    <p:sldId id="318" r:id="rId11"/>
    <p:sldId id="323" r:id="rId12"/>
    <p:sldId id="307" r:id="rId13"/>
    <p:sldId id="308" r:id="rId14"/>
    <p:sldId id="309" r:id="rId15"/>
    <p:sldId id="310" r:id="rId16"/>
    <p:sldId id="319" r:id="rId17"/>
    <p:sldId id="26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7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949"/>
    <p:restoredTop sz="80431"/>
  </p:normalViewPr>
  <p:slideViewPr>
    <p:cSldViewPr snapToGrid="0" snapToObjects="1">
      <p:cViewPr>
        <p:scale>
          <a:sx n="50" d="100"/>
          <a:sy n="50" d="100"/>
        </p:scale>
        <p:origin x="200" y="1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D7AC26-B5F8-4745-AB71-04B131ECF408}" type="datetimeFigureOut">
              <a:rPr lang="en-US" smtClean="0"/>
              <a:t>9/26/2018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E0ACBB-7CEF-CB4A-A6BB-D56F857925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93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Individual intros  </a:t>
            </a:r>
          </a:p>
          <a:p>
            <a:endParaRPr lang="en-US" dirty="0"/>
          </a:p>
          <a:p>
            <a:r>
              <a:rPr lang="en-US" dirty="0"/>
              <a:t>acknowledge Andrew &amp; Terri</a:t>
            </a:r>
          </a:p>
          <a:p>
            <a:endParaRPr lang="en-US" dirty="0"/>
          </a:p>
          <a:p>
            <a:r>
              <a:rPr lang="en-US" dirty="0"/>
              <a:t>Introduce</a:t>
            </a:r>
            <a:r>
              <a:rPr lang="en-US" baseline="0" dirty="0"/>
              <a:t> Data Lab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0ACBB-7CEF-CB4A-A6BB-D56F857925D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3419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High</a:t>
            </a:r>
            <a:r>
              <a:rPr lang="en-US" baseline="0" dirty="0"/>
              <a:t> school graduation for JJ youth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0ACBB-7CEF-CB4A-A6BB-D56F857925D2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42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Preferred unit for the storage of high moisture grains</a:t>
            </a:r>
          </a:p>
          <a:p>
            <a:endParaRPr lang="en-US" dirty="0" smtClean="0"/>
          </a:p>
          <a:p>
            <a:r>
              <a:rPr lang="en-US" dirty="0" smtClean="0"/>
              <a:t>And unless you signed into the wrong conference – the</a:t>
            </a:r>
            <a:r>
              <a:rPr lang="en-US" baseline="0" dirty="0" smtClean="0"/>
              <a:t> storage of wheat and saw dust is of little value to anyone in this room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0ACBB-7CEF-CB4A-A6BB-D56F857925D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135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Truth</a:t>
            </a:r>
            <a:r>
              <a:rPr lang="en-US" baseline="0" dirty="0" smtClean="0"/>
              <a:t> be told, silos are not bad for the storage of data, but we seek to use data – turning it into information to solve complex problems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At the data lab, we have been working to build a (near live) linked data system – developing</a:t>
            </a:r>
            <a:r>
              <a:rPr lang="en-US" baseline="0" dirty="0" smtClean="0"/>
              <a:t> data sharing agreements with child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0ACBB-7CEF-CB4A-A6BB-D56F857925D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635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0ACBB-7CEF-CB4A-A6BB-D56F857925D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140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Matched 730000 records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0ACBB-7CEF-CB4A-A6BB-D56F857925D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9176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0ACBB-7CEF-CB4A-A6BB-D56F857925D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589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High</a:t>
            </a:r>
            <a:r>
              <a:rPr lang="en-US" baseline="0" dirty="0"/>
              <a:t> school graduation for JJ youth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0ACBB-7CEF-CB4A-A6BB-D56F857925D2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504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High</a:t>
            </a:r>
            <a:r>
              <a:rPr lang="en-US" baseline="0" dirty="0"/>
              <a:t> school graduation for JJ youth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0ACBB-7CEF-CB4A-A6BB-D56F857925D2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4991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High</a:t>
            </a:r>
            <a:r>
              <a:rPr lang="en-US" baseline="0" dirty="0"/>
              <a:t> school graduation for JJ youth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0ACBB-7CEF-CB4A-A6BB-D56F857925D2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071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0FA2-9274-6C44-A13A-172F2DF9178B}" type="datetimeFigureOut">
              <a:rPr lang="en-US" smtClean="0"/>
              <a:t>9/26/2018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F570-E3FF-C041-9FC6-BEA4BA679B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516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0FA2-9274-6C44-A13A-172F2DF9178B}" type="datetimeFigureOut">
              <a:rPr lang="en-US" smtClean="0"/>
              <a:t>9/26/2018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F570-E3FF-C041-9FC6-BEA4BA679B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012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0FA2-9274-6C44-A13A-172F2DF9178B}" type="datetimeFigureOut">
              <a:rPr lang="en-US" smtClean="0"/>
              <a:t>9/26/2018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F570-E3FF-C041-9FC6-BEA4BA679B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15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0FA2-9274-6C44-A13A-172F2DF9178B}" type="datetimeFigureOut">
              <a:rPr lang="en-US" smtClean="0"/>
              <a:t>9/26/2018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F570-E3FF-C041-9FC6-BEA4BA679B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803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0FA2-9274-6C44-A13A-172F2DF9178B}" type="datetimeFigureOut">
              <a:rPr lang="en-US" smtClean="0"/>
              <a:t>9/26/2018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F570-E3FF-C041-9FC6-BEA4BA679B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399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0FA2-9274-6C44-A13A-172F2DF9178B}" type="datetimeFigureOut">
              <a:rPr lang="en-US" smtClean="0"/>
              <a:t>9/26/2018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F570-E3FF-C041-9FC6-BEA4BA679B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415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0FA2-9274-6C44-A13A-172F2DF9178B}" type="datetimeFigureOut">
              <a:rPr lang="en-US" smtClean="0"/>
              <a:t>9/26/2018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F570-E3FF-C041-9FC6-BEA4BA679B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772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0FA2-9274-6C44-A13A-172F2DF9178B}" type="datetimeFigureOut">
              <a:rPr lang="en-US" smtClean="0"/>
              <a:t>9/26/2018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F570-E3FF-C041-9FC6-BEA4BA679B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994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0FA2-9274-6C44-A13A-172F2DF9178B}" type="datetimeFigureOut">
              <a:rPr lang="en-US" smtClean="0"/>
              <a:t>9/26/2018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F570-E3FF-C041-9FC6-BEA4BA679B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053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0FA2-9274-6C44-A13A-172F2DF9178B}" type="datetimeFigureOut">
              <a:rPr lang="en-US" smtClean="0"/>
              <a:t>9/26/2018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F570-E3FF-C041-9FC6-BEA4BA679B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66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0FA2-9274-6C44-A13A-172F2DF9178B}" type="datetimeFigureOut">
              <a:rPr lang="en-US" smtClean="0"/>
              <a:t>9/26/2018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F570-E3FF-C041-9FC6-BEA4BA679B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270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60FA2-9274-6C44-A13A-172F2DF9178B}" type="datetimeFigureOut">
              <a:rPr lang="en-US" smtClean="0"/>
              <a:t>9/26/2018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1F570-E3FF-C041-9FC6-BEA4BA679B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06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joryan@umich.edu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doi-org.proxy.lib.umich.edu/10.1177%2F1077559518786815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1" y="1091965"/>
            <a:ext cx="10381422" cy="1117835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Leveraging </a:t>
            </a:r>
            <a:r>
              <a:rPr lang="en-US" sz="3600" dirty="0"/>
              <a:t>administrative </a:t>
            </a:r>
            <a:r>
              <a:rPr lang="en-US" sz="3600" dirty="0" smtClean="0"/>
              <a:t>data to </a:t>
            </a:r>
            <a:r>
              <a:rPr lang="en-US" sz="3600" dirty="0"/>
              <a:t>understand the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scope </a:t>
            </a:r>
            <a:r>
              <a:rPr lang="en-US" sz="3600" dirty="0"/>
              <a:t>and impact of maltreatment</a:t>
            </a:r>
            <a:endParaRPr lang="en-US" sz="36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0118" y="4174255"/>
            <a:ext cx="8887327" cy="1515394"/>
          </a:xfrm>
        </p:spPr>
        <p:txBody>
          <a:bodyPr>
            <a:normAutofit/>
          </a:bodyPr>
          <a:lstStyle/>
          <a:p>
            <a:pPr algn="l"/>
            <a:endParaRPr lang="en-US" sz="2000" b="1" cap="all" dirty="0"/>
          </a:p>
          <a:p>
            <a:pPr>
              <a:spcBef>
                <a:spcPts val="0"/>
              </a:spcBef>
            </a:pPr>
            <a:r>
              <a:rPr lang="en-US" sz="2000" dirty="0">
                <a:latin typeface="+mj-lt"/>
              </a:rPr>
              <a:t>Joseph P. Ryan, Ph.D.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latin typeface="+mj-lt"/>
              </a:rPr>
              <a:t>September 2018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0" y="6024282"/>
            <a:ext cx="12192000" cy="833718"/>
          </a:xfrm>
          <a:prstGeom prst="rect">
            <a:avLst/>
          </a:prstGeom>
          <a:solidFill>
            <a:srgbClr val="0027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10" descr="SSW-Color-Wordmark-4PPT">
            <a:extLst>
              <a:ext uri="{FF2B5EF4-FFF2-40B4-BE49-F238E27FC236}">
                <a16:creationId xmlns:a16="http://schemas.microsoft.com/office/drawing/2014/main" id="{475B339E-18DB-4F83-8AB0-D66711884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80" y="6158166"/>
            <a:ext cx="2538019" cy="518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8CCFD69-C479-4B6C-99AE-7B6FF26DF4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177" y="6158166"/>
            <a:ext cx="2374149" cy="51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202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11-20 at 8.14.0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84" y="818147"/>
            <a:ext cx="11562348" cy="58493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1100" y="252663"/>
            <a:ext cx="9793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Grade Retention by Grade 3</a:t>
            </a:r>
          </a:p>
        </p:txBody>
      </p:sp>
    </p:spTree>
    <p:extLst>
      <p:ext uri="{BB962C8B-B14F-4D97-AF65-F5344CB8AC3E}">
        <p14:creationId xmlns:p14="http://schemas.microsoft.com/office/powerpoint/2010/main" val="161716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452727"/>
            <a:ext cx="11201400" cy="653184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			Findings and Implications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5099"/>
            <a:ext cx="10515600" cy="47418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Involvement with child protection is not a rare event</a:t>
            </a:r>
          </a:p>
          <a:p>
            <a:endParaRPr lang="en-US" dirty="0"/>
          </a:p>
          <a:p>
            <a:r>
              <a:rPr lang="en-US" dirty="0" smtClean="0"/>
              <a:t>Impact in critical areas observed early in life</a:t>
            </a:r>
          </a:p>
          <a:p>
            <a:endParaRPr lang="en-US" dirty="0"/>
          </a:p>
          <a:p>
            <a:r>
              <a:rPr lang="en-US" dirty="0" smtClean="0"/>
              <a:t>Michigan policy on 3</a:t>
            </a:r>
            <a:r>
              <a:rPr lang="en-US" baseline="30000" dirty="0" smtClean="0"/>
              <a:t>rd</a:t>
            </a:r>
            <a:r>
              <a:rPr lang="en-US" dirty="0" smtClean="0"/>
              <a:t> grade reading proficiency</a:t>
            </a:r>
          </a:p>
          <a:p>
            <a:endParaRPr lang="en-US" dirty="0"/>
          </a:p>
          <a:p>
            <a:r>
              <a:rPr lang="en-US" dirty="0" smtClean="0"/>
              <a:t>Fail to reach proficiency – repeat 3</a:t>
            </a:r>
            <a:r>
              <a:rPr lang="en-US" baseline="30000" dirty="0" smtClean="0"/>
              <a:t>rd</a:t>
            </a:r>
            <a:r>
              <a:rPr lang="en-US" dirty="0" smtClean="0"/>
              <a:t> grade</a:t>
            </a:r>
          </a:p>
          <a:p>
            <a:endParaRPr lang="en-US" dirty="0"/>
          </a:p>
          <a:p>
            <a:r>
              <a:rPr lang="en-US" dirty="0" smtClean="0"/>
              <a:t>Disproportionally hits poor students, African American students, students </a:t>
            </a:r>
            <a:r>
              <a:rPr lang="en-US" dirty="0" smtClean="0"/>
              <a:t>involved with CPS</a:t>
            </a:r>
          </a:p>
          <a:p>
            <a:endParaRPr lang="en-US" dirty="0"/>
          </a:p>
          <a:p>
            <a:r>
              <a:rPr lang="en-US" dirty="0" smtClean="0"/>
              <a:t>Is this really the best strategy for increasing reading proficiency?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41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 txBox="1">
            <a:spLocks/>
          </p:cNvSpPr>
          <p:nvPr/>
        </p:nvSpPr>
        <p:spPr>
          <a:xfrm>
            <a:off x="8773024" y="5550115"/>
            <a:ext cx="1570124" cy="31970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b="1" cap="all" dirty="0">
                <a:solidFill>
                  <a:prstClr val="black"/>
                </a:solidFill>
              </a:rPr>
              <a:t>September 26, 2017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106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 txBox="1">
            <a:spLocks/>
          </p:cNvSpPr>
          <p:nvPr/>
        </p:nvSpPr>
        <p:spPr>
          <a:xfrm>
            <a:off x="8773024" y="5550115"/>
            <a:ext cx="1570124" cy="31970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b="1" cap="all" dirty="0">
                <a:solidFill>
                  <a:prstClr val="black"/>
                </a:solidFill>
              </a:rPr>
              <a:t>September 26, 2017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739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 txBox="1">
            <a:spLocks/>
          </p:cNvSpPr>
          <p:nvPr/>
        </p:nvSpPr>
        <p:spPr>
          <a:xfrm>
            <a:off x="8773024" y="5550115"/>
            <a:ext cx="1570124" cy="31970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b="1" cap="all" dirty="0">
                <a:solidFill>
                  <a:prstClr val="black"/>
                </a:solidFill>
              </a:rPr>
              <a:t>September 26, 2017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6983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 txBox="1">
            <a:spLocks/>
          </p:cNvSpPr>
          <p:nvPr/>
        </p:nvSpPr>
        <p:spPr>
          <a:xfrm>
            <a:off x="8773024" y="5550115"/>
            <a:ext cx="1570124" cy="31970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b="1" cap="all" dirty="0">
                <a:solidFill>
                  <a:prstClr val="black"/>
                </a:solidFill>
              </a:rPr>
              <a:t>September 26, 2017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6216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" y="1295399"/>
            <a:ext cx="10965180" cy="478885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+mj-lt"/>
              </a:rPr>
              <a:t>Policy and Interventions – put these data to </a:t>
            </a:r>
            <a:r>
              <a:rPr lang="en-US" sz="2400" dirty="0" smtClean="0">
                <a:latin typeface="+mj-lt"/>
              </a:rPr>
              <a:t>work in the field </a:t>
            </a:r>
            <a:endParaRPr lang="en-US" sz="2400" dirty="0" smtClean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Proposed educational </a:t>
            </a:r>
            <a:r>
              <a:rPr lang="en-US" sz="2400" dirty="0" smtClean="0">
                <a:latin typeface="+mj-lt"/>
              </a:rPr>
              <a:t>policies?</a:t>
            </a:r>
          </a:p>
          <a:p>
            <a:r>
              <a:rPr lang="en-US" sz="2400" dirty="0" smtClean="0">
                <a:latin typeface="+mj-lt"/>
              </a:rPr>
              <a:t>Extended foster care services?</a:t>
            </a:r>
          </a:p>
          <a:p>
            <a:r>
              <a:rPr lang="en-US" sz="2400" dirty="0" smtClean="0">
                <a:latin typeface="+mj-lt"/>
              </a:rPr>
              <a:t>Age of juvenile jurisdiction?</a:t>
            </a:r>
          </a:p>
          <a:p>
            <a:r>
              <a:rPr lang="en-US" sz="2400" dirty="0" smtClean="0">
                <a:latin typeface="+mj-lt"/>
              </a:rPr>
              <a:t>Changes to SNAP benefits and child neglect?</a:t>
            </a:r>
            <a:endParaRPr lang="en-US" sz="2400" dirty="0" smtClean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Early warning systems (contact systems at different developmental stages)</a:t>
            </a:r>
          </a:p>
          <a:p>
            <a:r>
              <a:rPr lang="en-US" sz="2400" dirty="0" smtClean="0">
                <a:latin typeface="+mj-lt"/>
              </a:rPr>
              <a:t>Put unstructured data </a:t>
            </a:r>
            <a:r>
              <a:rPr lang="en-US" sz="2400" dirty="0" smtClean="0">
                <a:latin typeface="+mj-lt"/>
              </a:rPr>
              <a:t>to use</a:t>
            </a:r>
            <a:endParaRPr lang="en-US" sz="2400" dirty="0" smtClean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State </a:t>
            </a:r>
            <a:r>
              <a:rPr lang="en-US" sz="2400" dirty="0" smtClean="0">
                <a:latin typeface="+mj-lt"/>
              </a:rPr>
              <a:t>directed research </a:t>
            </a:r>
            <a:r>
              <a:rPr lang="en-US" sz="2400" dirty="0" smtClean="0">
                <a:latin typeface="+mj-lt"/>
              </a:rPr>
              <a:t>agenda?  Is there one?</a:t>
            </a:r>
            <a:endParaRPr lang="en-US" sz="2400" dirty="0" smtClean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Need to get </a:t>
            </a:r>
            <a:r>
              <a:rPr lang="en-US" sz="2400" dirty="0" smtClean="0">
                <a:latin typeface="+mj-lt"/>
              </a:rPr>
              <a:t>data/information consumption </a:t>
            </a:r>
            <a:r>
              <a:rPr lang="en-US" sz="2400" dirty="0" smtClean="0">
                <a:latin typeface="+mj-lt"/>
              </a:rPr>
              <a:t>into </a:t>
            </a:r>
            <a:r>
              <a:rPr lang="en-US" sz="2400" dirty="0" smtClean="0">
                <a:latin typeface="+mj-lt"/>
              </a:rPr>
              <a:t>the day </a:t>
            </a:r>
            <a:r>
              <a:rPr lang="en-US" sz="2400" dirty="0" smtClean="0">
                <a:latin typeface="+mj-lt"/>
              </a:rPr>
              <a:t>to day business of state government </a:t>
            </a:r>
            <a:r>
              <a:rPr lang="en-US" sz="2400" dirty="0" smtClean="0">
                <a:latin typeface="+mj-lt"/>
              </a:rPr>
              <a:t>(data cabinet, data </a:t>
            </a:r>
            <a:r>
              <a:rPr lang="en-US" sz="2400" dirty="0" err="1" smtClean="0">
                <a:latin typeface="+mj-lt"/>
              </a:rPr>
              <a:t>viz</a:t>
            </a:r>
            <a:r>
              <a:rPr lang="en-US" sz="2400" dirty="0" smtClean="0">
                <a:latin typeface="+mj-lt"/>
              </a:rPr>
              <a:t>)</a:t>
            </a:r>
            <a:endParaRPr lang="en-US" sz="2400" dirty="0" smtClean="0">
              <a:latin typeface="+mj-lt"/>
            </a:endParaRPr>
          </a:p>
          <a:p>
            <a:pPr marL="457200" lvl="1" indent="0">
              <a:buNone/>
            </a:pPr>
            <a:endParaRPr lang="en-US" sz="2600" dirty="0" smtClean="0"/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85632" y="245488"/>
            <a:ext cx="8851710" cy="668912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ctr"/>
            <a:r>
              <a:rPr lang="en-US" sz="2400" cap="none" dirty="0" smtClean="0"/>
              <a:t>What’s Next?  Opportunities and Challenges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924332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4717" y="241045"/>
            <a:ext cx="5808963" cy="609856"/>
          </a:xfrm>
        </p:spPr>
        <p:txBody>
          <a:bodyPr>
            <a:normAutofit fontScale="90000"/>
          </a:bodyPr>
          <a:lstStyle/>
          <a:p>
            <a:pPr algn="l"/>
            <a:r>
              <a:rPr lang="en-US" sz="4400" cap="all" dirty="0"/>
              <a:t>Contact information</a:t>
            </a:r>
            <a:endParaRPr lang="en-US" sz="4400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801193"/>
            <a:ext cx="12192000" cy="1056807"/>
          </a:xfrm>
          <a:prstGeom prst="rect">
            <a:avLst/>
          </a:prstGeom>
          <a:solidFill>
            <a:srgbClr val="0027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54" y="1533017"/>
            <a:ext cx="7787046" cy="383908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647611" y="2442754"/>
            <a:ext cx="28999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ssw-datalab.org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  <a:hlinkClick r:id="rId3"/>
              </a:rPr>
              <a:t>joryan@umich.edu</a:t>
            </a:r>
            <a:endParaRPr lang="en-US" sz="2400" dirty="0">
              <a:latin typeface="+mj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1AA9E02-4496-4EA3-83D2-C4222C4952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177" y="6158166"/>
            <a:ext cx="2374149" cy="518015"/>
          </a:xfrm>
          <a:prstGeom prst="rect">
            <a:avLst/>
          </a:prstGeom>
        </p:spPr>
      </p:pic>
      <p:pic>
        <p:nvPicPr>
          <p:cNvPr id="11" name="Picture 10" descr="SSW-Color-Wordmark-4PPT">
            <a:extLst>
              <a:ext uri="{FF2B5EF4-FFF2-40B4-BE49-F238E27FC236}">
                <a16:creationId xmlns:a16="http://schemas.microsoft.com/office/drawing/2014/main" id="{B355F84A-BFE1-4042-A19E-9C966D903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80" y="6158166"/>
            <a:ext cx="2538019" cy="518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651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5632" y="245488"/>
            <a:ext cx="8851710" cy="668912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ctr"/>
            <a:r>
              <a:rPr lang="en-US" sz="2400" cap="none" dirty="0" smtClean="0"/>
              <a:t>Silos are the preferred unit for storage………in agriculture</a:t>
            </a:r>
            <a:endParaRPr lang="en-US" sz="2400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F1A2D85-7FC8-42C6-BC50-2B5EC96C9279}"/>
              </a:ext>
            </a:extLst>
          </p:cNvPr>
          <p:cNvSpPr/>
          <p:nvPr/>
        </p:nvSpPr>
        <p:spPr>
          <a:xfrm>
            <a:off x="0" y="6042991"/>
            <a:ext cx="12192000" cy="815009"/>
          </a:xfrm>
          <a:prstGeom prst="rect">
            <a:avLst/>
          </a:prstGeom>
          <a:solidFill>
            <a:srgbClr val="0027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1B9426C3-F252-4D93-BAF5-FDD5E3D6BF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177" y="6158166"/>
            <a:ext cx="2374149" cy="518015"/>
          </a:xfrm>
          <a:prstGeom prst="rect">
            <a:avLst/>
          </a:prstGeom>
        </p:spPr>
      </p:pic>
      <p:pic>
        <p:nvPicPr>
          <p:cNvPr id="49" name="Picture 10" descr="SSW-Color-Wordmark-4PPT">
            <a:extLst>
              <a:ext uri="{FF2B5EF4-FFF2-40B4-BE49-F238E27FC236}">
                <a16:creationId xmlns:a16="http://schemas.microsoft.com/office/drawing/2014/main" id="{439CEE90-23F3-4503-B83E-DB49AD7B2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80" y="6158166"/>
            <a:ext cx="2538019" cy="518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24000"/>
            <a:ext cx="9144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63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4764911" y="1612648"/>
            <a:ext cx="1706551" cy="10338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dirty="0" smtClean="0">
                <a:solidFill>
                  <a:srgbClr val="FFFFFF"/>
                </a:solidFill>
              </a:rPr>
              <a:t>Child Welfare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544093" y="2586431"/>
            <a:ext cx="1706551" cy="1033848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dirty="0">
                <a:solidFill>
                  <a:srgbClr val="FFFFFF"/>
                </a:solidFill>
              </a:rPr>
              <a:t>Juvenile justice</a:t>
            </a:r>
          </a:p>
        </p:txBody>
      </p:sp>
      <p:sp>
        <p:nvSpPr>
          <p:cNvPr id="10" name="Oval 9"/>
          <p:cNvSpPr/>
          <p:nvPr/>
        </p:nvSpPr>
        <p:spPr>
          <a:xfrm>
            <a:off x="2095623" y="3043291"/>
            <a:ext cx="1706551" cy="103384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dirty="0" smtClean="0">
                <a:solidFill>
                  <a:srgbClr val="FFFFFF"/>
                </a:solidFill>
              </a:rPr>
              <a:t>Education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706900" y="4881196"/>
            <a:ext cx="1706551" cy="1033848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dirty="0">
                <a:solidFill>
                  <a:srgbClr val="FFFFFF"/>
                </a:solidFill>
              </a:rPr>
              <a:t>Health</a:t>
            </a:r>
          </a:p>
        </p:txBody>
      </p:sp>
      <p:sp>
        <p:nvSpPr>
          <p:cNvPr id="12" name="Oval 11"/>
          <p:cNvSpPr/>
          <p:nvPr/>
        </p:nvSpPr>
        <p:spPr>
          <a:xfrm>
            <a:off x="6915266" y="4788219"/>
            <a:ext cx="1780693" cy="1033848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dirty="0">
                <a:solidFill>
                  <a:srgbClr val="FFFFFF"/>
                </a:solidFill>
              </a:rPr>
              <a:t>Adult corrections</a:t>
            </a:r>
          </a:p>
        </p:txBody>
      </p:sp>
      <p:cxnSp>
        <p:nvCxnSpPr>
          <p:cNvPr id="14" name="Straight Connector 13"/>
          <p:cNvCxnSpPr>
            <a:stCxn id="10" idx="6"/>
            <a:endCxn id="8" idx="4"/>
          </p:cNvCxnSpPr>
          <p:nvPr/>
        </p:nvCxnSpPr>
        <p:spPr>
          <a:xfrm flipV="1">
            <a:off x="3802174" y="2646496"/>
            <a:ext cx="1816013" cy="9137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0" idx="6"/>
            <a:endCxn id="9" idx="2"/>
          </p:cNvCxnSpPr>
          <p:nvPr/>
        </p:nvCxnSpPr>
        <p:spPr>
          <a:xfrm flipV="1">
            <a:off x="3802174" y="3103355"/>
            <a:ext cx="3741919" cy="4568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0" idx="6"/>
            <a:endCxn id="12" idx="1"/>
          </p:cNvCxnSpPr>
          <p:nvPr/>
        </p:nvCxnSpPr>
        <p:spPr>
          <a:xfrm>
            <a:off x="3802174" y="3560215"/>
            <a:ext cx="3373868" cy="13794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0" idx="6"/>
            <a:endCxn id="11" idx="0"/>
          </p:cNvCxnSpPr>
          <p:nvPr/>
        </p:nvCxnSpPr>
        <p:spPr>
          <a:xfrm>
            <a:off x="3802174" y="3560215"/>
            <a:ext cx="758002" cy="13209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8" idx="4"/>
            <a:endCxn id="9" idx="2"/>
          </p:cNvCxnSpPr>
          <p:nvPr/>
        </p:nvCxnSpPr>
        <p:spPr>
          <a:xfrm>
            <a:off x="5618187" y="2646496"/>
            <a:ext cx="1925906" cy="4568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8" idx="4"/>
            <a:endCxn id="12" idx="1"/>
          </p:cNvCxnSpPr>
          <p:nvPr/>
        </p:nvCxnSpPr>
        <p:spPr>
          <a:xfrm>
            <a:off x="5618187" y="2646496"/>
            <a:ext cx="1557855" cy="22931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8" idx="4"/>
            <a:endCxn id="11" idx="0"/>
          </p:cNvCxnSpPr>
          <p:nvPr/>
        </p:nvCxnSpPr>
        <p:spPr>
          <a:xfrm flipH="1">
            <a:off x="4560176" y="2646496"/>
            <a:ext cx="1058011" cy="2234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9" idx="2"/>
            <a:endCxn id="11" idx="0"/>
          </p:cNvCxnSpPr>
          <p:nvPr/>
        </p:nvCxnSpPr>
        <p:spPr>
          <a:xfrm flipH="1">
            <a:off x="4560176" y="3103355"/>
            <a:ext cx="2983917" cy="17778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9" idx="2"/>
            <a:endCxn id="12" idx="1"/>
          </p:cNvCxnSpPr>
          <p:nvPr/>
        </p:nvCxnSpPr>
        <p:spPr>
          <a:xfrm flipH="1">
            <a:off x="7176042" y="3103355"/>
            <a:ext cx="368051" cy="18362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1" idx="0"/>
            <a:endCxn id="12" idx="1"/>
          </p:cNvCxnSpPr>
          <p:nvPr/>
        </p:nvCxnSpPr>
        <p:spPr>
          <a:xfrm>
            <a:off x="4560176" y="4881196"/>
            <a:ext cx="2615866" cy="584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FF1A2D85-7FC8-42C6-BC50-2B5EC96C9279}"/>
              </a:ext>
            </a:extLst>
          </p:cNvPr>
          <p:cNvSpPr/>
          <p:nvPr/>
        </p:nvSpPr>
        <p:spPr>
          <a:xfrm>
            <a:off x="0" y="6042991"/>
            <a:ext cx="12192000" cy="815009"/>
          </a:xfrm>
          <a:prstGeom prst="rect">
            <a:avLst/>
          </a:prstGeom>
          <a:solidFill>
            <a:srgbClr val="0027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1B9426C3-F252-4D93-BAF5-FDD5E3D6BF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177" y="6158166"/>
            <a:ext cx="2374149" cy="518015"/>
          </a:xfrm>
          <a:prstGeom prst="rect">
            <a:avLst/>
          </a:prstGeom>
        </p:spPr>
      </p:pic>
      <p:pic>
        <p:nvPicPr>
          <p:cNvPr id="49" name="Picture 10" descr="SSW-Color-Wordmark-4PPT">
            <a:extLst>
              <a:ext uri="{FF2B5EF4-FFF2-40B4-BE49-F238E27FC236}">
                <a16:creationId xmlns:a16="http://schemas.microsoft.com/office/drawing/2014/main" id="{439CEE90-23F3-4503-B83E-DB49AD7B2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80" y="6158166"/>
            <a:ext cx="2538019" cy="518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1685632" y="245488"/>
            <a:ext cx="8851710" cy="668912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Harnessing the Power of These Data Require Bridges/Links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73173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042991"/>
            <a:ext cx="12192000" cy="815009"/>
          </a:xfrm>
          <a:prstGeom prst="rect">
            <a:avLst/>
          </a:prstGeom>
          <a:solidFill>
            <a:srgbClr val="0027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177" y="6158166"/>
            <a:ext cx="2374149" cy="518015"/>
          </a:xfrm>
          <a:prstGeom prst="rect">
            <a:avLst/>
          </a:prstGeom>
        </p:spPr>
      </p:pic>
      <p:pic>
        <p:nvPicPr>
          <p:cNvPr id="9" name="Picture 10" descr="SSW-Color-Wordmark-4PPT">
            <a:extLst>
              <a:ext uri="{FF2B5EF4-FFF2-40B4-BE49-F238E27FC236}">
                <a16:creationId xmlns:a16="http://schemas.microsoft.com/office/drawing/2014/main" id="{475B339E-18DB-4F83-8AB0-D66711884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80" y="6158166"/>
            <a:ext cx="2538019" cy="518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B4173C0-B081-482B-BC78-87E04948ABB6}"/>
              </a:ext>
            </a:extLst>
          </p:cNvPr>
          <p:cNvSpPr txBox="1"/>
          <p:nvPr/>
        </p:nvSpPr>
        <p:spPr>
          <a:xfrm>
            <a:off x="208427" y="279502"/>
            <a:ext cx="11645899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Universities focus a great deal on the </a:t>
            </a:r>
            <a:r>
              <a:rPr lang="en-US" sz="2400" b="1" dirty="0" smtClean="0">
                <a:latin typeface="+mj-lt"/>
              </a:rPr>
              <a:t>WHAT</a:t>
            </a:r>
            <a:r>
              <a:rPr lang="en-US" sz="2400" dirty="0" smtClean="0">
                <a:latin typeface="+mj-lt"/>
              </a:rPr>
              <a:t>.  We need to focus some attention on the </a:t>
            </a:r>
            <a:r>
              <a:rPr lang="en-US" sz="2400" b="1" dirty="0" smtClean="0">
                <a:latin typeface="+mj-lt"/>
              </a:rPr>
              <a:t>WHY.</a:t>
            </a:r>
            <a:endParaRPr lang="en-US" sz="2400" dirty="0"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C93FA5-6B6E-48E2-A10A-37488A0BBA00}"/>
              </a:ext>
            </a:extLst>
          </p:cNvPr>
          <p:cNvSpPr txBox="1"/>
          <p:nvPr/>
        </p:nvSpPr>
        <p:spPr>
          <a:xfrm>
            <a:off x="433780" y="1167087"/>
            <a:ext cx="10464801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90,000 </a:t>
            </a:r>
            <a:r>
              <a:rPr lang="en-US" sz="2000" dirty="0"/>
              <a:t>investigations for abuse &amp; neglect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More than 12,000 children in foster care </a:t>
            </a:r>
            <a:r>
              <a:rPr lang="en-US" sz="2000" dirty="0" smtClean="0"/>
              <a:t>today, only 31% return home in 12 months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About 10,000 formal delinquency </a:t>
            </a:r>
            <a:r>
              <a:rPr lang="en-US" sz="2000" dirty="0" smtClean="0"/>
              <a:t>petitions, another 9,000 informally processed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61% of juvenile offenders involved with adult system by age 25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Less than 60% reach proficiency in </a:t>
            </a:r>
            <a:r>
              <a:rPr lang="en-US" sz="2000" dirty="0"/>
              <a:t>reading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Obstacles and disadvantage disproportionally experienced by the poor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Racial disparities observed throughout systems of care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The answers to these challenging issues will not come from a single agency </a:t>
            </a:r>
            <a:endParaRPr lang="en-US" dirty="0"/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83208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245630"/>
            <a:ext cx="9982201" cy="622300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ctr"/>
            <a:r>
              <a:rPr lang="en-US" dirty="0" smtClean="0"/>
              <a:t>Examples </a:t>
            </a:r>
            <a:r>
              <a:rPr lang="en-US" dirty="0"/>
              <a:t>from Child </a:t>
            </a:r>
            <a:r>
              <a:rPr lang="en-US" dirty="0" smtClean="0"/>
              <a:t>Welfare, Education and Juvenile Justice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466056"/>
            <a:ext cx="3932237" cy="381158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+mj-lt"/>
              </a:rPr>
              <a:t>As a result of linking data from separate systems: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Scope of CPS involvement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Variation</a:t>
            </a:r>
            <a:r>
              <a:rPr lang="en-US" sz="2400" dirty="0" smtClean="0">
                <a:latin typeface="+mj-lt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Relationship with early   </a:t>
            </a:r>
            <a:r>
              <a:rPr lang="en-US" sz="2400" dirty="0">
                <a:latin typeface="+mj-lt"/>
              </a:rPr>
              <a:t>educational outcomes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High School graduation rates for child welfare and justice involved youth</a:t>
            </a:r>
          </a:p>
        </p:txBody>
      </p:sp>
      <p:pic>
        <p:nvPicPr>
          <p:cNvPr id="2050" name="Picture 2" descr="https://ssw-datalab.org/wp-content/uploads/2015/11/equity-and-education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8" r="7358"/>
          <a:stretch>
            <a:fillRect/>
          </a:stretch>
        </p:blipFill>
        <p:spPr bwMode="auto">
          <a:xfrm>
            <a:off x="6135688" y="1257301"/>
            <a:ext cx="5599112" cy="422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10200" y="6070600"/>
            <a:ext cx="657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Available online, </a:t>
            </a:r>
            <a:r>
              <a:rPr lang="en-US" i="1" dirty="0" smtClean="0"/>
              <a:t>Child Maltreatment</a:t>
            </a:r>
            <a:r>
              <a:rPr lang="en-US" dirty="0" smtClean="0"/>
              <a:t>, </a:t>
            </a:r>
            <a:r>
              <a:rPr lang="en-US" dirty="0">
                <a:hlinkClick r:id="rId4"/>
              </a:rPr>
              <a:t>10.1177/1077559518786815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061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 txBox="1">
            <a:spLocks/>
          </p:cNvSpPr>
          <p:nvPr/>
        </p:nvSpPr>
        <p:spPr>
          <a:xfrm>
            <a:off x="9665366" y="6257153"/>
            <a:ext cx="2093498" cy="4262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1" cap="all" dirty="0" smtClean="0">
                <a:solidFill>
                  <a:prstClr val="white"/>
                </a:solidFill>
              </a:rPr>
              <a:t>November 20, 2017</a:t>
            </a:r>
            <a:endParaRPr lang="en-US" sz="1600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73" y="270164"/>
            <a:ext cx="11700163" cy="623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06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 txBox="1">
            <a:spLocks/>
          </p:cNvSpPr>
          <p:nvPr/>
        </p:nvSpPr>
        <p:spPr>
          <a:xfrm>
            <a:off x="9665366" y="6257153"/>
            <a:ext cx="2093498" cy="4262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1" cap="all" dirty="0" smtClean="0">
                <a:solidFill>
                  <a:prstClr val="white"/>
                </a:solidFill>
              </a:rPr>
              <a:t>November 20, 2017</a:t>
            </a:r>
            <a:endParaRPr lang="en-US" sz="1600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73" y="270164"/>
            <a:ext cx="11700163" cy="6234545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>
            <a:off x="4723708" y="3173342"/>
            <a:ext cx="957002" cy="4000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863590" y="2911702"/>
            <a:ext cx="4395355" cy="923330"/>
          </a:xfrm>
          <a:prstGeom prst="rect">
            <a:avLst/>
          </a:prstGeom>
          <a:solidFill>
            <a:schemeClr val="bg2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Statewide </a:t>
            </a:r>
            <a:r>
              <a:rPr lang="en-US" dirty="0" smtClean="0"/>
              <a:t>average</a:t>
            </a:r>
          </a:p>
          <a:p>
            <a:endParaRPr lang="en-US" dirty="0"/>
          </a:p>
          <a:p>
            <a:r>
              <a:rPr lang="en-US" dirty="0" smtClean="0"/>
              <a:t>18.5% associated </a:t>
            </a:r>
            <a:r>
              <a:rPr lang="en-US" dirty="0" smtClean="0"/>
              <a:t>with formal investigation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39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 txBox="1">
            <a:spLocks/>
          </p:cNvSpPr>
          <p:nvPr/>
        </p:nvSpPr>
        <p:spPr>
          <a:xfrm>
            <a:off x="9665366" y="6257153"/>
            <a:ext cx="2093498" cy="4262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1" cap="all" dirty="0" smtClean="0">
                <a:solidFill>
                  <a:prstClr val="white"/>
                </a:solidFill>
              </a:rPr>
              <a:t>November 20, 2017</a:t>
            </a:r>
            <a:endParaRPr lang="en-US" sz="1600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73" y="270164"/>
            <a:ext cx="11700163" cy="6234545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2103120" y="5657850"/>
            <a:ext cx="971550" cy="49149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179591" y="218297"/>
            <a:ext cx="971550" cy="49149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863590" y="2911702"/>
            <a:ext cx="4588510" cy="369332"/>
          </a:xfrm>
          <a:prstGeom prst="rect">
            <a:avLst/>
          </a:prstGeom>
          <a:solidFill>
            <a:schemeClr val="bg2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Wide variation, strong correlation with poverty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095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11-20 at 8.12.5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05" y="926431"/>
            <a:ext cx="11381874" cy="58473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1100" y="252663"/>
            <a:ext cx="9793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Math and Reading Proficiency at Grade 3</a:t>
            </a:r>
          </a:p>
        </p:txBody>
      </p:sp>
    </p:spTree>
    <p:extLst>
      <p:ext uri="{BB962C8B-B14F-4D97-AF65-F5344CB8AC3E}">
        <p14:creationId xmlns:p14="http://schemas.microsoft.com/office/powerpoint/2010/main" val="415958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14846</TotalTime>
  <Words>525</Words>
  <Application>Microsoft Office PowerPoint</Application>
  <PresentationFormat>Widescreen</PresentationFormat>
  <Paragraphs>100</Paragraphs>
  <Slides>17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Leveraging administrative data to understand the  scope and impact of maltreatment</vt:lpstr>
      <vt:lpstr>Silos are the preferred unit for storage………in agriculture</vt:lpstr>
      <vt:lpstr>Harnessing the Power of These Data Require Bridges/Links</vt:lpstr>
      <vt:lpstr>PowerPoint Presentation</vt:lpstr>
      <vt:lpstr>Examples from Child Welfare, Education and Juvenile Justice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Findings and Implications</vt:lpstr>
      <vt:lpstr>PowerPoint Presentation</vt:lpstr>
      <vt:lpstr>PowerPoint Presentation</vt:lpstr>
      <vt:lpstr>PowerPoint Presentation</vt:lpstr>
      <vt:lpstr>PowerPoint Presentation</vt:lpstr>
      <vt:lpstr>What’s Next?  Opportunities and Challenges</vt:lpstr>
      <vt:lpstr>Contact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Ryan, Joseph</cp:lastModifiedBy>
  <cp:revision>105</cp:revision>
  <dcterms:created xsi:type="dcterms:W3CDTF">2017-09-20T23:41:42Z</dcterms:created>
  <dcterms:modified xsi:type="dcterms:W3CDTF">2018-09-27T11:02:49Z</dcterms:modified>
</cp:coreProperties>
</file>