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26"/>
  </p:notesMasterIdLst>
  <p:handoutMasterIdLst>
    <p:handoutMasterId r:id="rId27"/>
  </p:handoutMasterIdLst>
  <p:sldIdLst>
    <p:sldId id="262" r:id="rId3"/>
    <p:sldId id="313" r:id="rId4"/>
    <p:sldId id="305" r:id="rId5"/>
    <p:sldId id="335" r:id="rId6"/>
    <p:sldId id="364" r:id="rId7"/>
    <p:sldId id="338" r:id="rId8"/>
    <p:sldId id="329" r:id="rId9"/>
    <p:sldId id="317" r:id="rId10"/>
    <p:sldId id="330" r:id="rId11"/>
    <p:sldId id="360" r:id="rId12"/>
    <p:sldId id="361" r:id="rId13"/>
    <p:sldId id="331" r:id="rId14"/>
    <p:sldId id="349" r:id="rId15"/>
    <p:sldId id="354" r:id="rId16"/>
    <p:sldId id="332" r:id="rId17"/>
    <p:sldId id="333" r:id="rId18"/>
    <p:sldId id="334" r:id="rId19"/>
    <p:sldId id="363" r:id="rId20"/>
    <p:sldId id="362" r:id="rId21"/>
    <p:sldId id="359" r:id="rId22"/>
    <p:sldId id="341" r:id="rId23"/>
    <p:sldId id="342" r:id="rId24"/>
    <p:sldId id="309" r:id="rId25"/>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648" userDrawn="1">
          <p15:clr>
            <a:srgbClr val="A4A3A4"/>
          </p15:clr>
        </p15:guide>
        <p15:guide id="4" orient="horz" pos="336"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FF99"/>
    <a:srgbClr val="F7B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9444" autoAdjust="0"/>
  </p:normalViewPr>
  <p:slideViewPr>
    <p:cSldViewPr showGuides="1">
      <p:cViewPr varScale="1">
        <p:scale>
          <a:sx n="77" d="100"/>
          <a:sy n="77" d="100"/>
        </p:scale>
        <p:origin x="1056" y="84"/>
      </p:cViewPr>
      <p:guideLst>
        <p:guide orient="horz" pos="2160"/>
        <p:guide orient="horz" pos="1008"/>
        <p:guide orient="horz" pos="3648"/>
        <p:guide orient="horz" pos="336"/>
        <p:guide pos="3839"/>
        <p:guide pos="1007"/>
        <p:guide pos="7173"/>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68" d="100"/>
          <a:sy n="68" d="100"/>
        </p:scale>
        <p:origin x="3101"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59" tIns="46580" rIns="93159" bIns="46580" rtlCol="0"/>
          <a:lstStyle>
            <a:lvl1pPr algn="r">
              <a:defRPr sz="1200"/>
            </a:lvl1pPr>
          </a:lstStyle>
          <a:p>
            <a:fld id="{BDB7646E-8811-423A-9C42-2CBFADA00A96}" type="datetimeFigureOut">
              <a:rPr lang="en-US" smtClean="0"/>
              <a:t>9/27/2018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9" tIns="46580" rIns="93159" bIns="4658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9" tIns="46580" rIns="93159" bIns="4658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9" tIns="46580" rIns="93159" bIns="46580" rtlCol="0"/>
          <a:lstStyle>
            <a:lvl1pPr algn="r">
              <a:defRPr sz="1200">
                <a:solidFill>
                  <a:schemeClr val="tx1"/>
                </a:solidFill>
              </a:defRPr>
            </a:lvl1pPr>
          </a:lstStyle>
          <a:p>
            <a:fld id="{D677E230-58DD-43ED-96A1-552DDAB53532}" type="datetimeFigureOut">
              <a:rPr lang="en-US" smtClean="0"/>
              <a:pPr/>
              <a:t>9/27/2018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59" tIns="46580" rIns="93159"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9" tIns="46580" rIns="93159"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9" tIns="46580" rIns="93159" bIns="4658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9" tIns="46580" rIns="93159" bIns="4658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In this presentation</a:t>
            </a:r>
            <a:r>
              <a:rPr lang="en-US" altLang="en-US" baseline="0" dirty="0" smtClean="0">
                <a:latin typeface="Arial" panose="020B0604020202020204" pitchFamily="34" charset="0"/>
              </a:rPr>
              <a:t>, my goal is to discuss how to think about using linked data to look beyond the risks a person experiences where he or she lives and to focus on do the risks differ if you look at where a person goes and spends time.</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20808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delve a little more into these activity spaces. </a:t>
            </a:r>
          </a:p>
          <a:p>
            <a:endParaRPr lang="en-US" baseline="0" dirty="0" smtClean="0"/>
          </a:p>
          <a:p>
            <a:r>
              <a:rPr lang="en-US" baseline="0" dirty="0" smtClean="0"/>
              <a:t>Here I show the home addresses of two of those respondents. Their residential neighborhoods are in purple and as you will see later, only represent a very small portion of where they spend time. </a:t>
            </a:r>
          </a:p>
          <a:p>
            <a:endParaRPr lang="en-US" baseline="0" dirty="0" smtClean="0"/>
          </a:p>
          <a:p>
            <a:r>
              <a:rPr lang="en-US" baseline="0" dirty="0" smtClean="0"/>
              <a:t>These are all the regular/routine places these parents stated they went during the past week.  Just by looking at these locations, you can already see that where each person spends time looks very different.  One has very clustered activity locations, while the other is much more diffuse.</a:t>
            </a:r>
          </a:p>
          <a:p>
            <a:endParaRPr lang="en-US" baseline="0" dirty="0" smtClean="0"/>
          </a:p>
          <a:p>
            <a:r>
              <a:rPr lang="en-US" baseline="0" dirty="0" smtClean="0"/>
              <a:t>Here are destination nodes. Essentially, these are the Census tracts where all of those activities occur. Nodes are used under the assumption that people tend to ‘bundle’ activities. For example, you are likely to go to the gas station near to where you go shopping or your work location. As you can see, in some cases, the Census tracts appear to be fairly good representations of where the parent is spending time.  But in others, the Census tract is actually much larger than where the parent spends time.  This depiction of activity space allows you to continue to use many administrative data sets to examine the environmental context of where a parent spends time.</a:t>
            </a:r>
          </a:p>
          <a:p>
            <a:endParaRPr lang="en-US" baseline="0" dirty="0" smtClean="0"/>
          </a:p>
          <a:p>
            <a:r>
              <a:rPr lang="en-US" baseline="0" dirty="0" smtClean="0"/>
              <a:t>Here are spaces identified through shortest network distance. For this, we use network analyst to create the shortest path between all of the points using the local roadway networks.  We limit the network by having it begin at the home but let the end point vary.  As with destination nodes, the idea is that people are likely to bundle activities and errands along their regular travel patterns.  Generally, a buffer (e.g., 500 meters) is drawn around the network.</a:t>
            </a:r>
          </a:p>
          <a:p>
            <a:endParaRPr lang="en-US" baseline="0" dirty="0" smtClean="0"/>
          </a:p>
          <a:p>
            <a:r>
              <a:rPr lang="en-US" baseline="0" dirty="0" smtClean="0"/>
              <a:t>Note: we don’t know if this is actually the route the person takes to go to these places, but is based on the shortest distance. The algorithm can be changed to take into account public transportation routes and could be ordered based on the sequence of locations a person attends.</a:t>
            </a:r>
          </a:p>
          <a:p>
            <a:endParaRPr lang="en-US" baseline="0" dirty="0" smtClean="0"/>
          </a:p>
          <a:p>
            <a:r>
              <a:rPr lang="en-US" baseline="0" dirty="0" smtClean="0"/>
              <a:t>The difficulty, in all of these measures, is that for the person on your right who regularly attends football and baseball games, it is difficult to fully estimate the effect of the travel patterns on possible risks and resources.</a:t>
            </a:r>
          </a:p>
          <a:p>
            <a:endParaRPr lang="en-US" baseline="0" dirty="0" smtClean="0"/>
          </a:p>
        </p:txBody>
      </p:sp>
      <p:sp>
        <p:nvSpPr>
          <p:cNvPr id="4" name="Slide Number Placeholder 3"/>
          <p:cNvSpPr>
            <a:spLocks noGrp="1"/>
          </p:cNvSpPr>
          <p:nvPr>
            <p:ph type="sldNum" sz="quarter" idx="10"/>
          </p:nvPr>
        </p:nvSpPr>
        <p:spPr/>
        <p:txBody>
          <a:bodyPr/>
          <a:lstStyle/>
          <a:p>
            <a:fld id="{841221E5-7225-48EB-A4EE-420E7BFCF705}" type="slidenum">
              <a:rPr lang="en-US" smtClean="0"/>
              <a:pPr/>
              <a:t>10</a:t>
            </a:fld>
            <a:endParaRPr lang="en-US"/>
          </a:p>
        </p:txBody>
      </p:sp>
    </p:spTree>
    <p:extLst>
      <p:ext uri="{BB962C8B-B14F-4D97-AF65-F5344CB8AC3E}">
        <p14:creationId xmlns:p14="http://schemas.microsoft.com/office/powerpoint/2010/main" val="86695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transition from point-based</a:t>
            </a:r>
            <a:r>
              <a:rPr lang="en-US" baseline="0" dirty="0" smtClean="0"/>
              <a:t> approaches to polygons. Here are</a:t>
            </a:r>
            <a:r>
              <a:rPr lang="en-US" dirty="0" smtClean="0"/>
              <a:t> the home location and locations of all the activities.</a:t>
            </a:r>
          </a:p>
          <a:p>
            <a:endParaRPr lang="en-US" dirty="0" smtClean="0"/>
          </a:p>
          <a:p>
            <a:r>
              <a:rPr lang="en-US" dirty="0" smtClean="0"/>
              <a:t>These represent</a:t>
            </a:r>
            <a:r>
              <a:rPr lang="en-US" baseline="0" dirty="0" smtClean="0"/>
              <a:t> the 2 standard deviational ellipse. It is as you might expect – an ellipse that covers, on average, 95% of activity points. Due to the spread of the ellipse, for the points on the left, all of the points are included in the polygon. However, it doesn’t encompass the coliseum.</a:t>
            </a:r>
          </a:p>
          <a:p>
            <a:endParaRPr lang="en-US" baseline="0" dirty="0" smtClean="0"/>
          </a:p>
          <a:p>
            <a:r>
              <a:rPr lang="en-US" baseline="0" dirty="0" smtClean="0"/>
              <a:t>Next, we have the 1 standard deviational ellipse.  As you may have guessed, this ellipse only encapsulates about 2/3</a:t>
            </a:r>
            <a:r>
              <a:rPr lang="en-US" baseline="30000" dirty="0" smtClean="0"/>
              <a:t>rd</a:t>
            </a:r>
            <a:r>
              <a:rPr lang="en-US" baseline="0" dirty="0" smtClean="0"/>
              <a:t> of the points. For the more diffuse activity points on the left, this means that you see several points that fall outside of the polygon, while on the right, the same number of points are included, it is just the size of the ellipse that differs.</a:t>
            </a:r>
          </a:p>
          <a:p>
            <a:endParaRPr lang="en-US" baseline="0" dirty="0" smtClean="0"/>
          </a:p>
          <a:p>
            <a:r>
              <a:rPr lang="en-US" baseline="0" dirty="0" smtClean="0"/>
              <a:t>Finally, we have the convex hull activity space. This polygon uses the shortest distance to encompass all of the points included as part of the activity space.  This has been one of the most common depictions of activity spaces in the social science (non geography) literature.</a:t>
            </a:r>
          </a:p>
          <a:p>
            <a:endParaRPr lang="en-US" baseline="0" dirty="0" smtClean="0"/>
          </a:p>
          <a:p>
            <a:r>
              <a:rPr lang="en-US" baseline="0" dirty="0" smtClean="0"/>
              <a:t>These types of polygons are good for showing the range of areas a person may visit through their daily activities; however, it can be difficult to use these spaces with many of the administrative data sets we use to describe environmental context. Further it is often best to have more than three useable locations when creating these polygons. The convex hull polygons cannot be created with fewer than 3 points, and the ellipses work better with more, rather than fewer, points.</a:t>
            </a: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11</a:t>
            </a:fld>
            <a:endParaRPr lang="en-US"/>
          </a:p>
        </p:txBody>
      </p:sp>
    </p:spTree>
    <p:extLst>
      <p:ext uri="{BB962C8B-B14F-4D97-AF65-F5344CB8AC3E}">
        <p14:creationId xmlns:p14="http://schemas.microsoft.com/office/powerpoint/2010/main" val="295119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Arial" panose="020B0604020202020204" pitchFamily="34" charset="0"/>
              </a:rPr>
              <a:t>Although surveys are nice to obtain information from a large number of people, you can see how it limits the number of locations we can identify.  We also run into problems of being able to geocode those locations because people are not always able to provide us addresses or cross streets reliably.  This can affect the size and shape of the activity space polygon.</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An alternative to a survey-based approach is to use GPS monitoring to identify a person’s activity spaces.</a:t>
            </a:r>
          </a:p>
        </p:txBody>
      </p:sp>
      <p:sp>
        <p:nvSpPr>
          <p:cNvPr id="4" name="Slide Number Placeholder 3"/>
          <p:cNvSpPr>
            <a:spLocks noGrp="1"/>
          </p:cNvSpPr>
          <p:nvPr>
            <p:ph type="sldNum" sz="quarter" idx="10"/>
          </p:nvPr>
        </p:nvSpPr>
        <p:spPr/>
        <p:txBody>
          <a:bodyPr/>
          <a:lstStyle/>
          <a:p>
            <a:fld id="{841221E5-7225-48EB-A4EE-420E7BFCF705}" type="slidenum">
              <a:rPr lang="en-US" smtClean="0"/>
              <a:pPr/>
              <a:t>12</a:t>
            </a:fld>
            <a:endParaRPr lang="en-US"/>
          </a:p>
        </p:txBody>
      </p:sp>
    </p:spTree>
    <p:extLst>
      <p:ext uri="{BB962C8B-B14F-4D97-AF65-F5344CB8AC3E}">
        <p14:creationId xmlns:p14="http://schemas.microsoft.com/office/powerpoint/2010/main" val="302659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ahoma" panose="020B0604030504040204" pitchFamily="34" charset="0"/>
              </a:defRPr>
            </a:lvl1pPr>
            <a:lvl2pPr marL="742909" indent="-285734">
              <a:defRPr b="1">
                <a:solidFill>
                  <a:schemeClr val="tx1"/>
                </a:solidFill>
                <a:latin typeface="Tahoma" panose="020B0604030504040204" pitchFamily="34" charset="0"/>
              </a:defRPr>
            </a:lvl2pPr>
            <a:lvl3pPr marL="1142937" indent="-228587">
              <a:defRPr b="1">
                <a:solidFill>
                  <a:schemeClr val="tx1"/>
                </a:solidFill>
                <a:latin typeface="Tahoma" panose="020B0604030504040204" pitchFamily="34" charset="0"/>
              </a:defRPr>
            </a:lvl3pPr>
            <a:lvl4pPr marL="1600111" indent="-228587">
              <a:defRPr b="1">
                <a:solidFill>
                  <a:schemeClr val="tx1"/>
                </a:solidFill>
                <a:latin typeface="Tahoma" panose="020B0604030504040204" pitchFamily="34" charset="0"/>
              </a:defRPr>
            </a:lvl4pPr>
            <a:lvl5pPr marL="2057287" indent="-228587">
              <a:defRPr b="1">
                <a:solidFill>
                  <a:schemeClr val="tx1"/>
                </a:solidFill>
                <a:latin typeface="Tahoma" panose="020B0604030504040204" pitchFamily="34" charset="0"/>
              </a:defRPr>
            </a:lvl5pPr>
            <a:lvl6pPr marL="2514461" indent="-228587" eaLnBrk="0" fontAlgn="base" hangingPunct="0">
              <a:spcBef>
                <a:spcPct val="0"/>
              </a:spcBef>
              <a:spcAft>
                <a:spcPct val="0"/>
              </a:spcAft>
              <a:defRPr b="1">
                <a:solidFill>
                  <a:schemeClr val="tx1"/>
                </a:solidFill>
                <a:latin typeface="Tahoma" panose="020B0604030504040204" pitchFamily="34" charset="0"/>
              </a:defRPr>
            </a:lvl6pPr>
            <a:lvl7pPr marL="2971635" indent="-228587" eaLnBrk="0" fontAlgn="base" hangingPunct="0">
              <a:spcBef>
                <a:spcPct val="0"/>
              </a:spcBef>
              <a:spcAft>
                <a:spcPct val="0"/>
              </a:spcAft>
              <a:defRPr b="1">
                <a:solidFill>
                  <a:schemeClr val="tx1"/>
                </a:solidFill>
                <a:latin typeface="Tahoma" panose="020B0604030504040204" pitchFamily="34" charset="0"/>
              </a:defRPr>
            </a:lvl7pPr>
            <a:lvl8pPr marL="3428811" indent="-228587" eaLnBrk="0" fontAlgn="base" hangingPunct="0">
              <a:spcBef>
                <a:spcPct val="0"/>
              </a:spcBef>
              <a:spcAft>
                <a:spcPct val="0"/>
              </a:spcAft>
              <a:defRPr b="1">
                <a:solidFill>
                  <a:schemeClr val="tx1"/>
                </a:solidFill>
                <a:latin typeface="Tahoma" panose="020B0604030504040204" pitchFamily="34" charset="0"/>
              </a:defRPr>
            </a:lvl8pPr>
            <a:lvl9pPr marL="3885985" indent="-228587" eaLnBrk="0" fontAlgn="base" hangingPunct="0">
              <a:spcBef>
                <a:spcPct val="0"/>
              </a:spcBef>
              <a:spcAft>
                <a:spcPct val="0"/>
              </a:spcAft>
              <a:defRPr b="1">
                <a:solidFill>
                  <a:schemeClr val="tx1"/>
                </a:solidFill>
                <a:latin typeface="Tahoma" panose="020B0604030504040204" pitchFamily="34" charset="0"/>
              </a:defRPr>
            </a:lvl9pPr>
          </a:lstStyle>
          <a:p>
            <a:fld id="{3F3B586C-B63D-407E-A4C3-7D4E519E1741}" type="slidenum">
              <a:rPr lang="en-US" altLang="en-US" b="0">
                <a:latin typeface="Arial" panose="020B0604020202020204" pitchFamily="34" charset="0"/>
              </a:rPr>
              <a:pPr/>
              <a:t>13</a:t>
            </a:fld>
            <a:endParaRPr lang="en-US" altLang="en-US" b="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Using</a:t>
            </a:r>
            <a:r>
              <a:rPr lang="en-US" altLang="en-US" baseline="0" dirty="0" smtClean="0">
                <a:latin typeface="Arial" panose="020B0604020202020204" pitchFamily="34" charset="0"/>
              </a:rPr>
              <a:t> GPS monitoring, you can have a device – GPS enabled cell phone, fit bit – to ping a persons location at specific intervals and provide x, y coordinates for mapping. These GPS devices also show the location and provide a much better indication </a:t>
            </a:r>
            <a:r>
              <a:rPr lang="en-US" altLang="en-US" baseline="0" smtClean="0">
                <a:latin typeface="Arial" panose="020B0604020202020204" pitchFamily="34" charset="0"/>
              </a:rPr>
              <a:t>of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20706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what we might learn using GPS-based activity spaces, here is a map of Franklin County, Ohio and the substantiated rates of child abuse and neglect by Census block group.</a:t>
            </a:r>
          </a:p>
          <a:p>
            <a:endParaRPr lang="en-US" baseline="0" dirty="0" smtClean="0"/>
          </a:p>
          <a:p>
            <a:r>
              <a:rPr lang="en-US" baseline="0" dirty="0" smtClean="0"/>
              <a:t>Now, here is a </a:t>
            </a:r>
            <a:r>
              <a:rPr lang="en-US" baseline="0" dirty="0" err="1" smtClean="0"/>
              <a:t>gps</a:t>
            </a:r>
            <a:r>
              <a:rPr lang="en-US" baseline="0" dirty="0" smtClean="0"/>
              <a:t>-activity pattern for one person and for another person.  What you can see is that throughout the day, they are spending time in ‘neighborhoods’ with a wide range of child abuse and neglect rates.</a:t>
            </a:r>
          </a:p>
          <a:p>
            <a:endParaRPr lang="en-US" baseline="0" dirty="0" smtClean="0"/>
          </a:p>
          <a:p>
            <a:r>
              <a:rPr lang="en-US" baseline="0" dirty="0" smtClean="0"/>
              <a:t>What might this mean for parenting? If we think parenting is transmitted through social norms and networks, is the place that you live the most relevant location for assuming that is where your parenting behaviors have been learned or honed?</a:t>
            </a:r>
          </a:p>
          <a:p>
            <a:endParaRPr lang="en-US" baseline="0" dirty="0" smtClean="0"/>
          </a:p>
          <a:p>
            <a:r>
              <a:rPr lang="en-US" baseline="0" dirty="0" smtClean="0"/>
              <a:t>We will talk about this more in a few minutes.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14</a:t>
            </a:fld>
            <a:endParaRPr lang="en-US"/>
          </a:p>
        </p:txBody>
      </p:sp>
    </p:spTree>
    <p:extLst>
      <p:ext uri="{BB962C8B-B14F-4D97-AF65-F5344CB8AC3E}">
        <p14:creationId xmlns:p14="http://schemas.microsoft.com/office/powerpoint/2010/main" val="311650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Arial" panose="020B0604020202020204" pitchFamily="34" charset="0"/>
              </a:rPr>
              <a:t>I’m sure some of you are sitting here saying, this is interested, but what does it really mean for linked data and do we even have enough information to do it?</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Recently, I’ve been working with a county in Ohio that wants to use an app to assist with recovery from substance use. The user programs into the app any places that may trigger substance use. If he or she is in the vicinity of those triggers, an alert is sent to his or her caseworker that can be discussed during group or individual therapy appointments. Thus, some agencies are already beginning to collect more geographic data on their clients in order to prevent future problems.</a:t>
            </a:r>
          </a:p>
        </p:txBody>
      </p:sp>
      <p:sp>
        <p:nvSpPr>
          <p:cNvPr id="4" name="Slide Number Placeholder 3"/>
          <p:cNvSpPr>
            <a:spLocks noGrp="1"/>
          </p:cNvSpPr>
          <p:nvPr>
            <p:ph type="sldNum" sz="quarter" idx="10"/>
          </p:nvPr>
        </p:nvSpPr>
        <p:spPr/>
        <p:txBody>
          <a:bodyPr/>
          <a:lstStyle/>
          <a:p>
            <a:fld id="{841221E5-7225-48EB-A4EE-420E7BFCF705}" type="slidenum">
              <a:rPr lang="en-US" smtClean="0"/>
              <a:pPr/>
              <a:t>15</a:t>
            </a:fld>
            <a:endParaRPr lang="en-US"/>
          </a:p>
        </p:txBody>
      </p:sp>
    </p:spTree>
    <p:extLst>
      <p:ext uri="{BB962C8B-B14F-4D97-AF65-F5344CB8AC3E}">
        <p14:creationId xmlns:p14="http://schemas.microsoft.com/office/powerpoint/2010/main" val="95425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 welfare records will tell us the location</a:t>
            </a:r>
            <a:r>
              <a:rPr lang="en-US" baseline="0" dirty="0" smtClean="0"/>
              <a:t> of where a child lived at the time of the abuse or neglect, where they live if they are in foster care. </a:t>
            </a:r>
          </a:p>
          <a:p>
            <a:endParaRPr lang="en-US" baseline="0" dirty="0" smtClean="0"/>
          </a:p>
          <a:p>
            <a:r>
              <a:rPr lang="en-US" baseline="0" dirty="0" smtClean="0"/>
              <a:t>School records will allow us to track where children are going to school.  Early education or day care locations may be available for those participating in federally funded programs like Head Start.</a:t>
            </a:r>
          </a:p>
          <a:p>
            <a:endParaRPr lang="en-US" baseline="0" dirty="0" smtClean="0"/>
          </a:p>
          <a:p>
            <a:r>
              <a:rPr lang="en-US" baseline="0" dirty="0" smtClean="0"/>
              <a:t>Medicaid records may tell us about where a child received mental health services (if Medicaid billable) and locations of doctors offices that they visit.</a:t>
            </a:r>
          </a:p>
          <a:p>
            <a:endParaRPr lang="en-US" baseline="0" dirty="0" smtClean="0"/>
          </a:p>
          <a:p>
            <a:r>
              <a:rPr lang="en-US" baseline="0" dirty="0" smtClean="0"/>
              <a:t>Electronic health records may provide better information about locations of doctors offices when children don’t have Medicaid.</a:t>
            </a:r>
          </a:p>
          <a:p>
            <a:endParaRPr lang="en-US" baseline="0" dirty="0" smtClean="0"/>
          </a:p>
          <a:p>
            <a:r>
              <a:rPr lang="en-US" baseline="0" dirty="0" smtClean="0"/>
              <a:t>I should note that, so far, all of these records could be used to develop activity spaces across the lifetime. EHR will have dates of visits, where the child was living at the time. School records will also show what schools a child attended each year.  This would allow us to recreate a yearly activity space for these children to assess their exposures to risk and resources.</a:t>
            </a:r>
          </a:p>
          <a:p>
            <a:endParaRPr lang="en-US" baseline="0" dirty="0" smtClean="0"/>
          </a:p>
          <a:p>
            <a:r>
              <a:rPr lang="en-US" baseline="0" dirty="0" smtClean="0"/>
              <a:t>If we know the activity spaces of siblings not placed together, we may be able to identify better locations for joint visits to maintain those connections.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41221E5-7225-48EB-A4EE-420E7BFCF705}" type="slidenum">
              <a:rPr lang="en-US" smtClean="0"/>
              <a:pPr/>
              <a:t>16</a:t>
            </a:fld>
            <a:endParaRPr lang="en-US"/>
          </a:p>
        </p:txBody>
      </p:sp>
    </p:spTree>
    <p:extLst>
      <p:ext uri="{BB962C8B-B14F-4D97-AF65-F5344CB8AC3E}">
        <p14:creationId xmlns:p14="http://schemas.microsoft.com/office/powerpoint/2010/main" val="60881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same records</a:t>
            </a:r>
            <a:r>
              <a:rPr lang="en-US" baseline="0" dirty="0" smtClean="0"/>
              <a:t> are available for parents. These include:</a:t>
            </a:r>
          </a:p>
          <a:p>
            <a:endParaRPr lang="en-US" baseline="0" dirty="0" smtClean="0"/>
          </a:p>
          <a:p>
            <a:r>
              <a:rPr lang="en-US" baseline="0" dirty="0" smtClean="0"/>
              <a:t>.</a:t>
            </a:r>
          </a:p>
          <a:p>
            <a:r>
              <a:rPr lang="en-US" baseline="0" dirty="0" smtClean="0"/>
              <a:t>.</a:t>
            </a:r>
          </a:p>
          <a:p>
            <a:r>
              <a:rPr lang="en-US" baseline="0" dirty="0" smtClean="0"/>
              <a:t>.</a:t>
            </a:r>
          </a:p>
          <a:p>
            <a:r>
              <a:rPr lang="en-US" baseline="0" dirty="0" smtClean="0"/>
              <a:t>And birth records of where children are born. Activity spaces may be useful for identifying which service providers fall within where a person regularly spends time, helping to ensure that a parent can more easily make appointments.</a:t>
            </a:r>
            <a:endParaRPr lang="en-US" dirty="0" smtClean="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17</a:t>
            </a:fld>
            <a:endParaRPr lang="en-US"/>
          </a:p>
        </p:txBody>
      </p:sp>
    </p:spTree>
    <p:extLst>
      <p:ext uri="{BB962C8B-B14F-4D97-AF65-F5344CB8AC3E}">
        <p14:creationId xmlns:p14="http://schemas.microsoft.com/office/powerpoint/2010/main" val="284524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841221E5-7225-48EB-A4EE-420E7BFCF705}" type="slidenum">
              <a:rPr lang="en-US" smtClean="0"/>
              <a:pPr/>
              <a:t>18</a:t>
            </a:fld>
            <a:endParaRPr lang="en-US"/>
          </a:p>
        </p:txBody>
      </p:sp>
    </p:spTree>
    <p:extLst>
      <p:ext uri="{BB962C8B-B14F-4D97-AF65-F5344CB8AC3E}">
        <p14:creationId xmlns:p14="http://schemas.microsoft.com/office/powerpoint/2010/main" val="356846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conducted a small study in Los</a:t>
            </a:r>
            <a:r>
              <a:rPr lang="en-US" baseline="0" dirty="0" smtClean="0"/>
              <a:t> Angeles where we looked at parenting behaviors in relation to the size of activity space. What we found was the larger the activity spaces, the less the parent used punitive discipline practices.</a:t>
            </a:r>
          </a:p>
          <a:p>
            <a:endParaRPr lang="en-US" baseline="0" dirty="0" smtClean="0"/>
          </a:p>
          <a:p>
            <a:r>
              <a:rPr lang="en-US" baseline="0" dirty="0" smtClean="0"/>
              <a:t>Why might this be?</a:t>
            </a:r>
          </a:p>
          <a:p>
            <a:endParaRPr lang="en-US" baseline="0" dirty="0" smtClean="0"/>
          </a:p>
          <a:p>
            <a:r>
              <a:rPr lang="en-US" baseline="0" dirty="0" smtClean="0"/>
              <a:t>It may be that these parents are more isolated and we know social isolation is a risk factor for child maltreatment.</a:t>
            </a:r>
            <a:endParaRPr lang="en-US" dirty="0" smtClean="0"/>
          </a:p>
          <a:p>
            <a:endParaRPr lang="en-US" dirty="0" smtClean="0"/>
          </a:p>
          <a:p>
            <a:r>
              <a:rPr lang="en-US" dirty="0" smtClean="0"/>
              <a:t>However, as we argued in our 2016 paper,</a:t>
            </a:r>
            <a:r>
              <a:rPr lang="en-US" baseline="0" dirty="0" smtClean="0"/>
              <a:t> what this might be showing us is how social norms are parenting are transmitted across spaces.</a:t>
            </a:r>
          </a:p>
          <a:p>
            <a:endParaRPr lang="en-US" baseline="0" dirty="0" smtClean="0"/>
          </a:p>
          <a:p>
            <a:r>
              <a:rPr lang="en-US" dirty="0" smtClean="0"/>
              <a:t>If we view parenting behaviors as “contagious”, like the measles or the whooping cough, a larger activity space may expose you to more individuals who use the current “normative” parenting behaviors.  In the U.S., these normative behaviors tend to be non-punitive types of parenting.  </a:t>
            </a:r>
          </a:p>
          <a:p>
            <a:endParaRPr lang="en-US" dirty="0" smtClean="0"/>
          </a:p>
          <a:p>
            <a:r>
              <a:rPr lang="en-US" dirty="0" smtClean="0"/>
              <a:t>In other words, having a larger activity space means that a parent is more likely to come in contact with parents using healthier parenting practices and who may be likely to censure punitive parenting either through nonverbal communication or by contacting Child Protective Services to report abusive and neglectful parenting. </a:t>
            </a:r>
          </a:p>
          <a:p>
            <a:endParaRPr lang="en-US" dirty="0" smtClean="0"/>
          </a:p>
          <a:p>
            <a:r>
              <a:rPr lang="en-US" dirty="0" smtClean="0"/>
              <a:t>Another public health analogy might be</a:t>
            </a:r>
            <a:r>
              <a:rPr lang="en-US" baseline="0" dirty="0" smtClean="0"/>
              <a:t> does going to places where non-punitive parenting is practiced by more people, does it result in ‘herd immunity’ that inoculates families who may be struggling in other was. </a:t>
            </a:r>
            <a:r>
              <a:rPr lang="en-US" dirty="0" smtClean="0"/>
              <a:t>Thus, in this case the benefits would actually be the spread of positive parenting norms through more exposure to more non-punitive types of parenting behaviors or guardians who will censure punitive parenting practices.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19</a:t>
            </a:fld>
            <a:endParaRPr lang="en-US"/>
          </a:p>
        </p:txBody>
      </p:sp>
    </p:spTree>
    <p:extLst>
      <p:ext uri="{BB962C8B-B14F-4D97-AF65-F5344CB8AC3E}">
        <p14:creationId xmlns:p14="http://schemas.microsoft.com/office/powerpoint/2010/main" val="148780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Traditional approaches</a:t>
            </a:r>
            <a:r>
              <a:rPr lang="en-US" altLang="en-US" baseline="0" dirty="0" smtClean="0">
                <a:latin typeface="Arial" panose="020B0604020202020204" pitchFamily="34" charset="0"/>
              </a:rPr>
              <a:t> to understanding risks for families at the ecological-level are place-based and focus on residential neighborhoods when identifying and addressing problems like child maltreatment. </a:t>
            </a:r>
          </a:p>
          <a:p>
            <a:endParaRPr lang="en-US" altLang="en-US" baseline="0" dirty="0" smtClean="0">
              <a:latin typeface="Arial" panose="020B0604020202020204" pitchFamily="34" charset="0"/>
            </a:endParaRPr>
          </a:p>
          <a:p>
            <a:r>
              <a:rPr lang="en-US" altLang="en-US" dirty="0" smtClean="0">
                <a:latin typeface="Arial" panose="020B0604020202020204" pitchFamily="34" charset="0"/>
              </a:rPr>
              <a:t>While</a:t>
            </a:r>
            <a:r>
              <a:rPr lang="en-US" altLang="en-US" baseline="0" dirty="0" smtClean="0">
                <a:latin typeface="Arial" panose="020B0604020202020204" pitchFamily="34" charset="0"/>
              </a:rPr>
              <a:t> this is can be good because it identifies specific geographic areas that are extremely high risk (particularly those that are and have been entrenched in problematic parenting practices) over time, it may not adequately address overall rates of maltreatment if the identified areas are too small geographically or may dilute the effects if the geographic areas are too big.  </a:t>
            </a:r>
          </a:p>
        </p:txBody>
      </p:sp>
      <p:sp>
        <p:nvSpPr>
          <p:cNvPr id="4" name="Slide Number Placeholder 3"/>
          <p:cNvSpPr>
            <a:spLocks noGrp="1"/>
          </p:cNvSpPr>
          <p:nvPr>
            <p:ph type="sldNum" sz="quarter" idx="10"/>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322920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before we go</a:t>
            </a:r>
            <a:r>
              <a:rPr lang="en-US" baseline="0" dirty="0" smtClean="0"/>
              <a:t> too far down the rabbit hole of activity spaces.  Do we even know if risks (or resources) differ when we look at residential neighborhoods vs. activity spaces.</a:t>
            </a:r>
          </a:p>
          <a:p>
            <a:endParaRPr lang="en-US" baseline="0" dirty="0" smtClean="0"/>
          </a:p>
          <a:p>
            <a:r>
              <a:rPr lang="en-US" baseline="0" dirty="0" smtClean="0"/>
              <a:t>Here I correlated the density of alcohol outlets using residential neighborhood and the six activity space types.  Although the activity space measures are all correlated with each other, but none of them are correlated with the density of alcohol outlets in residential areas.</a:t>
            </a:r>
          </a:p>
          <a:p>
            <a:endParaRPr lang="en-US" baseline="0" dirty="0" smtClean="0"/>
          </a:p>
          <a:p>
            <a:r>
              <a:rPr lang="en-US" baseline="0" dirty="0" smtClean="0"/>
              <a:t>Did you just hear that?  That’s the sound of my entire research agenda for the past 20 years imploding. </a:t>
            </a: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20</a:t>
            </a:fld>
            <a:endParaRPr lang="en-US"/>
          </a:p>
        </p:txBody>
      </p:sp>
    </p:spTree>
    <p:extLst>
      <p:ext uri="{BB962C8B-B14F-4D97-AF65-F5344CB8AC3E}">
        <p14:creationId xmlns:p14="http://schemas.microsoft.com/office/powerpoint/2010/main" val="152876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this approach</a:t>
            </a:r>
            <a:r>
              <a:rPr lang="en-US" baseline="0" dirty="0" smtClean="0"/>
              <a:t> is not without challenges.</a:t>
            </a:r>
            <a:endParaRPr lang="en-US" dirty="0" smtClean="0"/>
          </a:p>
          <a:p>
            <a:endParaRPr lang="en-US" dirty="0" smtClean="0"/>
          </a:p>
          <a:p>
            <a:r>
              <a:rPr lang="en-US" dirty="0" smtClean="0"/>
              <a:t>One of the biggest challenges we have</a:t>
            </a:r>
            <a:r>
              <a:rPr lang="en-US" baseline="0" dirty="0" smtClean="0"/>
              <a:t> in using linked data is understanding how address data are stored.  </a:t>
            </a:r>
          </a:p>
          <a:p>
            <a:endParaRPr lang="en-US" baseline="0" dirty="0" smtClean="0"/>
          </a:p>
          <a:p>
            <a:r>
              <a:rPr lang="en-US" baseline="0" dirty="0" smtClean="0"/>
              <a:t>Imagine you have just moved.  You go for yearly doctor’s visit and the receptionist ask if they address they have on file ‘123 Main St’ is correct.  You say no, I just moved.</a:t>
            </a:r>
          </a:p>
          <a:p>
            <a:endParaRPr lang="en-US" baseline="0" dirty="0" smtClean="0"/>
          </a:p>
          <a:p>
            <a:r>
              <a:rPr lang="en-US" baseline="0" dirty="0" smtClean="0"/>
              <a:t>They go to update the address and. . .the unthinkable happens.  They use the delete button. . .when they enter the new address.  If they replace the data fields and don’t save the historical records, then obviously it makes it harder to recreate historical or lifetime activity spaces.</a:t>
            </a:r>
          </a:p>
          <a:p>
            <a:endParaRPr lang="en-US" baseline="0" dirty="0" smtClean="0"/>
          </a:p>
          <a:p>
            <a:r>
              <a:rPr lang="en-US" baseline="0" dirty="0" smtClean="0"/>
              <a:t>One of the first questions you want to ask when you look into using addresses in linked data is: When were those data collected (intake, last known address), how often they are updated, are historical addresses saved or are deleted forever. And if you receive data downloads, can you retrieve that historical data?</a:t>
            </a: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21</a:t>
            </a:fld>
            <a:endParaRPr lang="en-US"/>
          </a:p>
        </p:txBody>
      </p:sp>
    </p:spTree>
    <p:extLst>
      <p:ext uri="{BB962C8B-B14F-4D97-AF65-F5344CB8AC3E}">
        <p14:creationId xmlns:p14="http://schemas.microsoft.com/office/powerpoint/2010/main" val="122157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challenge is the lack of GIS ability among practitioners, social service agencies, and social work educators. </a:t>
            </a:r>
          </a:p>
          <a:p>
            <a:endParaRPr lang="en-US" baseline="0" dirty="0" smtClean="0"/>
          </a:p>
          <a:p>
            <a:r>
              <a:rPr lang="en-US" baseline="0" dirty="0" smtClean="0"/>
              <a:t>For example, Ohio child welfare agency automatically includes x, y coordinates when it enters an address. However, these data are rarely used, nor are there plans to use them in a systematic way.</a:t>
            </a:r>
          </a:p>
          <a:p>
            <a:endParaRPr lang="en-US" baseline="0" dirty="0" smtClean="0"/>
          </a:p>
          <a:p>
            <a:r>
              <a:rPr lang="en-US" baseline="0" dirty="0" smtClean="0"/>
              <a:t>Part of the reason we do not mine geographic data to their fullest extent may be that we do not provide training in their use.  Very few social work programs provide GIS as a regular part of their curriculum. Thus GIS is seen as a black box that is too difficult to master or not relevant to the day-to-day practice of a social worker. Nor do we teach our doctoral students how to conduct analyses correctly using spatial data.</a:t>
            </a: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22</a:t>
            </a:fld>
            <a:endParaRPr lang="en-US"/>
          </a:p>
        </p:txBody>
      </p:sp>
    </p:spTree>
    <p:extLst>
      <p:ext uri="{BB962C8B-B14F-4D97-AF65-F5344CB8AC3E}">
        <p14:creationId xmlns:p14="http://schemas.microsoft.com/office/powerpoint/2010/main" val="2810210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23</a:t>
            </a:fld>
            <a:endParaRPr lang="en-US"/>
          </a:p>
        </p:txBody>
      </p:sp>
    </p:spTree>
    <p:extLst>
      <p:ext uri="{BB962C8B-B14F-4D97-AF65-F5344CB8AC3E}">
        <p14:creationId xmlns:p14="http://schemas.microsoft.com/office/powerpoint/2010/main" val="327199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latin typeface="Arial" panose="020B0604020202020204" pitchFamily="34" charset="0"/>
              </a:rPr>
              <a:t>In this particular map, using administrative units at the Census tract level, </a:t>
            </a:r>
            <a:r>
              <a:rPr lang="en-US" dirty="0" smtClean="0"/>
              <a:t>rates of referrals are based on the underlying population of children within each Census tract as displayed by this map.  You can see that over time, rates of referrals are decreasing over the study period, but that areas with high rates of referrals continue to have higher rates of referrals than other areas </a:t>
            </a:r>
            <a:r>
              <a:rPr lang="en-US" altLang="en-US" baseline="0" dirty="0" smtClean="0">
                <a:latin typeface="Arial" panose="020B0604020202020204" pitchFamily="34" charset="0"/>
              </a:rPr>
              <a:t>and may benefit from a place-based community intervention. </a:t>
            </a:r>
          </a:p>
          <a:p>
            <a:endParaRPr lang="en-US" dirty="0" smtClean="0"/>
          </a:p>
          <a:p>
            <a:r>
              <a:rPr lang="en-US" dirty="0" smtClean="0"/>
              <a:t>I’ll draw your attention to two of those areas: one in the north/northeast area of the map and the second in the middle section of the map where these areas tend to have high rates of</a:t>
            </a:r>
            <a:r>
              <a:rPr lang="en-US" baseline="0" dirty="0" smtClean="0"/>
              <a:t> referrals over time</a:t>
            </a:r>
            <a:r>
              <a:rPr lang="en-US" dirty="0" smtClean="0"/>
              <a:t>.  We can see that these rates of referrals</a:t>
            </a:r>
            <a:r>
              <a:rPr lang="en-US" baseline="0" dirty="0" smtClean="0"/>
              <a:t> remain high, even as rates are decreasing across the city.</a:t>
            </a:r>
            <a:endParaRPr lang="en-US" dirty="0" smtClean="0"/>
          </a:p>
          <a:p>
            <a:endParaRPr lang="en-US" altLang="en-US" dirty="0" smtClean="0">
              <a:latin typeface="Arial" panose="020B0604020202020204" pitchFamily="34" charset="0"/>
            </a:endParaRPr>
          </a:p>
          <a:p>
            <a:r>
              <a:rPr lang="en-US" altLang="en-US" dirty="0" smtClean="0">
                <a:latin typeface="Arial" panose="020B0604020202020204" pitchFamily="34" charset="0"/>
              </a:rPr>
              <a:t>While</a:t>
            </a:r>
            <a:r>
              <a:rPr lang="en-US" altLang="en-US" baseline="0" dirty="0" smtClean="0">
                <a:latin typeface="Arial" panose="020B0604020202020204" pitchFamily="34" charset="0"/>
              </a:rPr>
              <a:t> this is can be good because it limits intervention activities to specific geographic areas that are extremely high risk (particularly those that are and have been entrenched in problematic parenting practices) over time, it may not adequately address overall rates of maltreatment if the identified areas are too small geographically or may dilute the effects if the geographic areas are too big.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Finally, we generally operationalize these spaces using arbitrary administrative boundaries that may or may not reflect what a person views as their environment or accurately represent those contexts in which a person spends the most time.</a:t>
            </a:r>
          </a:p>
          <a:p>
            <a:endParaRPr lang="en-US" altLang="en-US" dirty="0" smtClean="0">
              <a:latin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800" indent="-285692" eaLnBrk="0" hangingPunct="0">
              <a:defRPr>
                <a:solidFill>
                  <a:schemeClr val="tx1"/>
                </a:solidFill>
                <a:latin typeface="Tahoma" panose="020B0604030504040204" pitchFamily="34" charset="0"/>
              </a:defRPr>
            </a:lvl2pPr>
            <a:lvl3pPr marL="1142770" indent="-228555" eaLnBrk="0" hangingPunct="0">
              <a:defRPr>
                <a:solidFill>
                  <a:schemeClr val="tx1"/>
                </a:solidFill>
                <a:latin typeface="Tahoma" panose="020B0604030504040204" pitchFamily="34" charset="0"/>
              </a:defRPr>
            </a:lvl3pPr>
            <a:lvl4pPr marL="1599877" indent="-228555" eaLnBrk="0" hangingPunct="0">
              <a:defRPr>
                <a:solidFill>
                  <a:schemeClr val="tx1"/>
                </a:solidFill>
                <a:latin typeface="Tahoma" panose="020B0604030504040204" pitchFamily="34" charset="0"/>
              </a:defRPr>
            </a:lvl4pPr>
            <a:lvl5pPr marL="2056985" indent="-228555" eaLnBrk="0" hangingPunct="0">
              <a:defRPr>
                <a:solidFill>
                  <a:schemeClr val="tx1"/>
                </a:solidFill>
                <a:latin typeface="Tahoma" panose="020B0604030504040204" pitchFamily="34" charset="0"/>
              </a:defRPr>
            </a:lvl5pPr>
            <a:lvl6pPr marL="2514093" indent="-228555" eaLnBrk="0" fontAlgn="base" hangingPunct="0">
              <a:spcBef>
                <a:spcPct val="0"/>
              </a:spcBef>
              <a:spcAft>
                <a:spcPct val="0"/>
              </a:spcAft>
              <a:defRPr>
                <a:solidFill>
                  <a:schemeClr val="tx1"/>
                </a:solidFill>
                <a:latin typeface="Tahoma" panose="020B0604030504040204" pitchFamily="34" charset="0"/>
              </a:defRPr>
            </a:lvl6pPr>
            <a:lvl7pPr marL="2971199" indent="-228555" eaLnBrk="0" fontAlgn="base" hangingPunct="0">
              <a:spcBef>
                <a:spcPct val="0"/>
              </a:spcBef>
              <a:spcAft>
                <a:spcPct val="0"/>
              </a:spcAft>
              <a:defRPr>
                <a:solidFill>
                  <a:schemeClr val="tx1"/>
                </a:solidFill>
                <a:latin typeface="Tahoma" panose="020B0604030504040204" pitchFamily="34" charset="0"/>
              </a:defRPr>
            </a:lvl7pPr>
            <a:lvl8pPr marL="3428308" indent="-228555" eaLnBrk="0" fontAlgn="base" hangingPunct="0">
              <a:spcBef>
                <a:spcPct val="0"/>
              </a:spcBef>
              <a:spcAft>
                <a:spcPct val="0"/>
              </a:spcAft>
              <a:defRPr>
                <a:solidFill>
                  <a:schemeClr val="tx1"/>
                </a:solidFill>
                <a:latin typeface="Tahoma" panose="020B0604030504040204" pitchFamily="34" charset="0"/>
              </a:defRPr>
            </a:lvl8pPr>
            <a:lvl9pPr marL="3885415" indent="-228555"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7A81464-65E5-49AE-BD77-A3B583E0E6F8}" type="slidenum">
              <a:rPr lang="en-US" altLang="en-US">
                <a:latin typeface="Arial" panose="020B0604020202020204" pitchFamily="34" charset="0"/>
              </a:rPr>
              <a:pPr eaLnBrk="1" hangingPunct="1"/>
              <a:t>3</a:t>
            </a:fld>
            <a:endParaRPr lang="en-US" altLang="en-US">
              <a:latin typeface="Arial" panose="020B0604020202020204" pitchFamily="34" charset="0"/>
            </a:endParaRPr>
          </a:p>
        </p:txBody>
      </p:sp>
    </p:spTree>
    <p:extLst>
      <p:ext uri="{BB962C8B-B14F-4D97-AF65-F5344CB8AC3E}">
        <p14:creationId xmlns:p14="http://schemas.microsoft.com/office/powerpoint/2010/main" val="237299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if you think about a regular day for you, throughout the day, we are likely to go through a range of places that represent where spend time </a:t>
            </a:r>
            <a:r>
              <a:rPr lang="en-US" baseline="0" dirty="0" err="1" smtClean="0"/>
              <a:t>inlcuding</a:t>
            </a:r>
            <a:r>
              <a:rPr lang="en-US" baseline="0" dirty="0" smtClean="0"/>
              <a:t>, where we buy groceries, shop. . .for clothes, for bulk items we probably don’t need, where our kids go to school, our doctor’s office, where we get coffee, where we exercise</a:t>
            </a:r>
            <a:endParaRPr lang="en-US" dirty="0" smtClean="0"/>
          </a:p>
          <a:p>
            <a:endParaRPr lang="en-US" dirty="0" smtClean="0"/>
          </a:p>
          <a:p>
            <a:r>
              <a:rPr lang="en-US" dirty="0" smtClean="0"/>
              <a:t>When you think about your daily activities, do they all</a:t>
            </a:r>
            <a:r>
              <a:rPr lang="en-US" baseline="0" dirty="0" smtClean="0"/>
              <a:t> occur in the place that you live:  your ‘residential neighborhood’?</a:t>
            </a:r>
          </a:p>
          <a:p>
            <a:endParaRPr lang="en-US" baseline="0" dirty="0" smtClean="0"/>
          </a:p>
          <a:p>
            <a:pPr defTabSz="914350">
              <a:defRPr/>
            </a:pPr>
            <a:r>
              <a:rPr lang="en-US" baseline="0" dirty="0" smtClean="0"/>
              <a:t>If not, what does that mean for how we traditionally measure ‘neighborhoods’ effect on social problems, such as child abuse and neglect.</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41221E5-7225-48EB-A4EE-420E7BFCF705}" type="slidenum">
              <a:rPr lang="en-US" smtClean="0"/>
              <a:pPr/>
              <a:t>4</a:t>
            </a:fld>
            <a:endParaRPr lang="en-US"/>
          </a:p>
        </p:txBody>
      </p:sp>
    </p:spTree>
    <p:extLst>
      <p:ext uri="{BB962C8B-B14F-4D97-AF65-F5344CB8AC3E}">
        <p14:creationId xmlns:p14="http://schemas.microsoft.com/office/powerpoint/2010/main" val="385661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illustrated here,</a:t>
            </a:r>
            <a:r>
              <a:rPr lang="en-US" baseline="0" dirty="0" smtClean="0"/>
              <a:t> parents are likely to visit places that have a range of child abuse and neglect rates while conducting their daily life activities.</a:t>
            </a:r>
          </a:p>
          <a:p>
            <a:endParaRPr lang="en-US" baseline="0" dirty="0" smtClean="0"/>
          </a:p>
          <a:p>
            <a:r>
              <a:rPr lang="en-US" baseline="0" dirty="0" smtClean="0"/>
              <a:t>In this example, the parent lives in a place where the rate of substantiations is a little higher than the rate for the county writ large.  However, where she works, the rate is 2.6 times the rate of maltreatment for the county and more than double that of where she lives.</a:t>
            </a:r>
          </a:p>
          <a:p>
            <a:endParaRPr lang="en-US" baseline="0" dirty="0" smtClean="0"/>
          </a:p>
          <a:p>
            <a:r>
              <a:rPr lang="en-US" baseline="0" dirty="0" smtClean="0"/>
              <a:t>Do we really know which environment is most likely to influence parenting practices?</a:t>
            </a:r>
          </a:p>
        </p:txBody>
      </p:sp>
      <p:sp>
        <p:nvSpPr>
          <p:cNvPr id="4" name="Slide Number Placeholder 3"/>
          <p:cNvSpPr>
            <a:spLocks noGrp="1"/>
          </p:cNvSpPr>
          <p:nvPr>
            <p:ph type="sldNum" sz="quarter" idx="10"/>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147959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what if your residential neighborhood is relatively devoid of risks and/or resources?  Or what if those risk or resources look different from what we typically measure? </a:t>
            </a:r>
          </a:p>
          <a:p>
            <a:endParaRPr lang="en-US" baseline="0" dirty="0" smtClean="0"/>
          </a:p>
          <a:p>
            <a:r>
              <a:rPr lang="en-US" baseline="0" dirty="0" smtClean="0"/>
              <a:t>Much of the research on neighborhood context as it relates to child abuse and neglect has been conducted in primarily urban areas.  Do these same risks and resources translate to the same social problems when we move outside of cities? Or do they look different? </a:t>
            </a:r>
          </a:p>
          <a:p>
            <a:endParaRPr lang="en-US" baseline="0" dirty="0" smtClean="0"/>
          </a:p>
          <a:p>
            <a:pPr defTabSz="931774">
              <a:defRPr/>
            </a:pPr>
            <a:r>
              <a:rPr lang="en-US" baseline="0" dirty="0" smtClean="0"/>
              <a:t>For example, rural areas may be high in poverty (one risk factor) but close social connections where everyone knows everyone.  Do these social connections buffer the effects of poverty in these rural areas when material resources are low?</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6</a:t>
            </a:fld>
            <a:endParaRPr lang="en-US"/>
          </a:p>
        </p:txBody>
      </p:sp>
    </p:spTree>
    <p:extLst>
      <p:ext uri="{BB962C8B-B14F-4D97-AF65-F5344CB8AC3E}">
        <p14:creationId xmlns:p14="http://schemas.microsoft.com/office/powerpoint/2010/main" val="393957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Activity spaces are </a:t>
            </a:r>
            <a:r>
              <a:rPr lang="en-US" dirty="0"/>
              <a:t>environments where parents do spend time, such as at work, at their child’s school, or with friends and family.</a:t>
            </a:r>
          </a:p>
          <a:p>
            <a:r>
              <a:rPr lang="en-US" altLang="en-US" dirty="0"/>
              <a:t/>
            </a:r>
            <a:br>
              <a:rPr lang="en-US" altLang="en-US" dirty="0"/>
            </a:br>
            <a:r>
              <a:rPr lang="en-US" altLang="en-US" dirty="0"/>
              <a:t>Therefore activity spaces are unique to each individual and reflect those places where people spend time.</a:t>
            </a:r>
          </a:p>
          <a:p>
            <a:endParaRPr lang="en-US" altLang="en-US" dirty="0"/>
          </a:p>
          <a:p>
            <a:r>
              <a:rPr lang="en-US" altLang="en-US" baseline="0" dirty="0" smtClean="0">
                <a:latin typeface="Arial" panose="020B0604020202020204" pitchFamily="34" charset="0"/>
              </a:rPr>
              <a:t>Examining activity spaces, as opposed to residential neighborhoods, could vastly change how we characterize the risks a person is exposed to or the resources available to him or her.</a:t>
            </a:r>
          </a:p>
          <a:p>
            <a:endParaRPr lang="en-US" altLang="en-US" baseline="0"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841221E5-7225-48EB-A4EE-420E7BFCF705}" type="slidenum">
              <a:rPr lang="en-US" smtClean="0"/>
              <a:pPr/>
              <a:t>7</a:t>
            </a:fld>
            <a:endParaRPr lang="en-US"/>
          </a:p>
        </p:txBody>
      </p:sp>
    </p:spTree>
    <p:extLst>
      <p:ext uri="{BB962C8B-B14F-4D97-AF65-F5344CB8AC3E}">
        <p14:creationId xmlns:p14="http://schemas.microsoft.com/office/powerpoint/2010/main" val="213305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5">
              <a:defRPr/>
            </a:pPr>
            <a:r>
              <a:rPr lang="en-US" dirty="0" smtClean="0"/>
              <a:t>Traditional approaches to measuring population exposures to alcohol outlets only look within specific ‘neighborhood’ areas like Census tracts.</a:t>
            </a:r>
          </a:p>
          <a:p>
            <a:pPr defTabSz="914215">
              <a:defRPr/>
            </a:pPr>
            <a:endParaRPr lang="en-US" dirty="0" smtClean="0"/>
          </a:p>
          <a:p>
            <a:pPr defTabSz="914215">
              <a:defRPr/>
            </a:pPr>
            <a:r>
              <a:rPr lang="en-US" dirty="0" smtClean="0"/>
              <a:t>But the parents living within these neighborhoods may travel quite a bit and be exposed to many opportunities to drink . . . </a:t>
            </a:r>
          </a:p>
          <a:p>
            <a:pPr defTabSz="914215">
              <a:defRPr/>
            </a:pPr>
            <a:endParaRPr lang="en-US" dirty="0" smtClean="0"/>
          </a:p>
          <a:p>
            <a:r>
              <a:rPr lang="en-US" dirty="0" smtClean="0"/>
              <a:t>. . . Or few opportunities to drink.</a:t>
            </a:r>
          </a:p>
          <a:p>
            <a:endParaRPr lang="en-US" dirty="0" smtClean="0"/>
          </a:p>
          <a:p>
            <a:r>
              <a:rPr lang="en-US" dirty="0" smtClean="0"/>
              <a:t>The assessment of activity spaces appears critical to the measurement of alcohol exposures.</a:t>
            </a:r>
          </a:p>
          <a:p>
            <a:endParaRPr lang="en-US" dirty="0" smtClean="0"/>
          </a:p>
          <a:p>
            <a:pPr defTabSz="914215"/>
            <a:r>
              <a:rPr lang="en-US" baseline="0" dirty="0" smtClean="0"/>
              <a:t>Importantly, the same activity space map could represent resources, such as child-friendly venues like parks or social service agencies, as well.</a:t>
            </a:r>
            <a:endParaRPr lang="en-US" dirty="0" smtClean="0"/>
          </a:p>
          <a:p>
            <a:endParaRPr lang="en-US" baseline="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8</a:t>
            </a:fld>
            <a:endParaRPr lang="en-US"/>
          </a:p>
        </p:txBody>
      </p:sp>
    </p:spTree>
    <p:extLst>
      <p:ext uri="{BB962C8B-B14F-4D97-AF65-F5344CB8AC3E}">
        <p14:creationId xmlns:p14="http://schemas.microsoft.com/office/powerpoint/2010/main" val="51631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Arial" panose="020B0604020202020204" pitchFamily="34" charset="0"/>
              </a:rPr>
              <a:t>We can measure activity spaces in a variety of ways.  Survey-based activity spaces often distill an activity space to some of the most common places people are likely to go. In the case of parents, this could include the home, work, children’s schools or day cares, grocery stores, other retail stores, pharmacy, parks or playgrounds where a child does </a:t>
            </a:r>
            <a:r>
              <a:rPr lang="en-US" altLang="en-US" baseline="0" dirty="0" err="1" smtClean="0">
                <a:latin typeface="Arial" panose="020B0604020202020204" pitchFamily="34" charset="0"/>
              </a:rPr>
              <a:t>sports.s</a:t>
            </a:r>
            <a:endParaRPr lang="en-US" altLang="en-US" baseline="0" dirty="0" smtClean="0">
              <a:latin typeface="Arial" panose="020B0604020202020204" pitchFamily="34" charset="0"/>
            </a:endParaRP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When asking about addresses, we might ask for an exact street address, which includes a house number and street name or we might ask for the street the place is located and the nearest cross street.</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These addresses are then geocoded so that we can create activity spaces/</a:t>
            </a:r>
          </a:p>
        </p:txBody>
      </p:sp>
      <p:sp>
        <p:nvSpPr>
          <p:cNvPr id="4" name="Slide Number Placeholder 3"/>
          <p:cNvSpPr>
            <a:spLocks noGrp="1"/>
          </p:cNvSpPr>
          <p:nvPr>
            <p:ph type="sldNum" sz="quarter" idx="10"/>
          </p:nvPr>
        </p:nvSpPr>
        <p:spPr/>
        <p:txBody>
          <a:bodyPr/>
          <a:lstStyle/>
          <a:p>
            <a:fld id="{841221E5-7225-48EB-A4EE-420E7BFCF705}" type="slidenum">
              <a:rPr lang="en-US" smtClean="0"/>
              <a:pPr/>
              <a:t>9</a:t>
            </a:fld>
            <a:endParaRPr lang="en-US"/>
          </a:p>
        </p:txBody>
      </p:sp>
    </p:spTree>
    <p:extLst>
      <p:ext uri="{BB962C8B-B14F-4D97-AF65-F5344CB8AC3E}">
        <p14:creationId xmlns:p14="http://schemas.microsoft.com/office/powerpoint/2010/main" val="34866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F81D24A-EF38-4949-81EA-C39AA50871C5}" type="datetime1">
              <a:rPr lang="en-US" smtClean="0"/>
              <a:t>9/27/2018</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2" name="Title 1"/>
          <p:cNvSpPr>
            <a:spLocks noGrp="1"/>
          </p:cNvSpPr>
          <p:nvPr>
            <p:ph type="ctrTitle"/>
          </p:nvPr>
        </p:nvSpPr>
        <p:spPr>
          <a:xfrm>
            <a:off x="2428669" y="1600200"/>
            <a:ext cx="8329031" cy="2680127"/>
          </a:xfrm>
        </p:spPr>
        <p:txBody>
          <a:bodyPr>
            <a:noAutofit/>
          </a:bodyPr>
          <a:lstStyle>
            <a:lvl1pPr>
              <a:defRPr sz="5400"/>
            </a:lvl1pPr>
          </a:lstStyle>
          <a:p>
            <a:r>
              <a:rPr lang="en-US" smtClean="0"/>
              <a:t>Click to edit Master title style</a:t>
            </a:r>
            <a:endParaRPr dirty="0"/>
          </a:p>
        </p:txBody>
      </p:sp>
    </p:spTree>
    <p:extLst>
      <p:ext uri="{BB962C8B-B14F-4D97-AF65-F5344CB8AC3E}">
        <p14:creationId xmlns:p14="http://schemas.microsoft.com/office/powerpoint/2010/main" val="40624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69A895-DC24-4A80-9E4B-77E8C98B8261}" type="datetime1">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1"/>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3760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11491E-4104-40E9-885C-6629BDFE1DBB}" type="datetime1">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9599612" y="685800"/>
            <a:ext cx="1787526" cy="5486400"/>
          </a:xfrm>
        </p:spPr>
        <p:txBody>
          <a:bodyPr vert="eaVert"/>
          <a:lstStyle/>
          <a:p>
            <a:r>
              <a:rPr lang="en-US" smtClean="0"/>
              <a:t>Click to edit Master title style</a:t>
            </a:r>
            <a:endParaRPr/>
          </a:p>
        </p:txBody>
      </p:sp>
    </p:spTree>
    <p:extLst>
      <p:ext uri="{BB962C8B-B14F-4D97-AF65-F5344CB8AC3E}">
        <p14:creationId xmlns:p14="http://schemas.microsoft.com/office/powerpoint/2010/main" val="141501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19F328-D78C-4AE3-9BD5-6819CFE7241A}" type="datetime1">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55076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3E783FD6-3C14-4BAD-B096-2ECF8D7D1C88}" type="datetime1">
              <a:rPr lang="en-US" smtClean="0"/>
              <a:t>9/27/2018</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598613" y="1600201"/>
            <a:ext cx="8283272" cy="2654064"/>
          </a:xfrm>
        </p:spPr>
        <p:txBody>
          <a:bodyPr anchor="b">
            <a:normAutofit/>
            <a:scene3d>
              <a:camera prst="orthographicFront"/>
              <a:lightRig rig="threePt" dir="t"/>
            </a:scene3d>
            <a:sp3d extrusionH="57150">
              <a:bevelT w="38100" h="38100"/>
            </a:sp3d>
          </a:bodyPr>
          <a:lstStyle>
            <a:lvl1pPr algn="l">
              <a:defRPr sz="5400" b="1" cap="none" spc="0" baseline="0">
                <a:ln w="22225">
                  <a:solidFill>
                    <a:schemeClr val="tx2"/>
                  </a:solidFill>
                  <a:prstDash val="solid"/>
                </a:ln>
                <a:solidFill>
                  <a:schemeClr val="tx2"/>
                </a:solidFill>
                <a:effectLst/>
              </a:defRPr>
            </a:lvl1pPr>
          </a:lstStyle>
          <a:p>
            <a:r>
              <a:rPr lang="en-US" smtClean="0"/>
              <a:t>Click to edit Master title style</a:t>
            </a:r>
            <a:endParaRPr/>
          </a:p>
        </p:txBody>
      </p:sp>
    </p:spTree>
    <p:extLst>
      <p:ext uri="{BB962C8B-B14F-4D97-AF65-F5344CB8AC3E}">
        <p14:creationId xmlns:p14="http://schemas.microsoft.com/office/powerpoint/2010/main" val="1972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095541-7853-4DCC-906F-39CE0BB88B8E}" type="datetime1">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53285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DD790FE-2B5A-46A8-B4F6-76CB6FDA68AC}" type="datetime1">
              <a:rPr lang="en-US" smtClean="0"/>
              <a:t>9/27/2018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
        <p:nvSpPr>
          <p:cNvPr id="6" name="Content Placeholder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1593436" y="177800"/>
            <a:ext cx="9782801" cy="1239837"/>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13199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FC2738-2C3A-4E5B-A4DB-9708318E767B}" type="datetime1">
              <a:rPr lang="en-US" smtClean="0"/>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53833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49EB1C49-F74B-47FE-8050-CE9AAF0717AC}" type="datetime1">
              <a:rPr lang="en-US" smtClean="0"/>
              <a:t>9/27/2018</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3044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F8F57B2-B504-486D-85D3-4C584AEF2C6C}" type="datetime1">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3" name="Content Placeholder 2"/>
          <p:cNvSpPr>
            <a:spLocks noGrp="1"/>
          </p:cNvSpPr>
          <p:nvPr>
            <p:ph idx="1"/>
          </p:nvPr>
        </p:nvSpPr>
        <p:spPr>
          <a:xfrm>
            <a:off x="5332411" y="482600"/>
            <a:ext cx="6043825"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white">
          <a:xfrm>
            <a:off x="176735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bwMode="white">
          <a:xfrm>
            <a:off x="1767358" y="381000"/>
            <a:ext cx="3293422" cy="1371600"/>
          </a:xfrm>
        </p:spPr>
        <p:txBody>
          <a:bodyPr anchor="b">
            <a:normAutofit/>
          </a:bodyPr>
          <a:lstStyle>
            <a:lvl1pPr algn="l">
              <a:defRPr sz="2800" b="1" cap="all" baseline="0">
                <a:solidFill>
                  <a:schemeClr val="tx2"/>
                </a:solidFill>
              </a:defRPr>
            </a:lvl1pPr>
          </a:lstStyle>
          <a:p>
            <a:r>
              <a:rPr lang="en-US" smtClean="0"/>
              <a:t>Click to edit Master title style</a:t>
            </a:r>
            <a:endParaRPr dirty="0"/>
          </a:p>
        </p:txBody>
      </p:sp>
    </p:spTree>
    <p:extLst>
      <p:ext uri="{BB962C8B-B14F-4D97-AF65-F5344CB8AC3E}">
        <p14:creationId xmlns:p14="http://schemas.microsoft.com/office/powerpoint/2010/main" val="26293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11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4875529" y="0"/>
            <a:ext cx="73132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5" name="Date Placeholder 4"/>
          <p:cNvSpPr>
            <a:spLocks noGrp="1"/>
          </p:cNvSpPr>
          <p:nvPr>
            <p:ph type="dt" sz="half" idx="10"/>
          </p:nvPr>
        </p:nvSpPr>
        <p:spPr/>
        <p:txBody>
          <a:bodyPr/>
          <a:lstStyle/>
          <a:p>
            <a:fld id="{C675C8C5-A9A9-4B3A-B134-0E3A713D185C}" type="datetime1">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3" name="Picture Placeholder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74240" y="381000"/>
            <a:ext cx="3293422" cy="1371600"/>
          </a:xfrm>
        </p:spPr>
        <p:txBody>
          <a:bodyPr anchor="b">
            <a:normAutofit/>
          </a:bodyPr>
          <a:lstStyle>
            <a:lvl1pPr algn="l">
              <a:defRPr sz="2800" b="1" cap="none" spc="0" baseline="0">
                <a:ln w="22225">
                  <a:solidFill>
                    <a:schemeClr val="tx2"/>
                  </a:solidFill>
                  <a:prstDash val="solid"/>
                </a:ln>
                <a:solidFill>
                  <a:schemeClr val="tx2"/>
                </a:solidFill>
                <a:effectLst/>
              </a:defRPr>
            </a:lvl1pPr>
          </a:lstStyle>
          <a:p>
            <a:r>
              <a:rPr lang="en-US" smtClean="0"/>
              <a:t>Click to edit Master title style</a:t>
            </a:r>
            <a:endParaRPr/>
          </a:p>
        </p:txBody>
      </p:sp>
    </p:spTree>
    <p:extLst>
      <p:ext uri="{BB962C8B-B14F-4D97-AF65-F5344CB8AC3E}">
        <p14:creationId xmlns:p14="http://schemas.microsoft.com/office/powerpoint/2010/main" val="26782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defRPr>
            </a:lvl1pPr>
          </a:lstStyle>
          <a:p>
            <a:fld id="{5A4F0574-43A3-46A0-8870-1B2305CBE5B3}" type="datetime1">
              <a:rPr lang="en-US" smtClean="0"/>
              <a:t>9/27/2018</a:t>
            </a:fld>
            <a:endParaRPr lang="en-US"/>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defRPr>
            </a:lvl1pPr>
          </a:lstStyle>
          <a:p>
            <a:endParaRPr lang="en-US"/>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grpSp>
        <p:nvGrpSpPr>
          <p:cNvPr id="8" name="Group 7"/>
          <p:cNvGrpSpPr/>
          <p:nvPr/>
        </p:nvGrpSpPr>
        <p:grpSpPr>
          <a:xfrm>
            <a:off x="10604" y="-9144"/>
            <a:ext cx="12178221" cy="6878638"/>
            <a:chOff x="10604" y="-9144"/>
            <a:chExt cx="12178221" cy="6878638"/>
          </a:xfrm>
        </p:grpSpPr>
        <p:sp>
          <p:nvSpPr>
            <p:cNvPr id="7" name="Rectangle 6"/>
            <p:cNvSpPr/>
            <p:nvPr/>
          </p:nvSpPr>
          <p:spPr>
            <a:xfrm>
              <a:off x="11884104" y="0"/>
              <a:ext cx="304721" cy="6858000"/>
            </a:xfrm>
            <a:prstGeom prst="rect">
              <a:avLst/>
            </a:prstGeom>
            <a:solidFill>
              <a:schemeClr val="tx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grpSp>
          <p:nvGrpSpPr>
            <p:cNvPr id="10" name="Group 9"/>
            <p:cNvGrpSpPr/>
            <p:nvPr/>
          </p:nvGrpSpPr>
          <p:grpSpPr>
            <a:xfrm flipV="1">
              <a:off x="10604" y="-9144"/>
              <a:ext cx="1951038" cy="6878638"/>
              <a:chOff x="-4636" y="-9144"/>
              <a:chExt cx="1951038" cy="6878638"/>
            </a:xfrm>
            <a:solidFill>
              <a:schemeClr val="bg2"/>
            </a:solidFill>
          </p:grpSpPr>
          <p:sp>
            <p:nvSpPr>
              <p:cNvPr id="17" name="Freeform 4"/>
              <p:cNvSpPr>
                <a:spLocks/>
              </p:cNvSpPr>
              <p:nvPr/>
            </p:nvSpPr>
            <p:spPr bwMode="grayWhite">
              <a:xfrm>
                <a:off x="135064" y="143256"/>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8" name="Freeform 5"/>
              <p:cNvSpPr>
                <a:spLocks/>
              </p:cNvSpPr>
              <p:nvPr/>
            </p:nvSpPr>
            <p:spPr bwMode="grayWhite">
              <a:xfrm>
                <a:off x="42989" y="2829306"/>
                <a:ext cx="733425" cy="981075"/>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9" name="Freeform 6"/>
              <p:cNvSpPr>
                <a:spLocks/>
              </p:cNvSpPr>
              <p:nvPr/>
            </p:nvSpPr>
            <p:spPr bwMode="grayWhite">
              <a:xfrm>
                <a:off x="89027" y="2084769"/>
                <a:ext cx="990600" cy="588963"/>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0" name="Freeform 7"/>
              <p:cNvSpPr>
                <a:spLocks/>
              </p:cNvSpPr>
              <p:nvPr/>
            </p:nvSpPr>
            <p:spPr bwMode="grayWhite">
              <a:xfrm>
                <a:off x="12827" y="1132269"/>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1" name="Freeform 8"/>
              <p:cNvSpPr>
                <a:spLocks/>
              </p:cNvSpPr>
              <p:nvPr/>
            </p:nvSpPr>
            <p:spPr bwMode="grayWhite">
              <a:xfrm>
                <a:off x="866902" y="711581"/>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2" name="Freeform 9"/>
              <p:cNvSpPr>
                <a:spLocks/>
              </p:cNvSpPr>
              <p:nvPr/>
            </p:nvSpPr>
            <p:spPr bwMode="grayWhite">
              <a:xfrm>
                <a:off x="741489" y="3732594"/>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3" name="Freeform 10"/>
              <p:cNvSpPr>
                <a:spLocks/>
              </p:cNvSpPr>
              <p:nvPr/>
            </p:nvSpPr>
            <p:spPr bwMode="grayWhite">
              <a:xfrm>
                <a:off x="770064" y="4589844"/>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4" name="Freeform 11"/>
              <p:cNvSpPr>
                <a:spLocks/>
              </p:cNvSpPr>
              <p:nvPr/>
            </p:nvSpPr>
            <p:spPr bwMode="grayWhite">
              <a:xfrm>
                <a:off x="90614" y="3884994"/>
                <a:ext cx="649288" cy="985838"/>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5" name="Freeform 12"/>
              <p:cNvSpPr>
                <a:spLocks/>
              </p:cNvSpPr>
              <p:nvPr/>
            </p:nvSpPr>
            <p:spPr bwMode="grayWhite">
              <a:xfrm>
                <a:off x="882777" y="-9144"/>
                <a:ext cx="696913" cy="628650"/>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6" name="Freeform 13"/>
              <p:cNvSpPr>
                <a:spLocks/>
              </p:cNvSpPr>
              <p:nvPr/>
            </p:nvSpPr>
            <p:spPr bwMode="grayWhite">
              <a:xfrm>
                <a:off x="-4636" y="4966081"/>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7" name="Freeform 14"/>
              <p:cNvSpPr>
                <a:spLocks/>
              </p:cNvSpPr>
              <p:nvPr/>
            </p:nvSpPr>
            <p:spPr bwMode="grayWhite">
              <a:xfrm>
                <a:off x="616077" y="5509006"/>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8" name="Freeform 15"/>
              <p:cNvSpPr>
                <a:spLocks/>
              </p:cNvSpPr>
              <p:nvPr/>
            </p:nvSpPr>
            <p:spPr bwMode="grayWhite">
              <a:xfrm>
                <a:off x="1132014" y="6086856"/>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9" name="Freeform 16"/>
              <p:cNvSpPr>
                <a:spLocks/>
              </p:cNvSpPr>
              <p:nvPr/>
            </p:nvSpPr>
            <p:spPr bwMode="grayWhite">
              <a:xfrm>
                <a:off x="8064" y="5947156"/>
                <a:ext cx="534988" cy="563563"/>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30" name="Freeform 17"/>
              <p:cNvSpPr>
                <a:spLocks/>
              </p:cNvSpPr>
              <p:nvPr/>
            </p:nvSpPr>
            <p:spPr bwMode="grayWhite">
              <a:xfrm>
                <a:off x="274764" y="6323394"/>
                <a:ext cx="676275" cy="541338"/>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grpSp>
      </p:gr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p>
            <a:r>
              <a:rPr lang="en-US" smtClean="0"/>
              <a:t>Click to edit Master title style</a:t>
            </a:r>
            <a:endParaRPr dirty="0"/>
          </a:p>
        </p:txBody>
      </p:sp>
    </p:spTree>
    <p:extLst>
      <p:ext uri="{BB962C8B-B14F-4D97-AF65-F5344CB8AC3E}">
        <p14:creationId xmlns:p14="http://schemas.microsoft.com/office/powerpoint/2010/main" val="1092331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b="1" kern="1200" cap="none" spc="0">
          <a:ln w="22225">
            <a:solidFill>
              <a:schemeClr val="tx2"/>
            </a:solidFill>
            <a:prstDash val="solid"/>
          </a:ln>
          <a:solidFill>
            <a:schemeClr val="tx2"/>
          </a:solidFill>
          <a:effectLst/>
          <a:latin typeface="+mj-lt"/>
          <a:ea typeface="+mj-ea"/>
          <a:cs typeface="+mj-cs"/>
        </a:defRPr>
      </a:lvl1pPr>
    </p:titleStyle>
    <p:body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7.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0.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9.JPG"/><Relationship Id="rId11" Type="http://schemas.openxmlformats.org/officeDocument/2006/relationships/image" Target="../media/image62.jpe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8.JPG"/><Relationship Id="rId9" Type="http://schemas.openxmlformats.org/officeDocument/2006/relationships/image" Target="../media/image6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jpeg"/><Relationship Id="rId25"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5.JP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28669" y="4344915"/>
            <a:ext cx="7516442" cy="2132085"/>
          </a:xfrm>
        </p:spPr>
        <p:txBody>
          <a:bodyPr>
            <a:normAutofit/>
          </a:bodyPr>
          <a:lstStyle/>
          <a:p>
            <a:endParaRPr lang="en-US" dirty="0" smtClean="0"/>
          </a:p>
          <a:p>
            <a:r>
              <a:rPr lang="en-US" dirty="0" smtClean="0"/>
              <a:t>Bridget Freisthler, Ph.D.</a:t>
            </a:r>
          </a:p>
          <a:p>
            <a:endParaRPr lang="en-US" dirty="0"/>
          </a:p>
          <a:p>
            <a:r>
              <a:rPr lang="en-US" dirty="0" smtClean="0"/>
              <a:t>September 27, 2018</a:t>
            </a:r>
          </a:p>
        </p:txBody>
      </p:sp>
      <p:sp>
        <p:nvSpPr>
          <p:cNvPr id="3" name="Title 2"/>
          <p:cNvSpPr>
            <a:spLocks noGrp="1"/>
          </p:cNvSpPr>
          <p:nvPr>
            <p:ph type="ctrTitle"/>
          </p:nvPr>
        </p:nvSpPr>
        <p:spPr>
          <a:xfrm>
            <a:off x="1598612" y="1600200"/>
            <a:ext cx="10437813" cy="2680127"/>
          </a:xfrm>
        </p:spPr>
        <p:txBody>
          <a:bodyPr/>
          <a:lstStyle/>
          <a:p>
            <a:r>
              <a:rPr lang="en-US" sz="4000" dirty="0"/>
              <a:t>Going Beyond Residential Neighborhood: </a:t>
            </a:r>
            <a:r>
              <a:rPr lang="en-US" sz="4000" dirty="0" smtClean="0"/>
              <a:t/>
            </a:r>
            <a:br>
              <a:rPr lang="en-US" sz="4000" dirty="0" smtClean="0"/>
            </a:br>
            <a:r>
              <a:rPr lang="en-US" sz="3200" dirty="0" smtClean="0"/>
              <a:t>Innovative </a:t>
            </a:r>
            <a:r>
              <a:rPr lang="en-US" sz="3200" dirty="0"/>
              <a:t>Uses for Spatial Data Using Linked Child Welfare Datasets</a:t>
            </a:r>
          </a:p>
        </p:txBody>
      </p:sp>
    </p:spTree>
    <p:extLst>
      <p:ext uri="{BB962C8B-B14F-4D97-AF65-F5344CB8AC3E}">
        <p14:creationId xmlns:p14="http://schemas.microsoft.com/office/powerpoint/2010/main" val="25898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883" y="0"/>
            <a:ext cx="8875058" cy="6858000"/>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24" name="Picture 2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26" name="Picture 2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Tree>
    <p:extLst>
      <p:ext uri="{BB962C8B-B14F-4D97-AF65-F5344CB8AC3E}">
        <p14:creationId xmlns:p14="http://schemas.microsoft.com/office/powerpoint/2010/main" val="265695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10" name="Pictur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Tree>
    <p:extLst>
      <p:ext uri="{BB962C8B-B14F-4D97-AF65-F5344CB8AC3E}">
        <p14:creationId xmlns:p14="http://schemas.microsoft.com/office/powerpoint/2010/main" val="33628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GPS-based</a:t>
            </a:r>
            <a:endParaRPr lang="en-US" dirty="0"/>
          </a:p>
        </p:txBody>
      </p:sp>
      <p:sp>
        <p:nvSpPr>
          <p:cNvPr id="3" name="Title 2"/>
          <p:cNvSpPr>
            <a:spLocks noGrp="1"/>
          </p:cNvSpPr>
          <p:nvPr>
            <p:ph type="title"/>
          </p:nvPr>
        </p:nvSpPr>
        <p:spPr/>
        <p:txBody>
          <a:bodyPr/>
          <a:lstStyle/>
          <a:p>
            <a:r>
              <a:rPr lang="en-US" dirty="0" smtClean="0"/>
              <a:t>Activity Spaces</a:t>
            </a:r>
            <a:endParaRPr lang="en-US" dirty="0"/>
          </a:p>
        </p:txBody>
      </p:sp>
    </p:spTree>
    <p:extLst>
      <p:ext uri="{BB962C8B-B14F-4D97-AF65-F5344CB8AC3E}">
        <p14:creationId xmlns:p14="http://schemas.microsoft.com/office/powerpoint/2010/main" val="405203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2132012" y="381002"/>
            <a:ext cx="7848599" cy="6081716"/>
            <a:chOff x="864" y="1200"/>
            <a:chExt cx="3984" cy="3015"/>
          </a:xfrm>
        </p:grpSpPr>
        <p:pic>
          <p:nvPicPr>
            <p:cNvPr id="7186" name="Picture 3"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200"/>
              <a:ext cx="3984" cy="3015"/>
            </a:xfrm>
            <a:prstGeom prst="rect">
              <a:avLst/>
            </a:prstGeom>
            <a:ln w="2286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187" name="Rectangle 4"/>
            <p:cNvSpPr>
              <a:spLocks noChangeArrowheads="1"/>
            </p:cNvSpPr>
            <p:nvPr/>
          </p:nvSpPr>
          <p:spPr bwMode="auto">
            <a:xfrm>
              <a:off x="912" y="1248"/>
              <a:ext cx="1776" cy="144"/>
            </a:xfrm>
            <a:prstGeom prst="rect">
              <a:avLst/>
            </a:prstGeom>
            <a:solidFill>
              <a:srgbClr val="FFFFFF"/>
            </a:solidFill>
            <a:ln w="9525">
              <a:solidFill>
                <a:schemeClr val="tx1"/>
              </a:solidFill>
              <a:miter lim="800000"/>
              <a:headEnd/>
              <a:tailEnd/>
            </a:ln>
            <a:extLst/>
          </p:spPr>
          <p:txBody>
            <a:bodyPr wrap="none" anchor="ct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endParaRPr lang="en-US" altLang="en-US"/>
            </a:p>
          </p:txBody>
        </p:sp>
      </p:grpSp>
      <p:sp>
        <p:nvSpPr>
          <p:cNvPr id="73733" name="Line 5"/>
          <p:cNvSpPr>
            <a:spLocks noChangeShapeType="1"/>
          </p:cNvSpPr>
          <p:nvPr/>
        </p:nvSpPr>
        <p:spPr bwMode="auto">
          <a:xfrm flipV="1">
            <a:off x="4418012" y="3429000"/>
            <a:ext cx="533400" cy="3810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4" name="Line 6"/>
          <p:cNvSpPr>
            <a:spLocks noChangeShapeType="1"/>
          </p:cNvSpPr>
          <p:nvPr/>
        </p:nvSpPr>
        <p:spPr bwMode="auto">
          <a:xfrm flipH="1" flipV="1">
            <a:off x="4646612" y="3048000"/>
            <a:ext cx="304800" cy="3810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7"/>
          <p:cNvSpPr>
            <a:spLocks noChangeShapeType="1"/>
          </p:cNvSpPr>
          <p:nvPr/>
        </p:nvSpPr>
        <p:spPr bwMode="auto">
          <a:xfrm flipV="1">
            <a:off x="4646612" y="2438400"/>
            <a:ext cx="914400" cy="6096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8"/>
          <p:cNvSpPr>
            <a:spLocks noChangeShapeType="1"/>
          </p:cNvSpPr>
          <p:nvPr/>
        </p:nvSpPr>
        <p:spPr bwMode="auto">
          <a:xfrm flipH="1" flipV="1">
            <a:off x="5332412" y="1981200"/>
            <a:ext cx="228600" cy="4572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9"/>
          <p:cNvSpPr>
            <a:spLocks noChangeShapeType="1"/>
          </p:cNvSpPr>
          <p:nvPr/>
        </p:nvSpPr>
        <p:spPr bwMode="auto">
          <a:xfrm flipV="1">
            <a:off x="5332412" y="533400"/>
            <a:ext cx="1981200" cy="1447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8" name="Line 10"/>
          <p:cNvSpPr>
            <a:spLocks noChangeShapeType="1"/>
          </p:cNvSpPr>
          <p:nvPr/>
        </p:nvSpPr>
        <p:spPr bwMode="auto">
          <a:xfrm>
            <a:off x="7313612" y="533400"/>
            <a:ext cx="1295400" cy="19050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39" name="Line 11"/>
          <p:cNvSpPr>
            <a:spLocks noChangeShapeType="1"/>
          </p:cNvSpPr>
          <p:nvPr/>
        </p:nvSpPr>
        <p:spPr bwMode="auto">
          <a:xfrm flipH="1">
            <a:off x="8304212" y="2438400"/>
            <a:ext cx="304800" cy="2286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0" name="Line 12"/>
          <p:cNvSpPr>
            <a:spLocks noChangeShapeType="1"/>
          </p:cNvSpPr>
          <p:nvPr/>
        </p:nvSpPr>
        <p:spPr bwMode="auto">
          <a:xfrm>
            <a:off x="8304212" y="2667000"/>
            <a:ext cx="0" cy="2286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1" name="Line 13"/>
          <p:cNvSpPr>
            <a:spLocks noChangeShapeType="1"/>
          </p:cNvSpPr>
          <p:nvPr/>
        </p:nvSpPr>
        <p:spPr bwMode="auto">
          <a:xfrm flipH="1">
            <a:off x="7618412" y="2895600"/>
            <a:ext cx="685800" cy="304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2" name="Line 14"/>
          <p:cNvSpPr>
            <a:spLocks noChangeShapeType="1"/>
          </p:cNvSpPr>
          <p:nvPr/>
        </p:nvSpPr>
        <p:spPr bwMode="auto">
          <a:xfrm flipH="1" flipV="1">
            <a:off x="7466012" y="3124200"/>
            <a:ext cx="152400" cy="762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3" name="Line 15"/>
          <p:cNvSpPr>
            <a:spLocks noChangeShapeType="1"/>
          </p:cNvSpPr>
          <p:nvPr/>
        </p:nvSpPr>
        <p:spPr bwMode="auto">
          <a:xfrm flipH="1">
            <a:off x="6475412" y="3200400"/>
            <a:ext cx="914400" cy="6096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4" name="Line 16"/>
          <p:cNvSpPr>
            <a:spLocks noChangeShapeType="1"/>
          </p:cNvSpPr>
          <p:nvPr/>
        </p:nvSpPr>
        <p:spPr bwMode="auto">
          <a:xfrm flipH="1" flipV="1">
            <a:off x="5713412" y="2667000"/>
            <a:ext cx="762000" cy="11430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5" name="Line 17"/>
          <p:cNvSpPr>
            <a:spLocks noChangeShapeType="1"/>
          </p:cNvSpPr>
          <p:nvPr/>
        </p:nvSpPr>
        <p:spPr bwMode="auto">
          <a:xfrm flipH="1">
            <a:off x="4799012" y="2743200"/>
            <a:ext cx="838200" cy="4572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6" name="Line 18"/>
          <p:cNvSpPr>
            <a:spLocks noChangeShapeType="1"/>
          </p:cNvSpPr>
          <p:nvPr/>
        </p:nvSpPr>
        <p:spPr bwMode="auto">
          <a:xfrm>
            <a:off x="4875212" y="3200400"/>
            <a:ext cx="152400" cy="2286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3747" name="Line 19"/>
          <p:cNvSpPr>
            <a:spLocks noChangeShapeType="1"/>
          </p:cNvSpPr>
          <p:nvPr/>
        </p:nvSpPr>
        <p:spPr bwMode="auto">
          <a:xfrm flipH="1">
            <a:off x="4418012" y="3429000"/>
            <a:ext cx="609600" cy="4572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2226573" y="4953000"/>
            <a:ext cx="1581839" cy="5334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26573" y="5486400"/>
            <a:ext cx="1886639" cy="4572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6573" y="6052343"/>
            <a:ext cx="4020239" cy="366714"/>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04012" y="2552700"/>
            <a:ext cx="228600" cy="2286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13212" y="4267200"/>
            <a:ext cx="228600" cy="2286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6399212" y="5029200"/>
            <a:ext cx="152400" cy="2286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722812" y="3124200"/>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483224" y="2324100"/>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7161212" y="472267"/>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8456612" y="2219665"/>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7313612" y="3092450"/>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5634035" y="2590800"/>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4845047" y="3352800"/>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4341812" y="3717529"/>
            <a:ext cx="228600" cy="228600"/>
          </a:xfrm>
          <a:prstGeom prst="star5">
            <a:avLst/>
          </a:prstGeom>
          <a:solidFill>
            <a:srgbClr val="FFFF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8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733"/>
                                        </p:tgtEl>
                                        <p:attrNameLst>
                                          <p:attrName>style.visibility</p:attrName>
                                        </p:attrNameLst>
                                      </p:cBhvr>
                                      <p:to>
                                        <p:strVal val="visible"/>
                                      </p:to>
                                    </p:set>
                                    <p:animEffect transition="in" filter="wipe(down)">
                                      <p:cBhvr>
                                        <p:cTn id="12" dur="500"/>
                                        <p:tgtEl>
                                          <p:spTgt spid="73733"/>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73734"/>
                                        </p:tgtEl>
                                        <p:attrNameLst>
                                          <p:attrName>style.visibility</p:attrName>
                                        </p:attrNameLst>
                                      </p:cBhvr>
                                      <p:to>
                                        <p:strVal val="visible"/>
                                      </p:to>
                                    </p:set>
                                    <p:animEffect transition="in" filter="wipe(down)">
                                      <p:cBhvr>
                                        <p:cTn id="16" dur="500"/>
                                        <p:tgtEl>
                                          <p:spTgt spid="737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1000"/>
                            </p:stCondLst>
                            <p:childTnLst>
                              <p:par>
                                <p:cTn id="21" presetID="22" presetClass="entr" presetSubtype="4" fill="hold" nodeType="afterEffect">
                                  <p:stCondLst>
                                    <p:cond delay="0"/>
                                  </p:stCondLst>
                                  <p:childTnLst>
                                    <p:set>
                                      <p:cBhvr>
                                        <p:cTn id="22" dur="1" fill="hold">
                                          <p:stCondLst>
                                            <p:cond delay="0"/>
                                          </p:stCondLst>
                                        </p:cTn>
                                        <p:tgtEl>
                                          <p:spTgt spid="73735"/>
                                        </p:tgtEl>
                                        <p:attrNameLst>
                                          <p:attrName>style.visibility</p:attrName>
                                        </p:attrNameLst>
                                      </p:cBhvr>
                                      <p:to>
                                        <p:strVal val="visible"/>
                                      </p:to>
                                    </p:set>
                                    <p:animEffect transition="in" filter="wipe(down)">
                                      <p:cBhvr>
                                        <p:cTn id="23" dur="500"/>
                                        <p:tgtEl>
                                          <p:spTgt spid="7373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nodeType="afterGroup">
                            <p:stCondLst>
                              <p:cond delay="2000"/>
                            </p:stCondLst>
                            <p:childTnLst>
                              <p:par>
                                <p:cTn id="29" presetID="22" presetClass="entr" presetSubtype="4" fill="hold" nodeType="afterEffect">
                                  <p:stCondLst>
                                    <p:cond delay="0"/>
                                  </p:stCondLst>
                                  <p:childTnLst>
                                    <p:set>
                                      <p:cBhvr>
                                        <p:cTn id="30" dur="1" fill="hold">
                                          <p:stCondLst>
                                            <p:cond delay="0"/>
                                          </p:stCondLst>
                                        </p:cTn>
                                        <p:tgtEl>
                                          <p:spTgt spid="73736"/>
                                        </p:tgtEl>
                                        <p:attrNameLst>
                                          <p:attrName>style.visibility</p:attrName>
                                        </p:attrNameLst>
                                      </p:cBhvr>
                                      <p:to>
                                        <p:strVal val="visible"/>
                                      </p:to>
                                    </p:set>
                                    <p:animEffect transition="in" filter="wipe(down)">
                                      <p:cBhvr>
                                        <p:cTn id="31" dur="500"/>
                                        <p:tgtEl>
                                          <p:spTgt spid="73736"/>
                                        </p:tgtEl>
                                      </p:cBhvr>
                                    </p:animEffect>
                                  </p:childTnLst>
                                </p:cTn>
                              </p:par>
                            </p:childTnLst>
                          </p:cTn>
                        </p:par>
                        <p:par>
                          <p:cTn id="32" fill="hold" nodeType="afterGroup">
                            <p:stCondLst>
                              <p:cond delay="2500"/>
                            </p:stCondLst>
                            <p:childTnLst>
                              <p:par>
                                <p:cTn id="33" presetID="22" presetClass="entr" presetSubtype="4" fill="hold" nodeType="afterEffect">
                                  <p:stCondLst>
                                    <p:cond delay="0"/>
                                  </p:stCondLst>
                                  <p:childTnLst>
                                    <p:set>
                                      <p:cBhvr>
                                        <p:cTn id="34" dur="1" fill="hold">
                                          <p:stCondLst>
                                            <p:cond delay="0"/>
                                          </p:stCondLst>
                                        </p:cTn>
                                        <p:tgtEl>
                                          <p:spTgt spid="73737"/>
                                        </p:tgtEl>
                                        <p:attrNameLst>
                                          <p:attrName>style.visibility</p:attrName>
                                        </p:attrNameLst>
                                      </p:cBhvr>
                                      <p:to>
                                        <p:strVal val="visible"/>
                                      </p:to>
                                    </p:set>
                                    <p:animEffect transition="in" filter="wipe(down)">
                                      <p:cBhvr>
                                        <p:cTn id="35" dur="500"/>
                                        <p:tgtEl>
                                          <p:spTgt spid="73737"/>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nodeType="afterGroup">
                            <p:stCondLst>
                              <p:cond delay="3500"/>
                            </p:stCondLst>
                            <p:childTnLst>
                              <p:par>
                                <p:cTn id="41" presetID="22" presetClass="entr" presetSubtype="1" fill="hold" nodeType="afterEffect">
                                  <p:stCondLst>
                                    <p:cond delay="0"/>
                                  </p:stCondLst>
                                  <p:childTnLst>
                                    <p:set>
                                      <p:cBhvr>
                                        <p:cTn id="42" dur="1" fill="hold">
                                          <p:stCondLst>
                                            <p:cond delay="0"/>
                                          </p:stCondLst>
                                        </p:cTn>
                                        <p:tgtEl>
                                          <p:spTgt spid="73738"/>
                                        </p:tgtEl>
                                        <p:attrNameLst>
                                          <p:attrName>style.visibility</p:attrName>
                                        </p:attrNameLst>
                                      </p:cBhvr>
                                      <p:to>
                                        <p:strVal val="visible"/>
                                      </p:to>
                                    </p:set>
                                    <p:animEffect transition="in" filter="wipe(up)">
                                      <p:cBhvr>
                                        <p:cTn id="43" dur="500"/>
                                        <p:tgtEl>
                                          <p:spTgt spid="73738"/>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nodeType="afterGroup">
                            <p:stCondLst>
                              <p:cond delay="4500"/>
                            </p:stCondLst>
                            <p:childTnLst>
                              <p:par>
                                <p:cTn id="49" presetID="22" presetClass="entr" presetSubtype="1" fill="hold" nodeType="afterEffect">
                                  <p:stCondLst>
                                    <p:cond delay="0"/>
                                  </p:stCondLst>
                                  <p:childTnLst>
                                    <p:set>
                                      <p:cBhvr>
                                        <p:cTn id="50" dur="1" fill="hold">
                                          <p:stCondLst>
                                            <p:cond delay="0"/>
                                          </p:stCondLst>
                                        </p:cTn>
                                        <p:tgtEl>
                                          <p:spTgt spid="73739"/>
                                        </p:tgtEl>
                                        <p:attrNameLst>
                                          <p:attrName>style.visibility</p:attrName>
                                        </p:attrNameLst>
                                      </p:cBhvr>
                                      <p:to>
                                        <p:strVal val="visible"/>
                                      </p:to>
                                    </p:set>
                                    <p:animEffect transition="in" filter="wipe(up)">
                                      <p:cBhvr>
                                        <p:cTn id="51" dur="500"/>
                                        <p:tgtEl>
                                          <p:spTgt spid="73739"/>
                                        </p:tgtEl>
                                      </p:cBhvr>
                                    </p:animEffect>
                                  </p:childTnLst>
                                </p:cTn>
                              </p:par>
                            </p:childTnLst>
                          </p:cTn>
                        </p:par>
                        <p:par>
                          <p:cTn id="52" fill="hold" nodeType="afterGroup">
                            <p:stCondLst>
                              <p:cond delay="5000"/>
                            </p:stCondLst>
                            <p:childTnLst>
                              <p:par>
                                <p:cTn id="53" presetID="22" presetClass="entr" presetSubtype="1" fill="hold" nodeType="afterEffect">
                                  <p:stCondLst>
                                    <p:cond delay="0"/>
                                  </p:stCondLst>
                                  <p:childTnLst>
                                    <p:set>
                                      <p:cBhvr>
                                        <p:cTn id="54" dur="1" fill="hold">
                                          <p:stCondLst>
                                            <p:cond delay="0"/>
                                          </p:stCondLst>
                                        </p:cTn>
                                        <p:tgtEl>
                                          <p:spTgt spid="73740"/>
                                        </p:tgtEl>
                                        <p:attrNameLst>
                                          <p:attrName>style.visibility</p:attrName>
                                        </p:attrNameLst>
                                      </p:cBhvr>
                                      <p:to>
                                        <p:strVal val="visible"/>
                                      </p:to>
                                    </p:set>
                                    <p:animEffect transition="in" filter="wipe(up)">
                                      <p:cBhvr>
                                        <p:cTn id="55" dur="500"/>
                                        <p:tgtEl>
                                          <p:spTgt spid="73740"/>
                                        </p:tgtEl>
                                      </p:cBhvr>
                                    </p:animEffect>
                                  </p:childTnLst>
                                </p:cTn>
                              </p:par>
                            </p:childTnLst>
                          </p:cTn>
                        </p:par>
                        <p:par>
                          <p:cTn id="56" fill="hold" nodeType="afterGroup">
                            <p:stCondLst>
                              <p:cond delay="5500"/>
                            </p:stCondLst>
                            <p:childTnLst>
                              <p:par>
                                <p:cTn id="57" presetID="22" presetClass="entr" presetSubtype="1" fill="hold" nodeType="afterEffect">
                                  <p:stCondLst>
                                    <p:cond delay="0"/>
                                  </p:stCondLst>
                                  <p:childTnLst>
                                    <p:set>
                                      <p:cBhvr>
                                        <p:cTn id="58" dur="1" fill="hold">
                                          <p:stCondLst>
                                            <p:cond delay="0"/>
                                          </p:stCondLst>
                                        </p:cTn>
                                        <p:tgtEl>
                                          <p:spTgt spid="73741"/>
                                        </p:tgtEl>
                                        <p:attrNameLst>
                                          <p:attrName>style.visibility</p:attrName>
                                        </p:attrNameLst>
                                      </p:cBhvr>
                                      <p:to>
                                        <p:strVal val="visible"/>
                                      </p:to>
                                    </p:set>
                                    <p:animEffect transition="in" filter="wipe(up)">
                                      <p:cBhvr>
                                        <p:cTn id="59" dur="500"/>
                                        <p:tgtEl>
                                          <p:spTgt spid="73741"/>
                                        </p:tgtEl>
                                      </p:cBhvr>
                                    </p:animEffect>
                                  </p:childTnLst>
                                </p:cTn>
                              </p:par>
                            </p:childTnLst>
                          </p:cTn>
                        </p:par>
                        <p:par>
                          <p:cTn id="60" fill="hold" nodeType="afterGroup">
                            <p:stCondLst>
                              <p:cond delay="6000"/>
                            </p:stCondLst>
                            <p:childTnLst>
                              <p:par>
                                <p:cTn id="61" presetID="22" presetClass="entr" presetSubtype="4" fill="hold" nodeType="afterEffect">
                                  <p:stCondLst>
                                    <p:cond delay="0"/>
                                  </p:stCondLst>
                                  <p:childTnLst>
                                    <p:set>
                                      <p:cBhvr>
                                        <p:cTn id="62" dur="1" fill="hold">
                                          <p:stCondLst>
                                            <p:cond delay="0"/>
                                          </p:stCondLst>
                                        </p:cTn>
                                        <p:tgtEl>
                                          <p:spTgt spid="73742"/>
                                        </p:tgtEl>
                                        <p:attrNameLst>
                                          <p:attrName>style.visibility</p:attrName>
                                        </p:attrNameLst>
                                      </p:cBhvr>
                                      <p:to>
                                        <p:strVal val="visible"/>
                                      </p:to>
                                    </p:set>
                                    <p:animEffect transition="in" filter="wipe(down)">
                                      <p:cBhvr>
                                        <p:cTn id="63" dur="500"/>
                                        <p:tgtEl>
                                          <p:spTgt spid="73742"/>
                                        </p:tgtEl>
                                      </p:cBhvr>
                                    </p:animEffec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par>
                          <p:cTn id="68" fill="hold" nodeType="afterGroup">
                            <p:stCondLst>
                              <p:cond delay="7000"/>
                            </p:stCondLst>
                            <p:childTnLst>
                              <p:par>
                                <p:cTn id="69" presetID="22" presetClass="entr" presetSubtype="1" fill="hold" nodeType="afterEffect">
                                  <p:stCondLst>
                                    <p:cond delay="0"/>
                                  </p:stCondLst>
                                  <p:childTnLst>
                                    <p:set>
                                      <p:cBhvr>
                                        <p:cTn id="70" dur="1" fill="hold">
                                          <p:stCondLst>
                                            <p:cond delay="0"/>
                                          </p:stCondLst>
                                        </p:cTn>
                                        <p:tgtEl>
                                          <p:spTgt spid="73743"/>
                                        </p:tgtEl>
                                        <p:attrNameLst>
                                          <p:attrName>style.visibility</p:attrName>
                                        </p:attrNameLst>
                                      </p:cBhvr>
                                      <p:to>
                                        <p:strVal val="visible"/>
                                      </p:to>
                                    </p:set>
                                    <p:animEffect transition="in" filter="wipe(up)">
                                      <p:cBhvr>
                                        <p:cTn id="71" dur="500"/>
                                        <p:tgtEl>
                                          <p:spTgt spid="73743"/>
                                        </p:tgtEl>
                                      </p:cBhvr>
                                    </p:animEffect>
                                  </p:childTnLst>
                                </p:cTn>
                              </p:par>
                            </p:childTnLst>
                          </p:cTn>
                        </p:par>
                        <p:par>
                          <p:cTn id="72" fill="hold" nodeType="afterGroup">
                            <p:stCondLst>
                              <p:cond delay="7500"/>
                            </p:stCondLst>
                            <p:childTnLst>
                              <p:par>
                                <p:cTn id="73" presetID="22" presetClass="entr" presetSubtype="4" fill="hold" nodeType="afterEffect">
                                  <p:stCondLst>
                                    <p:cond delay="0"/>
                                  </p:stCondLst>
                                  <p:childTnLst>
                                    <p:set>
                                      <p:cBhvr>
                                        <p:cTn id="74" dur="1" fill="hold">
                                          <p:stCondLst>
                                            <p:cond delay="0"/>
                                          </p:stCondLst>
                                        </p:cTn>
                                        <p:tgtEl>
                                          <p:spTgt spid="73744"/>
                                        </p:tgtEl>
                                        <p:attrNameLst>
                                          <p:attrName>style.visibility</p:attrName>
                                        </p:attrNameLst>
                                      </p:cBhvr>
                                      <p:to>
                                        <p:strVal val="visible"/>
                                      </p:to>
                                    </p:set>
                                    <p:animEffect transition="in" filter="wipe(down)">
                                      <p:cBhvr>
                                        <p:cTn id="75" dur="500"/>
                                        <p:tgtEl>
                                          <p:spTgt spid="73744"/>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par>
                          <p:cTn id="80" fill="hold" nodeType="afterGroup">
                            <p:stCondLst>
                              <p:cond delay="8500"/>
                            </p:stCondLst>
                            <p:childTnLst>
                              <p:par>
                                <p:cTn id="81" presetID="22" presetClass="entr" presetSubtype="1" fill="hold" nodeType="afterEffect">
                                  <p:stCondLst>
                                    <p:cond delay="0"/>
                                  </p:stCondLst>
                                  <p:childTnLst>
                                    <p:set>
                                      <p:cBhvr>
                                        <p:cTn id="82" dur="1" fill="hold">
                                          <p:stCondLst>
                                            <p:cond delay="0"/>
                                          </p:stCondLst>
                                        </p:cTn>
                                        <p:tgtEl>
                                          <p:spTgt spid="73745"/>
                                        </p:tgtEl>
                                        <p:attrNameLst>
                                          <p:attrName>style.visibility</p:attrName>
                                        </p:attrNameLst>
                                      </p:cBhvr>
                                      <p:to>
                                        <p:strVal val="visible"/>
                                      </p:to>
                                    </p:set>
                                    <p:animEffect transition="in" filter="wipe(up)">
                                      <p:cBhvr>
                                        <p:cTn id="83" dur="500"/>
                                        <p:tgtEl>
                                          <p:spTgt spid="73745"/>
                                        </p:tgtEl>
                                      </p:cBhvr>
                                    </p:animEffect>
                                  </p:childTnLst>
                                </p:cTn>
                              </p:par>
                            </p:childTnLst>
                          </p:cTn>
                        </p:par>
                        <p:par>
                          <p:cTn id="84" fill="hold" nodeType="afterGroup">
                            <p:stCondLst>
                              <p:cond delay="9000"/>
                            </p:stCondLst>
                            <p:childTnLst>
                              <p:par>
                                <p:cTn id="85" presetID="22" presetClass="entr" presetSubtype="1" fill="hold" nodeType="afterEffect">
                                  <p:stCondLst>
                                    <p:cond delay="0"/>
                                  </p:stCondLst>
                                  <p:childTnLst>
                                    <p:set>
                                      <p:cBhvr>
                                        <p:cTn id="86" dur="1" fill="hold">
                                          <p:stCondLst>
                                            <p:cond delay="0"/>
                                          </p:stCondLst>
                                        </p:cTn>
                                        <p:tgtEl>
                                          <p:spTgt spid="73746"/>
                                        </p:tgtEl>
                                        <p:attrNameLst>
                                          <p:attrName>style.visibility</p:attrName>
                                        </p:attrNameLst>
                                      </p:cBhvr>
                                      <p:to>
                                        <p:strVal val="visible"/>
                                      </p:to>
                                    </p:set>
                                    <p:animEffect transition="in" filter="wipe(up)">
                                      <p:cBhvr>
                                        <p:cTn id="87" dur="500"/>
                                        <p:tgtEl>
                                          <p:spTgt spid="73746"/>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par>
                          <p:cTn id="92" fill="hold" nodeType="afterGroup">
                            <p:stCondLst>
                              <p:cond delay="10000"/>
                            </p:stCondLst>
                            <p:childTnLst>
                              <p:par>
                                <p:cTn id="93" presetID="22" presetClass="entr" presetSubtype="1" fill="hold" nodeType="afterEffect">
                                  <p:stCondLst>
                                    <p:cond delay="0"/>
                                  </p:stCondLst>
                                  <p:childTnLst>
                                    <p:set>
                                      <p:cBhvr>
                                        <p:cTn id="94" dur="1" fill="hold">
                                          <p:stCondLst>
                                            <p:cond delay="0"/>
                                          </p:stCondLst>
                                        </p:cTn>
                                        <p:tgtEl>
                                          <p:spTgt spid="73747"/>
                                        </p:tgtEl>
                                        <p:attrNameLst>
                                          <p:attrName>style.visibility</p:attrName>
                                        </p:attrNameLst>
                                      </p:cBhvr>
                                      <p:to>
                                        <p:strVal val="visible"/>
                                      </p:to>
                                    </p:set>
                                    <p:animEffect transition="in" filter="wipe(up)">
                                      <p:cBhvr>
                                        <p:cTn id="95" dur="500"/>
                                        <p:tgtEl>
                                          <p:spTgt spid="73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8"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412" y="0"/>
            <a:ext cx="887505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6412" y="0"/>
            <a:ext cx="8875059" cy="6858000"/>
          </a:xfrm>
          <a:prstGeom prst="rect">
            <a:avLst/>
          </a:prstGeom>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6411" y="-12700"/>
            <a:ext cx="8875059" cy="6858000"/>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79387" y="1397000"/>
            <a:ext cx="2790825" cy="4381500"/>
          </a:xfrm>
          <a:prstGeom prst="rect">
            <a:avLst/>
          </a:prstGeom>
        </p:spPr>
      </p:pic>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3160712" y="6477000"/>
            <a:ext cx="3695700" cy="438150"/>
          </a:xfrm>
          <a:prstGeom prst="rect">
            <a:avLst/>
          </a:prstGeom>
        </p:spPr>
      </p:pic>
    </p:spTree>
    <p:extLst>
      <p:ext uri="{BB962C8B-B14F-4D97-AF65-F5344CB8AC3E}">
        <p14:creationId xmlns:p14="http://schemas.microsoft.com/office/powerpoint/2010/main" val="138309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Using Linked Data</a:t>
            </a:r>
            <a:endParaRPr lang="en-US" dirty="0"/>
          </a:p>
        </p:txBody>
      </p:sp>
      <p:sp>
        <p:nvSpPr>
          <p:cNvPr id="3" name="Title 2"/>
          <p:cNvSpPr>
            <a:spLocks noGrp="1"/>
          </p:cNvSpPr>
          <p:nvPr>
            <p:ph type="title"/>
          </p:nvPr>
        </p:nvSpPr>
        <p:spPr/>
        <p:txBody>
          <a:bodyPr/>
          <a:lstStyle/>
          <a:p>
            <a:r>
              <a:rPr lang="en-US" dirty="0" smtClean="0"/>
              <a:t>Activity Spaces</a:t>
            </a:r>
            <a:endParaRPr lang="en-US" dirty="0"/>
          </a:p>
        </p:txBody>
      </p:sp>
    </p:spTree>
    <p:extLst>
      <p:ext uri="{BB962C8B-B14F-4D97-AF65-F5344CB8AC3E}">
        <p14:creationId xmlns:p14="http://schemas.microsoft.com/office/powerpoint/2010/main" val="6362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561651" y="1600200"/>
            <a:ext cx="4814586" cy="5257800"/>
          </a:xfrm>
        </p:spPr>
        <p:txBody>
          <a:bodyPr>
            <a:normAutofit fontScale="92500"/>
          </a:bodyPr>
          <a:lstStyle/>
          <a:p>
            <a:r>
              <a:rPr lang="en-US" dirty="0" smtClean="0"/>
              <a:t>Child Welfare Records</a:t>
            </a:r>
          </a:p>
          <a:p>
            <a:endParaRPr lang="en-US" dirty="0"/>
          </a:p>
          <a:p>
            <a:r>
              <a:rPr lang="en-US" dirty="0" smtClean="0"/>
              <a:t>School/Education Records</a:t>
            </a:r>
          </a:p>
          <a:p>
            <a:endParaRPr lang="en-US" dirty="0"/>
          </a:p>
          <a:p>
            <a:r>
              <a:rPr lang="en-US" dirty="0" smtClean="0"/>
              <a:t>Medicaid Records</a:t>
            </a:r>
          </a:p>
          <a:p>
            <a:endParaRPr lang="en-US" dirty="0"/>
          </a:p>
          <a:p>
            <a:r>
              <a:rPr lang="en-US" dirty="0" smtClean="0"/>
              <a:t>Electronic Health Records</a:t>
            </a:r>
          </a:p>
          <a:p>
            <a:endParaRPr lang="en-US" dirty="0"/>
          </a:p>
          <a:p>
            <a:r>
              <a:rPr lang="en-US" dirty="0" smtClean="0"/>
              <a:t>Birth Records</a:t>
            </a:r>
            <a:endParaRPr lang="en-US" dirty="0"/>
          </a:p>
        </p:txBody>
      </p:sp>
      <p:sp>
        <p:nvSpPr>
          <p:cNvPr id="4" name="Title 3"/>
          <p:cNvSpPr>
            <a:spLocks noGrp="1"/>
          </p:cNvSpPr>
          <p:nvPr>
            <p:ph type="title"/>
          </p:nvPr>
        </p:nvSpPr>
        <p:spPr/>
        <p:txBody>
          <a:bodyPr/>
          <a:lstStyle/>
          <a:p>
            <a:r>
              <a:rPr lang="en-US" dirty="0" smtClean="0"/>
              <a:t>For children</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077" t="9070" r="10377" b="9481"/>
          <a:stretch/>
        </p:blipFill>
        <p:spPr>
          <a:xfrm>
            <a:off x="989012" y="1484432"/>
            <a:ext cx="2056580" cy="193814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144" t="4136" r="6904" b="4408"/>
          <a:stretch/>
        </p:blipFill>
        <p:spPr>
          <a:xfrm>
            <a:off x="1751012" y="5181600"/>
            <a:ext cx="1524000" cy="160020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198" t="5179" r="6429" b="6793"/>
          <a:stretch/>
        </p:blipFill>
        <p:spPr>
          <a:xfrm>
            <a:off x="448955" y="3692489"/>
            <a:ext cx="1828800" cy="12954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9512" t="9182" r="6814" b="3585"/>
          <a:stretch/>
        </p:blipFill>
        <p:spPr>
          <a:xfrm>
            <a:off x="4400039" y="1342971"/>
            <a:ext cx="1371600" cy="14478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4366"/>
          <a:stretch/>
        </p:blipFill>
        <p:spPr>
          <a:xfrm>
            <a:off x="3484001" y="3124200"/>
            <a:ext cx="1601838" cy="1451012"/>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3659" t="4716" r="3659" b="4718"/>
          <a:stretch/>
        </p:blipFill>
        <p:spPr>
          <a:xfrm>
            <a:off x="4397534" y="4724400"/>
            <a:ext cx="2057400" cy="1949116"/>
          </a:xfrm>
          <a:prstGeom prst="rect">
            <a:avLst/>
          </a:prstGeom>
        </p:spPr>
      </p:pic>
    </p:spTree>
    <p:extLst>
      <p:ext uri="{BB962C8B-B14F-4D97-AF65-F5344CB8AC3E}">
        <p14:creationId xmlns:p14="http://schemas.microsoft.com/office/powerpoint/2010/main" val="94881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left)">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22" presetClass="entr" presetSubtype="8"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22" presetClass="entr" presetSubtype="8"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wipe(left)">
                                      <p:cBhvr>
                                        <p:cTn id="4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561651" y="1600200"/>
            <a:ext cx="4814586" cy="5791200"/>
          </a:xfrm>
        </p:spPr>
        <p:txBody>
          <a:bodyPr>
            <a:normAutofit/>
          </a:bodyPr>
          <a:lstStyle/>
          <a:p>
            <a:pPr>
              <a:spcBef>
                <a:spcPts val="600"/>
              </a:spcBef>
            </a:pPr>
            <a:r>
              <a:rPr lang="en-US" sz="2600" dirty="0" smtClean="0"/>
              <a:t>Child Welfare Records</a:t>
            </a:r>
          </a:p>
          <a:p>
            <a:pPr>
              <a:spcBef>
                <a:spcPts val="600"/>
              </a:spcBef>
            </a:pPr>
            <a:endParaRPr lang="en-US" sz="2600" dirty="0"/>
          </a:p>
          <a:p>
            <a:pPr>
              <a:spcBef>
                <a:spcPts val="600"/>
              </a:spcBef>
            </a:pPr>
            <a:r>
              <a:rPr lang="en-US" sz="2600" dirty="0" smtClean="0"/>
              <a:t>Court Records</a:t>
            </a:r>
          </a:p>
          <a:p>
            <a:pPr>
              <a:spcBef>
                <a:spcPts val="600"/>
              </a:spcBef>
            </a:pPr>
            <a:endParaRPr lang="en-US" sz="2600" dirty="0"/>
          </a:p>
          <a:p>
            <a:pPr>
              <a:spcBef>
                <a:spcPts val="600"/>
              </a:spcBef>
            </a:pPr>
            <a:r>
              <a:rPr lang="en-US" sz="2600" dirty="0" smtClean="0"/>
              <a:t>Employment/School History</a:t>
            </a:r>
          </a:p>
          <a:p>
            <a:pPr>
              <a:spcBef>
                <a:spcPts val="600"/>
              </a:spcBef>
            </a:pPr>
            <a:endParaRPr lang="en-US" sz="2600" dirty="0" smtClean="0"/>
          </a:p>
          <a:p>
            <a:pPr>
              <a:spcBef>
                <a:spcPts val="600"/>
              </a:spcBef>
            </a:pPr>
            <a:r>
              <a:rPr lang="en-US" sz="2600" dirty="0" smtClean="0"/>
              <a:t>Medicaid Records</a:t>
            </a:r>
          </a:p>
          <a:p>
            <a:pPr>
              <a:spcBef>
                <a:spcPts val="600"/>
              </a:spcBef>
            </a:pPr>
            <a:endParaRPr lang="en-US" sz="2600" dirty="0" smtClean="0"/>
          </a:p>
          <a:p>
            <a:pPr>
              <a:spcBef>
                <a:spcPts val="600"/>
              </a:spcBef>
            </a:pPr>
            <a:r>
              <a:rPr lang="en-US" sz="2600" dirty="0" smtClean="0"/>
              <a:t>Electronic Health Records</a:t>
            </a:r>
          </a:p>
          <a:p>
            <a:pPr>
              <a:spcBef>
                <a:spcPts val="600"/>
              </a:spcBef>
            </a:pPr>
            <a:endParaRPr lang="en-US" sz="2600" dirty="0"/>
          </a:p>
          <a:p>
            <a:pPr>
              <a:spcBef>
                <a:spcPts val="600"/>
              </a:spcBef>
            </a:pPr>
            <a:r>
              <a:rPr lang="en-US" sz="2600" dirty="0" smtClean="0"/>
              <a:t>Birth Records</a:t>
            </a:r>
          </a:p>
          <a:p>
            <a:endParaRPr lang="en-US" sz="2600" dirty="0"/>
          </a:p>
        </p:txBody>
      </p:sp>
      <p:sp>
        <p:nvSpPr>
          <p:cNvPr id="4" name="Title 3"/>
          <p:cNvSpPr>
            <a:spLocks noGrp="1"/>
          </p:cNvSpPr>
          <p:nvPr>
            <p:ph type="title"/>
          </p:nvPr>
        </p:nvSpPr>
        <p:spPr/>
        <p:txBody>
          <a:bodyPr/>
          <a:lstStyle/>
          <a:p>
            <a:r>
              <a:rPr lang="en-US" dirty="0" smtClean="0"/>
              <a:t>For parents</a:t>
            </a:r>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9763" t="6826" r="9763" b="14444"/>
          <a:stretch/>
        </p:blipFill>
        <p:spPr>
          <a:xfrm>
            <a:off x="3432873" y="1533308"/>
            <a:ext cx="1435279" cy="130863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068" y="1788868"/>
            <a:ext cx="1154145" cy="1144799"/>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5070" t="7595" r="11989" b="6328"/>
          <a:stretch/>
        </p:blipFill>
        <p:spPr>
          <a:xfrm>
            <a:off x="817510" y="4734184"/>
            <a:ext cx="1155299" cy="126710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5167" y="3390900"/>
            <a:ext cx="1952013" cy="1800400"/>
          </a:xfrm>
          <a:prstGeom prst="diamond">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3966" t="5034" r="3351" b="4400"/>
          <a:stretch/>
        </p:blipFill>
        <p:spPr>
          <a:xfrm>
            <a:off x="2401372" y="4737579"/>
            <a:ext cx="1689100" cy="160020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397" t="4182" r="9925" b="5786"/>
          <a:stretch/>
        </p:blipFill>
        <p:spPr>
          <a:xfrm>
            <a:off x="4477527" y="5269424"/>
            <a:ext cx="1146140" cy="1055656"/>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13135" t="9526" r="7883" b="3399"/>
          <a:stretch/>
        </p:blipFill>
        <p:spPr>
          <a:xfrm>
            <a:off x="558046" y="3160094"/>
            <a:ext cx="1033802" cy="1067150"/>
          </a:xfrm>
          <a:prstGeom prst="rect">
            <a:avLst/>
          </a:prstGeom>
        </p:spPr>
      </p:pic>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0301" t="11158" r="9955" b="10666"/>
          <a:stretch/>
        </p:blipFill>
        <p:spPr>
          <a:xfrm>
            <a:off x="2015236" y="3313272"/>
            <a:ext cx="1338580" cy="1295400"/>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5555" t="5030" r="3216" b="5030"/>
          <a:stretch/>
        </p:blipFill>
        <p:spPr>
          <a:xfrm>
            <a:off x="3777204" y="2957615"/>
            <a:ext cx="908478" cy="885183"/>
          </a:xfrm>
          <a:prstGeom prst="rect">
            <a:avLst/>
          </a:prstGeom>
        </p:spPr>
      </p:pic>
    </p:spTree>
    <p:extLst>
      <p:ext uri="{BB962C8B-B14F-4D97-AF65-F5344CB8AC3E}">
        <p14:creationId xmlns:p14="http://schemas.microsoft.com/office/powerpoint/2010/main" val="39255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left)">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22" presetClass="entr" presetSubtype="8"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wipe(left)">
                                      <p:cBhvr>
                                        <p:cTn id="43" dur="500"/>
                                        <p:tgtEl>
                                          <p:spTgt spid="2">
                                            <p:txEl>
                                              <p:pRg st="6" end="6"/>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wipe(left)">
                                      <p:cBhvr>
                                        <p:cTn id="46" dur="5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22" presetClass="entr" presetSubtype="8" fill="hold" nodeType="withEffect">
                                  <p:stCondLst>
                                    <p:cond delay="0"/>
                                  </p:stCondLst>
                                  <p:childTnLst>
                                    <p:set>
                                      <p:cBhvr>
                                        <p:cTn id="53" dur="1" fill="hold">
                                          <p:stCondLst>
                                            <p:cond delay="0"/>
                                          </p:stCondLst>
                                        </p:cTn>
                                        <p:tgtEl>
                                          <p:spTgt spid="2">
                                            <p:txEl>
                                              <p:pRg st="10" end="10"/>
                                            </p:txEl>
                                          </p:spTgt>
                                        </p:tgtEl>
                                        <p:attrNameLst>
                                          <p:attrName>style.visibility</p:attrName>
                                        </p:attrNameLst>
                                      </p:cBhvr>
                                      <p:to>
                                        <p:strVal val="visible"/>
                                      </p:to>
                                    </p:set>
                                    <p:animEffect transition="in" filter="wipe(left)">
                                      <p:cBhvr>
                                        <p:cTn id="5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for Parents</a:t>
            </a:r>
            <a:endParaRPr lang="en-US" dirty="0"/>
          </a:p>
        </p:txBody>
      </p:sp>
      <p:sp>
        <p:nvSpPr>
          <p:cNvPr id="3" name="Title 2"/>
          <p:cNvSpPr>
            <a:spLocks noGrp="1"/>
          </p:cNvSpPr>
          <p:nvPr>
            <p:ph type="title"/>
          </p:nvPr>
        </p:nvSpPr>
        <p:spPr/>
        <p:txBody>
          <a:bodyPr/>
          <a:lstStyle/>
          <a:p>
            <a:r>
              <a:rPr lang="en-US" dirty="0" smtClean="0"/>
              <a:t>Activity Spaces</a:t>
            </a:r>
            <a:endParaRPr lang="en-US" dirty="0"/>
          </a:p>
        </p:txBody>
      </p:sp>
    </p:spTree>
    <p:extLst>
      <p:ext uri="{BB962C8B-B14F-4D97-AF65-F5344CB8AC3E}">
        <p14:creationId xmlns:p14="http://schemas.microsoft.com/office/powerpoint/2010/main" val="385347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753" y="0"/>
            <a:ext cx="8875059" cy="6858000"/>
          </a:xfrm>
          <a:prstGeom prst="rect">
            <a:avLst/>
          </a:prstGeom>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2465" y="0"/>
            <a:ext cx="8875059" cy="6858000"/>
          </a:xfrm>
          <a:prstGeom prst="rect">
            <a:avLst/>
          </a:prstGeom>
        </p:spPr>
      </p:pic>
      <p:sp>
        <p:nvSpPr>
          <p:cNvPr id="4" name="Oval 3"/>
          <p:cNvSpPr/>
          <p:nvPr/>
        </p:nvSpPr>
        <p:spPr>
          <a:xfrm>
            <a:off x="7524282" y="4495800"/>
            <a:ext cx="246530" cy="152400"/>
          </a:xfrm>
          <a:prstGeom prst="ellipse">
            <a:avLst/>
          </a:prstGeom>
          <a:noFill/>
          <a:ln w="38100">
            <a:solidFill>
              <a:srgbClr val="00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978400" y="2590800"/>
            <a:ext cx="246530" cy="152400"/>
          </a:xfrm>
          <a:prstGeom prst="ellipse">
            <a:avLst/>
          </a:prstGeom>
          <a:noFill/>
          <a:ln w="38100">
            <a:solidFill>
              <a:srgbClr val="00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8237984">
            <a:off x="8184104" y="1960477"/>
            <a:ext cx="1063718" cy="304800"/>
          </a:xfrm>
          <a:prstGeom prst="rightArrow">
            <a:avLst/>
          </a:prstGeom>
          <a:solidFill>
            <a:srgbClr val="00FFCC"/>
          </a:solidFill>
          <a:ln>
            <a:solidFill>
              <a:schemeClr val="bg1">
                <a:lumMod val="95000"/>
                <a:lumOff val="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083004">
            <a:off x="6553501" y="4964682"/>
            <a:ext cx="1063718" cy="304800"/>
          </a:xfrm>
          <a:prstGeom prst="rightArrow">
            <a:avLst/>
          </a:prstGeom>
          <a:solidFill>
            <a:srgbClr val="00FFCC"/>
          </a:solidFill>
          <a:ln>
            <a:solidFill>
              <a:schemeClr val="bg1">
                <a:lumMod val="95000"/>
                <a:lumOff val="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041" y="0"/>
            <a:ext cx="8875059" cy="6858000"/>
          </a:xfrm>
          <a:prstGeom prst="rect">
            <a:avLst/>
          </a:prstGeom>
        </p:spPr>
      </p:pic>
      <p:pic>
        <p:nvPicPr>
          <p:cNvPr id="11" name="Pictur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9609" y="0"/>
            <a:ext cx="8875059" cy="6858000"/>
          </a:xfrm>
          <a:prstGeom prst="rect">
            <a:avLst/>
          </a:prstGeom>
        </p:spPr>
      </p:pic>
      <p:pic>
        <p:nvPicPr>
          <p:cNvPr id="15" name="Picture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1041" y="0"/>
            <a:ext cx="8875059" cy="6858000"/>
          </a:xfrm>
          <a:prstGeom prst="rect">
            <a:avLst/>
          </a:prstGeom>
        </p:spPr>
      </p:pic>
      <p:sp>
        <p:nvSpPr>
          <p:cNvPr id="16" name="TextBox 15"/>
          <p:cNvSpPr txBox="1"/>
          <p:nvPr/>
        </p:nvSpPr>
        <p:spPr>
          <a:xfrm>
            <a:off x="36512" y="6477000"/>
            <a:ext cx="3543300" cy="258532"/>
          </a:xfrm>
          <a:prstGeom prst="rect">
            <a:avLst/>
          </a:prstGeom>
          <a:noFill/>
        </p:spPr>
        <p:txBody>
          <a:bodyPr wrap="square" rtlCol="0">
            <a:spAutoFit/>
          </a:bodyPr>
          <a:lstStyle/>
          <a:p>
            <a:pPr>
              <a:lnSpc>
                <a:spcPct val="90000"/>
              </a:lnSpc>
            </a:pPr>
            <a:r>
              <a:rPr lang="en-US" sz="1200" b="1" i="1" dirty="0" smtClean="0"/>
              <a:t>(Freisthler, Thomas, Curry, &amp; Wolf, 2016)</a:t>
            </a:r>
            <a:endParaRPr lang="en-US" sz="1200" b="1" i="1" dirty="0"/>
          </a:p>
        </p:txBody>
      </p:sp>
      <p:sp>
        <p:nvSpPr>
          <p:cNvPr id="17" name="TextBox 16"/>
          <p:cNvSpPr txBox="1"/>
          <p:nvPr/>
        </p:nvSpPr>
        <p:spPr>
          <a:xfrm>
            <a:off x="112485" y="1667470"/>
            <a:ext cx="2838309" cy="923330"/>
          </a:xfrm>
          <a:prstGeom prst="rect">
            <a:avLst/>
          </a:prstGeom>
          <a:noFill/>
        </p:spPr>
        <p:txBody>
          <a:bodyPr wrap="square" rtlCol="0">
            <a:spAutoFit/>
          </a:bodyPr>
          <a:lstStyle/>
          <a:p>
            <a:pPr>
              <a:lnSpc>
                <a:spcPct val="90000"/>
              </a:lnSpc>
            </a:pPr>
            <a:r>
              <a:rPr lang="en-US" sz="2000" dirty="0" smtClean="0"/>
              <a:t>↓ activity spaces</a:t>
            </a:r>
          </a:p>
          <a:p>
            <a:pPr>
              <a:lnSpc>
                <a:spcPct val="90000"/>
              </a:lnSpc>
            </a:pPr>
            <a:endParaRPr lang="en-US" sz="2000" dirty="0" smtClean="0"/>
          </a:p>
          <a:p>
            <a:pPr>
              <a:lnSpc>
                <a:spcPct val="90000"/>
              </a:lnSpc>
            </a:pPr>
            <a:r>
              <a:rPr lang="en-US" sz="2000" b="1" dirty="0" smtClean="0"/>
              <a:t>↑ </a:t>
            </a:r>
            <a:r>
              <a:rPr lang="en-US" sz="2000" dirty="0" smtClean="0"/>
              <a:t>punitive parenting</a:t>
            </a:r>
            <a:endParaRPr lang="en-US" sz="2000" dirty="0"/>
          </a:p>
        </p:txBody>
      </p:sp>
      <p:sp>
        <p:nvSpPr>
          <p:cNvPr id="18" name="TextBox 17"/>
          <p:cNvSpPr txBox="1"/>
          <p:nvPr/>
        </p:nvSpPr>
        <p:spPr>
          <a:xfrm>
            <a:off x="112485" y="533400"/>
            <a:ext cx="2838309" cy="424732"/>
          </a:xfrm>
          <a:prstGeom prst="rect">
            <a:avLst/>
          </a:prstGeom>
          <a:noFill/>
        </p:spPr>
        <p:txBody>
          <a:bodyPr wrap="square" rtlCol="0">
            <a:spAutoFit/>
          </a:bodyPr>
          <a:lstStyle/>
          <a:p>
            <a:pPr>
              <a:lnSpc>
                <a:spcPct val="90000"/>
              </a:lnSpc>
            </a:pPr>
            <a:r>
              <a:rPr lang="en-US" sz="2400" b="1" i="1" dirty="0" smtClean="0"/>
              <a:t>Does size matter?</a:t>
            </a:r>
            <a:endParaRPr lang="en-US" sz="2400" b="1" i="1" dirty="0"/>
          </a:p>
        </p:txBody>
      </p:sp>
      <p:sp>
        <p:nvSpPr>
          <p:cNvPr id="19" name="TextBox 18"/>
          <p:cNvSpPr txBox="1"/>
          <p:nvPr/>
        </p:nvSpPr>
        <p:spPr>
          <a:xfrm>
            <a:off x="131903" y="3461468"/>
            <a:ext cx="2838309" cy="424732"/>
          </a:xfrm>
          <a:prstGeom prst="rect">
            <a:avLst/>
          </a:prstGeom>
          <a:noFill/>
        </p:spPr>
        <p:txBody>
          <a:bodyPr wrap="square" rtlCol="0">
            <a:spAutoFit/>
          </a:bodyPr>
          <a:lstStyle/>
          <a:p>
            <a:pPr>
              <a:lnSpc>
                <a:spcPct val="90000"/>
              </a:lnSpc>
            </a:pPr>
            <a:r>
              <a:rPr lang="en-US" sz="2400" b="1" i="1" dirty="0" smtClean="0"/>
              <a:t>Why?</a:t>
            </a:r>
            <a:endParaRPr lang="en-US" sz="2400" b="1" i="1" dirty="0"/>
          </a:p>
        </p:txBody>
      </p:sp>
      <p:sp>
        <p:nvSpPr>
          <p:cNvPr id="20" name="TextBox 19"/>
          <p:cNvSpPr txBox="1"/>
          <p:nvPr/>
        </p:nvSpPr>
        <p:spPr>
          <a:xfrm>
            <a:off x="112484" y="4419600"/>
            <a:ext cx="2838309" cy="923330"/>
          </a:xfrm>
          <a:prstGeom prst="rect">
            <a:avLst/>
          </a:prstGeom>
          <a:noFill/>
        </p:spPr>
        <p:txBody>
          <a:bodyPr wrap="square" rtlCol="0">
            <a:spAutoFit/>
          </a:bodyPr>
          <a:lstStyle/>
          <a:p>
            <a:pPr>
              <a:lnSpc>
                <a:spcPct val="90000"/>
              </a:lnSpc>
            </a:pPr>
            <a:r>
              <a:rPr lang="en-US" sz="2000" dirty="0" smtClean="0"/>
              <a:t>Isolation?</a:t>
            </a:r>
          </a:p>
          <a:p>
            <a:pPr>
              <a:lnSpc>
                <a:spcPct val="90000"/>
              </a:lnSpc>
            </a:pPr>
            <a:endParaRPr lang="en-US" sz="2000" dirty="0" smtClean="0"/>
          </a:p>
          <a:p>
            <a:pPr>
              <a:lnSpc>
                <a:spcPct val="90000"/>
              </a:lnSpc>
            </a:pPr>
            <a:r>
              <a:rPr lang="en-US" sz="2000" dirty="0" smtClean="0"/>
              <a:t>Contagion?</a:t>
            </a:r>
            <a:endParaRPr lang="en-US" sz="2000" dirty="0"/>
          </a:p>
        </p:txBody>
      </p:sp>
    </p:spTree>
    <p:extLst>
      <p:ext uri="{BB962C8B-B14F-4D97-AF65-F5344CB8AC3E}">
        <p14:creationId xmlns:p14="http://schemas.microsoft.com/office/powerpoint/2010/main" val="210194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53"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right)">
                                      <p:cBhvr>
                                        <p:cTn id="56" dur="500"/>
                                        <p:tgtEl>
                                          <p:spTgt spid="1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wipe(left)">
                                      <p:cBhvr>
                                        <p:cTn id="65" dur="500"/>
                                        <p:tgtEl>
                                          <p:spTgt spid="1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xEl>
                                              <p:pRg st="2" end="2"/>
                                            </p:txEl>
                                          </p:spTgt>
                                        </p:tgtEl>
                                        <p:attrNameLst>
                                          <p:attrName>style.visibility</p:attrName>
                                        </p:attrNameLst>
                                      </p:cBhvr>
                                      <p:to>
                                        <p:strVal val="visible"/>
                                      </p:to>
                                    </p:set>
                                    <p:animEffect transition="in" filter="wipe(left)">
                                      <p:cBhvr>
                                        <p:cTn id="70" dur="500"/>
                                        <p:tgtEl>
                                          <p:spTgt spid="17">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wipe(left)">
                                      <p:cBhvr>
                                        <p:cTn id="79" dur="500"/>
                                        <p:tgtEl>
                                          <p:spTgt spid="20">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xEl>
                                              <p:pRg st="2" end="2"/>
                                            </p:txEl>
                                          </p:spTgt>
                                        </p:tgtEl>
                                        <p:attrNameLst>
                                          <p:attrName>style.visibility</p:attrName>
                                        </p:attrNameLst>
                                      </p:cBhvr>
                                      <p:to>
                                        <p:strVal val="visible"/>
                                      </p:to>
                                    </p:set>
                                    <p:animEffect transition="in" filter="wipe(left)">
                                      <p:cBhvr>
                                        <p:cTn id="8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Traditional Approach</a:t>
            </a:r>
            <a:endParaRPr lang="en-US" dirty="0"/>
          </a:p>
        </p:txBody>
      </p:sp>
      <p:sp>
        <p:nvSpPr>
          <p:cNvPr id="3" name="Title 2"/>
          <p:cNvSpPr>
            <a:spLocks noGrp="1"/>
          </p:cNvSpPr>
          <p:nvPr>
            <p:ph type="title"/>
          </p:nvPr>
        </p:nvSpPr>
        <p:spPr/>
        <p:txBody>
          <a:bodyPr/>
          <a:lstStyle/>
          <a:p>
            <a:r>
              <a:rPr lang="en-US" dirty="0" smtClean="0"/>
              <a:t>Neighborhoods:</a:t>
            </a:r>
            <a:endParaRPr lang="en-US" dirty="0"/>
          </a:p>
        </p:txBody>
      </p:sp>
    </p:spTree>
    <p:extLst>
      <p:ext uri="{BB962C8B-B14F-4D97-AF65-F5344CB8AC3E}">
        <p14:creationId xmlns:p14="http://schemas.microsoft.com/office/powerpoint/2010/main" val="346536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3212" y="2667000"/>
          <a:ext cx="11290167" cy="2865120"/>
        </p:xfrm>
        <a:graphic>
          <a:graphicData uri="http://schemas.openxmlformats.org/drawingml/2006/table">
            <a:tbl>
              <a:tblPr firstRow="1" bandRow="1">
                <a:tableStyleId>{5C22544A-7EE6-4342-B048-85BDC9FD1C3A}</a:tableStyleId>
              </a:tblPr>
              <a:tblGrid>
                <a:gridCol w="2905443">
                  <a:extLst>
                    <a:ext uri="{9D8B030D-6E8A-4147-A177-3AD203B41FA5}">
                      <a16:colId xmlns="" xmlns:a16="http://schemas.microsoft.com/office/drawing/2014/main" val="4108931446"/>
                    </a:ext>
                  </a:extLst>
                </a:gridCol>
                <a:gridCol w="1397454">
                  <a:extLst>
                    <a:ext uri="{9D8B030D-6E8A-4147-A177-3AD203B41FA5}">
                      <a16:colId xmlns="" xmlns:a16="http://schemas.microsoft.com/office/drawing/2014/main" val="371051668"/>
                    </a:ext>
                  </a:extLst>
                </a:gridCol>
                <a:gridCol w="1397454">
                  <a:extLst>
                    <a:ext uri="{9D8B030D-6E8A-4147-A177-3AD203B41FA5}">
                      <a16:colId xmlns="" xmlns:a16="http://schemas.microsoft.com/office/drawing/2014/main" val="2534422146"/>
                    </a:ext>
                  </a:extLst>
                </a:gridCol>
                <a:gridCol w="1397454">
                  <a:extLst>
                    <a:ext uri="{9D8B030D-6E8A-4147-A177-3AD203B41FA5}">
                      <a16:colId xmlns="" xmlns:a16="http://schemas.microsoft.com/office/drawing/2014/main" val="1433891141"/>
                    </a:ext>
                  </a:extLst>
                </a:gridCol>
                <a:gridCol w="1397454">
                  <a:extLst>
                    <a:ext uri="{9D8B030D-6E8A-4147-A177-3AD203B41FA5}">
                      <a16:colId xmlns="" xmlns:a16="http://schemas.microsoft.com/office/drawing/2014/main" val="1227156160"/>
                    </a:ext>
                  </a:extLst>
                </a:gridCol>
                <a:gridCol w="1397454">
                  <a:extLst>
                    <a:ext uri="{9D8B030D-6E8A-4147-A177-3AD203B41FA5}">
                      <a16:colId xmlns="" xmlns:a16="http://schemas.microsoft.com/office/drawing/2014/main" val="558616388"/>
                    </a:ext>
                  </a:extLst>
                </a:gridCol>
                <a:gridCol w="1397454">
                  <a:extLst>
                    <a:ext uri="{9D8B030D-6E8A-4147-A177-3AD203B41FA5}">
                      <a16:colId xmlns="" xmlns:a16="http://schemas.microsoft.com/office/drawing/2014/main" val="1137724320"/>
                    </a:ext>
                  </a:extLst>
                </a:gridCol>
              </a:tblGrid>
              <a:tr h="370840">
                <a:tc>
                  <a:txBody>
                    <a:bodyPr/>
                    <a:lstStyle/>
                    <a:p>
                      <a:endParaRPr lang="en-US" dirty="0"/>
                    </a:p>
                  </a:txBody>
                  <a:tcPr/>
                </a:tc>
                <a:tc>
                  <a:txBody>
                    <a:bodyPr/>
                    <a:lstStyle/>
                    <a:p>
                      <a:r>
                        <a:rPr lang="en-US" dirty="0" smtClean="0"/>
                        <a:t>Residential</a:t>
                      </a:r>
                      <a:r>
                        <a:rPr lang="en-US" baseline="0" dirty="0" smtClean="0"/>
                        <a:t> Tract</a:t>
                      </a:r>
                      <a:endParaRPr lang="en-US" dirty="0"/>
                    </a:p>
                  </a:txBody>
                  <a:tcPr/>
                </a:tc>
                <a:tc>
                  <a:txBody>
                    <a:bodyPr/>
                    <a:lstStyle/>
                    <a:p>
                      <a:r>
                        <a:rPr lang="en-US" baseline="0" dirty="0" smtClean="0"/>
                        <a:t>Nodes</a:t>
                      </a:r>
                      <a:endParaRPr lang="en-US" dirty="0"/>
                    </a:p>
                  </a:txBody>
                  <a:tcPr/>
                </a:tc>
                <a:tc>
                  <a:txBody>
                    <a:bodyPr/>
                    <a:lstStyle/>
                    <a:p>
                      <a:r>
                        <a:rPr lang="en-US" dirty="0" smtClean="0"/>
                        <a:t>Shortest</a:t>
                      </a:r>
                      <a:r>
                        <a:rPr lang="en-US" baseline="0" dirty="0" smtClean="0"/>
                        <a:t> Network </a:t>
                      </a:r>
                      <a:endParaRPr lang="en-US" dirty="0"/>
                    </a:p>
                  </a:txBody>
                  <a:tcPr/>
                </a:tc>
                <a:tc>
                  <a:txBody>
                    <a:bodyPr/>
                    <a:lstStyle/>
                    <a:p>
                      <a:r>
                        <a:rPr lang="en-US" dirty="0" smtClean="0"/>
                        <a:t>One</a:t>
                      </a:r>
                      <a:r>
                        <a:rPr lang="en-US" baseline="0" dirty="0" smtClean="0"/>
                        <a:t> SD Ellipse</a:t>
                      </a:r>
                      <a:endParaRPr lang="en-US" dirty="0"/>
                    </a:p>
                  </a:txBody>
                  <a:tcPr/>
                </a:tc>
                <a:tc>
                  <a:txBody>
                    <a:bodyPr/>
                    <a:lstStyle/>
                    <a:p>
                      <a:r>
                        <a:rPr lang="en-US" dirty="0" smtClean="0"/>
                        <a:t>Two</a:t>
                      </a:r>
                      <a:r>
                        <a:rPr lang="en-US" baseline="0" dirty="0" smtClean="0"/>
                        <a:t> SD Ellipse</a:t>
                      </a:r>
                      <a:endParaRPr lang="en-US" dirty="0"/>
                    </a:p>
                  </a:txBody>
                  <a:tcPr/>
                </a:tc>
                <a:tc>
                  <a:txBody>
                    <a:bodyPr/>
                    <a:lstStyle/>
                    <a:p>
                      <a:r>
                        <a:rPr lang="en-US" dirty="0" smtClean="0"/>
                        <a:t>Polygon</a:t>
                      </a:r>
                      <a:endParaRPr lang="en-US" dirty="0"/>
                    </a:p>
                  </a:txBody>
                  <a:tcPr/>
                </a:tc>
                <a:extLst>
                  <a:ext uri="{0D108BD9-81ED-4DB2-BD59-A6C34878D82A}">
                    <a16:rowId xmlns="" xmlns:a16="http://schemas.microsoft.com/office/drawing/2014/main" val="550915871"/>
                  </a:ext>
                </a:extLst>
              </a:tr>
              <a:tr h="370840">
                <a:tc>
                  <a:txBody>
                    <a:bodyPr/>
                    <a:lstStyle/>
                    <a:p>
                      <a:r>
                        <a:rPr lang="en-US" dirty="0" smtClean="0"/>
                        <a:t>Residential Census Tract</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extLst>
                  <a:ext uri="{0D108BD9-81ED-4DB2-BD59-A6C34878D82A}">
                    <a16:rowId xmlns="" xmlns:a16="http://schemas.microsoft.com/office/drawing/2014/main" val="688552011"/>
                  </a:ext>
                </a:extLst>
              </a:tr>
              <a:tr h="370840">
                <a:tc>
                  <a:txBody>
                    <a:bodyPr/>
                    <a:lstStyle/>
                    <a:p>
                      <a:r>
                        <a:rPr lang="en-US" dirty="0" smtClean="0"/>
                        <a:t>Census Tract</a:t>
                      </a:r>
                      <a:r>
                        <a:rPr lang="en-US" baseline="0" dirty="0" smtClean="0"/>
                        <a:t> Nodes</a:t>
                      </a:r>
                      <a:endParaRPr lang="en-US" dirty="0"/>
                    </a:p>
                  </a:txBody>
                  <a:tcPr/>
                </a:tc>
                <a:tc>
                  <a:txBody>
                    <a:bodyPr/>
                    <a:lstStyle/>
                    <a:p>
                      <a:pPr algn="ctr"/>
                      <a:r>
                        <a:rPr lang="en-US" dirty="0" smtClean="0"/>
                        <a:t>.135</a:t>
                      </a:r>
                      <a:endParaRPr lang="en-US" dirty="0"/>
                    </a:p>
                  </a:txBody>
                  <a:tcPr/>
                </a:tc>
                <a:tc>
                  <a:txBody>
                    <a:bodyPr/>
                    <a:lstStyle/>
                    <a:p>
                      <a:pPr algn="ctr"/>
                      <a:r>
                        <a:rPr lang="en-US" dirty="0" smtClean="0"/>
                        <a:t>1</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tc>
                <a:extLst>
                  <a:ext uri="{0D108BD9-81ED-4DB2-BD59-A6C34878D82A}">
                    <a16:rowId xmlns="" xmlns:a16="http://schemas.microsoft.com/office/drawing/2014/main" val="1163067433"/>
                  </a:ext>
                </a:extLst>
              </a:tr>
              <a:tr h="370840">
                <a:tc>
                  <a:txBody>
                    <a:bodyPr/>
                    <a:lstStyle/>
                    <a:p>
                      <a:r>
                        <a:rPr lang="en-US" dirty="0" smtClean="0"/>
                        <a:t>Shortest Network</a:t>
                      </a:r>
                      <a:r>
                        <a:rPr lang="en-US" baseline="0" dirty="0" smtClean="0"/>
                        <a:t> Path</a:t>
                      </a:r>
                      <a:endParaRPr lang="en-US" dirty="0"/>
                    </a:p>
                  </a:txBody>
                  <a:tcPr/>
                </a:tc>
                <a:tc>
                  <a:txBody>
                    <a:bodyPr/>
                    <a:lstStyle/>
                    <a:p>
                      <a:pPr algn="ctr"/>
                      <a:r>
                        <a:rPr lang="en-US" dirty="0" smtClean="0"/>
                        <a:t>.192</a:t>
                      </a:r>
                      <a:endParaRPr lang="en-US" dirty="0"/>
                    </a:p>
                  </a:txBody>
                  <a:tcPr/>
                </a:tc>
                <a:tc>
                  <a:txBody>
                    <a:bodyPr/>
                    <a:lstStyle/>
                    <a:p>
                      <a:pPr algn="ctr"/>
                      <a:r>
                        <a:rPr lang="en-US" dirty="0" smtClean="0"/>
                        <a:t>.679*</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extLst>
                  <a:ext uri="{0D108BD9-81ED-4DB2-BD59-A6C34878D82A}">
                    <a16:rowId xmlns="" xmlns:a16="http://schemas.microsoft.com/office/drawing/2014/main" val="620617854"/>
                  </a:ext>
                </a:extLst>
              </a:tr>
              <a:tr h="370840">
                <a:tc>
                  <a:txBody>
                    <a:bodyPr/>
                    <a:lstStyle/>
                    <a:p>
                      <a:r>
                        <a:rPr lang="en-US" dirty="0" smtClean="0"/>
                        <a:t>One</a:t>
                      </a:r>
                      <a:r>
                        <a:rPr lang="en-US" baseline="0" dirty="0" smtClean="0"/>
                        <a:t> SD Ellipse</a:t>
                      </a:r>
                      <a:endParaRPr lang="en-US" dirty="0"/>
                    </a:p>
                  </a:txBody>
                  <a:tcPr/>
                </a:tc>
                <a:tc>
                  <a:txBody>
                    <a:bodyPr/>
                    <a:lstStyle/>
                    <a:p>
                      <a:pPr algn="ctr"/>
                      <a:r>
                        <a:rPr lang="en-US" dirty="0" smtClean="0"/>
                        <a:t>.009</a:t>
                      </a:r>
                      <a:endParaRPr lang="en-US" dirty="0"/>
                    </a:p>
                  </a:txBody>
                  <a:tcPr/>
                </a:tc>
                <a:tc>
                  <a:txBody>
                    <a:bodyPr/>
                    <a:lstStyle/>
                    <a:p>
                      <a:pPr algn="ctr"/>
                      <a:r>
                        <a:rPr lang="en-US" dirty="0" smtClean="0"/>
                        <a:t>.542*</a:t>
                      </a:r>
                      <a:endParaRPr lang="en-US" dirty="0"/>
                    </a:p>
                  </a:txBody>
                  <a:tcPr/>
                </a:tc>
                <a:tc>
                  <a:txBody>
                    <a:bodyPr/>
                    <a:lstStyle/>
                    <a:p>
                      <a:pPr algn="ctr"/>
                      <a:r>
                        <a:rPr lang="en-US" dirty="0" smtClean="0"/>
                        <a:t>.510*</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extLst>
                  <a:ext uri="{0D108BD9-81ED-4DB2-BD59-A6C34878D82A}">
                    <a16:rowId xmlns="" xmlns:a16="http://schemas.microsoft.com/office/drawing/2014/main" val="1594667551"/>
                  </a:ext>
                </a:extLst>
              </a:tr>
              <a:tr h="370840">
                <a:tc>
                  <a:txBody>
                    <a:bodyPr/>
                    <a:lstStyle/>
                    <a:p>
                      <a:r>
                        <a:rPr lang="en-US" dirty="0" smtClean="0"/>
                        <a:t>Two SD</a:t>
                      </a:r>
                      <a:r>
                        <a:rPr lang="en-US" baseline="0" dirty="0" smtClean="0"/>
                        <a:t> Ellipse</a:t>
                      </a:r>
                      <a:endParaRPr lang="en-US" dirty="0"/>
                    </a:p>
                  </a:txBody>
                  <a:tcPr/>
                </a:tc>
                <a:tc>
                  <a:txBody>
                    <a:bodyPr/>
                    <a:lstStyle/>
                    <a:p>
                      <a:pPr algn="ctr"/>
                      <a:r>
                        <a:rPr lang="en-US" dirty="0" smtClean="0"/>
                        <a:t>-.065</a:t>
                      </a:r>
                      <a:endParaRPr lang="en-US" dirty="0"/>
                    </a:p>
                  </a:txBody>
                  <a:tcPr/>
                </a:tc>
                <a:tc>
                  <a:txBody>
                    <a:bodyPr/>
                    <a:lstStyle/>
                    <a:p>
                      <a:pPr algn="ctr"/>
                      <a:r>
                        <a:rPr lang="en-US" dirty="0" smtClean="0"/>
                        <a:t>.452*</a:t>
                      </a:r>
                      <a:endParaRPr lang="en-US" dirty="0"/>
                    </a:p>
                  </a:txBody>
                  <a:tcPr/>
                </a:tc>
                <a:tc>
                  <a:txBody>
                    <a:bodyPr/>
                    <a:lstStyle/>
                    <a:p>
                      <a:pPr algn="ctr"/>
                      <a:r>
                        <a:rPr lang="en-US" dirty="0" smtClean="0"/>
                        <a:t>.638*</a:t>
                      </a:r>
                      <a:endParaRPr lang="en-US" dirty="0"/>
                    </a:p>
                  </a:txBody>
                  <a:tcPr/>
                </a:tc>
                <a:tc>
                  <a:txBody>
                    <a:bodyPr/>
                    <a:lstStyle/>
                    <a:p>
                      <a:pPr algn="ctr"/>
                      <a:r>
                        <a:rPr lang="en-US" dirty="0" smtClean="0"/>
                        <a:t>.677*</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endParaRPr lang="en-US" dirty="0"/>
                    </a:p>
                  </a:txBody>
                  <a:tcPr/>
                </a:tc>
                <a:extLst>
                  <a:ext uri="{0D108BD9-81ED-4DB2-BD59-A6C34878D82A}">
                    <a16:rowId xmlns="" xmlns:a16="http://schemas.microsoft.com/office/drawing/2014/main" val="489674211"/>
                  </a:ext>
                </a:extLst>
              </a:tr>
              <a:tr h="370840">
                <a:tc>
                  <a:txBody>
                    <a:bodyPr/>
                    <a:lstStyle/>
                    <a:p>
                      <a:r>
                        <a:rPr lang="en-US" dirty="0" smtClean="0"/>
                        <a:t>Convex Hull Polygon</a:t>
                      </a:r>
                      <a:endParaRPr lang="en-US" dirty="0"/>
                    </a:p>
                  </a:txBody>
                  <a:tcPr/>
                </a:tc>
                <a:tc>
                  <a:txBody>
                    <a:bodyPr/>
                    <a:lstStyle/>
                    <a:p>
                      <a:pPr algn="ctr"/>
                      <a:r>
                        <a:rPr lang="en-US" dirty="0" smtClean="0"/>
                        <a:t>.037</a:t>
                      </a:r>
                      <a:endParaRPr lang="en-US" dirty="0"/>
                    </a:p>
                  </a:txBody>
                  <a:tcPr/>
                </a:tc>
                <a:tc>
                  <a:txBody>
                    <a:bodyPr/>
                    <a:lstStyle/>
                    <a:p>
                      <a:pPr algn="ctr"/>
                      <a:r>
                        <a:rPr lang="en-US" dirty="0" smtClean="0"/>
                        <a:t>.539*</a:t>
                      </a:r>
                      <a:endParaRPr lang="en-US" dirty="0"/>
                    </a:p>
                  </a:txBody>
                  <a:tcPr/>
                </a:tc>
                <a:tc>
                  <a:txBody>
                    <a:bodyPr/>
                    <a:lstStyle/>
                    <a:p>
                      <a:pPr algn="ctr"/>
                      <a:r>
                        <a:rPr lang="en-US" dirty="0" smtClean="0"/>
                        <a:t>.770*</a:t>
                      </a:r>
                      <a:endParaRPr lang="en-US" dirty="0"/>
                    </a:p>
                  </a:txBody>
                  <a:tcPr/>
                </a:tc>
                <a:tc>
                  <a:txBody>
                    <a:bodyPr/>
                    <a:lstStyle/>
                    <a:p>
                      <a:pPr algn="ctr"/>
                      <a:r>
                        <a:rPr lang="en-US" dirty="0" smtClean="0"/>
                        <a:t>.822*</a:t>
                      </a:r>
                      <a:endParaRPr lang="en-US" dirty="0"/>
                    </a:p>
                  </a:txBody>
                  <a:tcPr/>
                </a:tc>
                <a:tc>
                  <a:txBody>
                    <a:bodyPr/>
                    <a:lstStyle/>
                    <a:p>
                      <a:pPr algn="ctr"/>
                      <a:r>
                        <a:rPr lang="en-US" dirty="0" smtClean="0"/>
                        <a:t>.824*</a:t>
                      </a:r>
                      <a:endParaRPr lang="en-US" dirty="0"/>
                    </a:p>
                  </a:txBody>
                  <a:tcPr/>
                </a:tc>
                <a:tc>
                  <a:txBody>
                    <a:bodyPr/>
                    <a:lstStyle/>
                    <a:p>
                      <a:pPr algn="ctr"/>
                      <a:r>
                        <a:rPr lang="en-US" dirty="0" smtClean="0"/>
                        <a:t>1</a:t>
                      </a:r>
                      <a:endParaRPr lang="en-US" dirty="0"/>
                    </a:p>
                  </a:txBody>
                  <a:tcPr/>
                </a:tc>
                <a:extLst>
                  <a:ext uri="{0D108BD9-81ED-4DB2-BD59-A6C34878D82A}">
                    <a16:rowId xmlns="" xmlns:a16="http://schemas.microsoft.com/office/drawing/2014/main" val="8221618"/>
                  </a:ext>
                </a:extLst>
              </a:tr>
            </a:tbl>
          </a:graphicData>
        </a:graphic>
      </p:graphicFrame>
      <p:sp>
        <p:nvSpPr>
          <p:cNvPr id="3" name="Title 2"/>
          <p:cNvSpPr>
            <a:spLocks noGrp="1"/>
          </p:cNvSpPr>
          <p:nvPr>
            <p:ph type="title"/>
          </p:nvPr>
        </p:nvSpPr>
        <p:spPr/>
        <p:txBody>
          <a:bodyPr/>
          <a:lstStyle/>
          <a:p>
            <a:r>
              <a:rPr lang="en-US" dirty="0" smtClean="0"/>
              <a:t>Do risks differ?</a:t>
            </a:r>
            <a:endParaRPr lang="en-US" dirty="0"/>
          </a:p>
        </p:txBody>
      </p:sp>
      <p:sp>
        <p:nvSpPr>
          <p:cNvPr id="5" name="TextBox 4"/>
          <p:cNvSpPr txBox="1"/>
          <p:nvPr/>
        </p:nvSpPr>
        <p:spPr>
          <a:xfrm>
            <a:off x="303212" y="5606534"/>
            <a:ext cx="1263487" cy="369332"/>
          </a:xfrm>
          <a:prstGeom prst="rect">
            <a:avLst/>
          </a:prstGeom>
          <a:noFill/>
        </p:spPr>
        <p:txBody>
          <a:bodyPr wrap="none" rtlCol="0">
            <a:spAutoFit/>
          </a:bodyPr>
          <a:lstStyle/>
          <a:p>
            <a:pPr>
              <a:lnSpc>
                <a:spcPct val="90000"/>
              </a:lnSpc>
            </a:pPr>
            <a:r>
              <a:rPr lang="en-US" sz="2000" dirty="0" smtClean="0"/>
              <a:t>*p &lt; .001</a:t>
            </a:r>
            <a:endParaRPr lang="en-US" sz="2000" dirty="0"/>
          </a:p>
        </p:txBody>
      </p:sp>
      <p:sp>
        <p:nvSpPr>
          <p:cNvPr id="6" name="Rectangle 5"/>
          <p:cNvSpPr/>
          <p:nvPr/>
        </p:nvSpPr>
        <p:spPr>
          <a:xfrm>
            <a:off x="3198812" y="2667000"/>
            <a:ext cx="1371600" cy="2865120"/>
          </a:xfrm>
          <a:prstGeom prst="rect">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98612" y="1600200"/>
            <a:ext cx="10221068" cy="480131"/>
          </a:xfrm>
          <a:prstGeom prst="rect">
            <a:avLst/>
          </a:prstGeom>
          <a:noFill/>
        </p:spPr>
        <p:txBody>
          <a:bodyPr wrap="none" rtlCol="0">
            <a:spAutoFit/>
          </a:bodyPr>
          <a:lstStyle/>
          <a:p>
            <a:pPr>
              <a:lnSpc>
                <a:spcPct val="90000"/>
              </a:lnSpc>
            </a:pPr>
            <a:r>
              <a:rPr lang="en-US" sz="2800" dirty="0" smtClean="0"/>
              <a:t>Correlating Density of Alcohol Outlets by Activity Space</a:t>
            </a:r>
            <a:endParaRPr lang="en-US" sz="2800" dirty="0"/>
          </a:p>
        </p:txBody>
      </p:sp>
    </p:spTree>
    <p:extLst>
      <p:ext uri="{BB962C8B-B14F-4D97-AF65-F5344CB8AC3E}">
        <p14:creationId xmlns:p14="http://schemas.microsoft.com/office/powerpoint/2010/main" val="132872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Challenges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344" y="1417638"/>
            <a:ext cx="9186468" cy="5343462"/>
          </a:xfrm>
          <a:prstGeom prst="rect">
            <a:avLst/>
          </a:prstGeom>
        </p:spPr>
      </p:pic>
      <p:sp>
        <p:nvSpPr>
          <p:cNvPr id="11" name="TextBox 10"/>
          <p:cNvSpPr txBox="1"/>
          <p:nvPr/>
        </p:nvSpPr>
        <p:spPr>
          <a:xfrm>
            <a:off x="3579812" y="3200400"/>
            <a:ext cx="2329484" cy="646331"/>
          </a:xfrm>
          <a:prstGeom prst="rect">
            <a:avLst/>
          </a:prstGeom>
          <a:noFill/>
        </p:spPr>
        <p:txBody>
          <a:bodyPr wrap="none" rtlCol="0">
            <a:spAutoFit/>
          </a:bodyPr>
          <a:lstStyle/>
          <a:p>
            <a:pPr>
              <a:lnSpc>
                <a:spcPct val="90000"/>
              </a:lnSpc>
            </a:pPr>
            <a:r>
              <a:rPr lang="en-US" sz="4000" dirty="0" smtClean="0">
                <a:solidFill>
                  <a:srgbClr val="C00000"/>
                </a:solidFill>
              </a:rPr>
              <a:t>Address:</a:t>
            </a:r>
            <a:endParaRPr lang="en-US" sz="4000" dirty="0">
              <a:solidFill>
                <a:srgbClr val="C00000"/>
              </a:solidFill>
            </a:endParaRPr>
          </a:p>
        </p:txBody>
      </p:sp>
      <p:sp>
        <p:nvSpPr>
          <p:cNvPr id="4" name="TextBox 3"/>
          <p:cNvSpPr txBox="1"/>
          <p:nvPr/>
        </p:nvSpPr>
        <p:spPr>
          <a:xfrm>
            <a:off x="5731186" y="3200400"/>
            <a:ext cx="2725426" cy="646331"/>
          </a:xfrm>
          <a:prstGeom prst="rect">
            <a:avLst/>
          </a:prstGeom>
          <a:noFill/>
        </p:spPr>
        <p:txBody>
          <a:bodyPr wrap="none" rtlCol="0">
            <a:spAutoFit/>
          </a:bodyPr>
          <a:lstStyle/>
          <a:p>
            <a:pPr>
              <a:lnSpc>
                <a:spcPct val="90000"/>
              </a:lnSpc>
            </a:pPr>
            <a:r>
              <a:rPr lang="en-US" sz="4000" dirty="0">
                <a:solidFill>
                  <a:srgbClr val="C00000"/>
                </a:solidFill>
              </a:rPr>
              <a:t>456</a:t>
            </a:r>
            <a:r>
              <a:rPr lang="en-US" sz="2800" dirty="0">
                <a:solidFill>
                  <a:srgbClr val="C00000"/>
                </a:solidFill>
              </a:rPr>
              <a:t> </a:t>
            </a:r>
            <a:r>
              <a:rPr lang="en-US" sz="4000" dirty="0">
                <a:solidFill>
                  <a:srgbClr val="C00000"/>
                </a:solidFill>
              </a:rPr>
              <a:t>First St</a:t>
            </a:r>
            <a:r>
              <a:rPr lang="en-US" sz="4000" dirty="0" smtClean="0">
                <a:solidFill>
                  <a:srgbClr val="C00000"/>
                </a:solidFill>
              </a:rPr>
              <a:t>.</a:t>
            </a:r>
            <a:endParaRPr lang="en-US" sz="4000" dirty="0">
              <a:solidFill>
                <a:srgbClr val="C00000"/>
              </a:solidFill>
            </a:endParaRPr>
          </a:p>
        </p:txBody>
      </p:sp>
      <p:sp>
        <p:nvSpPr>
          <p:cNvPr id="5" name="TextBox 4"/>
          <p:cNvSpPr txBox="1"/>
          <p:nvPr/>
        </p:nvSpPr>
        <p:spPr>
          <a:xfrm>
            <a:off x="5637212" y="3200400"/>
            <a:ext cx="3129383" cy="646331"/>
          </a:xfrm>
          <a:prstGeom prst="rect">
            <a:avLst/>
          </a:prstGeom>
          <a:noFill/>
        </p:spPr>
        <p:txBody>
          <a:bodyPr wrap="none" rtlCol="0">
            <a:spAutoFit/>
          </a:bodyPr>
          <a:lstStyle/>
          <a:p>
            <a:pPr>
              <a:lnSpc>
                <a:spcPct val="90000"/>
              </a:lnSpc>
            </a:pPr>
            <a:r>
              <a:rPr lang="en-US" sz="4000" dirty="0">
                <a:solidFill>
                  <a:srgbClr val="C00000"/>
                </a:solidFill>
              </a:rPr>
              <a:t>123 Main St</a:t>
            </a:r>
            <a:r>
              <a:rPr lang="en-US" sz="4000" dirty="0" smtClean="0">
                <a:solidFill>
                  <a:srgbClr val="C00000"/>
                </a:solidFill>
              </a:rPr>
              <a:t>.</a:t>
            </a:r>
            <a:endParaRPr lang="en-US" sz="4000" dirty="0">
              <a:solidFill>
                <a:srgbClr val="C00000"/>
              </a:solidFill>
            </a:endParaRPr>
          </a:p>
        </p:txBody>
      </p:sp>
    </p:spTree>
    <p:extLst>
      <p:ext uri="{BB962C8B-B14F-4D97-AF65-F5344CB8AC3E}">
        <p14:creationId xmlns:p14="http://schemas.microsoft.com/office/powerpoint/2010/main" val="47292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2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type="lt">
                                    <p:tmAbs val="0"/>
                                  </p:iterate>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1000"/>
                                  </p:stCondLst>
                                  <p:iterate type="lt">
                                    <p:tmAbs val="200"/>
                                  </p:iterate>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975" y="0"/>
            <a:ext cx="8914875" cy="6858000"/>
          </a:xfrm>
          <a:prstGeom prst="rect">
            <a:avLst/>
          </a:prstGeom>
        </p:spPr>
      </p:pic>
    </p:spTree>
    <p:extLst>
      <p:ext uri="{BB962C8B-B14F-4D97-AF65-F5344CB8AC3E}">
        <p14:creationId xmlns:p14="http://schemas.microsoft.com/office/powerpoint/2010/main" val="7854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3436" y="1600200"/>
            <a:ext cx="10063576" cy="4572000"/>
          </a:xfrm>
        </p:spPr>
        <p:txBody>
          <a:bodyPr>
            <a:normAutofit/>
          </a:bodyPr>
          <a:lstStyle/>
          <a:p>
            <a:endParaRPr lang="en-US" dirty="0" smtClean="0"/>
          </a:p>
          <a:p>
            <a:r>
              <a:rPr lang="en-US" dirty="0" smtClean="0"/>
              <a:t>Are activity spaces developmental?</a:t>
            </a:r>
          </a:p>
          <a:p>
            <a:endParaRPr lang="en-US" dirty="0"/>
          </a:p>
          <a:p>
            <a:endParaRPr lang="en-US" dirty="0" smtClean="0"/>
          </a:p>
          <a:p>
            <a:r>
              <a:rPr lang="en-US" dirty="0" smtClean="0"/>
              <a:t>Should they be time-weighted?</a:t>
            </a:r>
          </a:p>
          <a:p>
            <a:endParaRPr lang="en-US" dirty="0"/>
          </a:p>
          <a:p>
            <a:endParaRPr lang="en-US" dirty="0" smtClean="0"/>
          </a:p>
          <a:p>
            <a:r>
              <a:rPr lang="en-US" dirty="0" smtClean="0"/>
              <a:t>How does segregation affect movement across space?</a:t>
            </a:r>
            <a:endParaRPr lang="en-US" dirty="0"/>
          </a:p>
        </p:txBody>
      </p:sp>
      <p:sp>
        <p:nvSpPr>
          <p:cNvPr id="2" name="Title 1"/>
          <p:cNvSpPr>
            <a:spLocks noGrp="1"/>
          </p:cNvSpPr>
          <p:nvPr>
            <p:ph type="title"/>
          </p:nvPr>
        </p:nvSpPr>
        <p:spPr/>
        <p:txBody>
          <a:bodyPr/>
          <a:lstStyle/>
          <a:p>
            <a:r>
              <a:rPr lang="en-US" dirty="0" smtClean="0"/>
              <a:t>So, activity spaces. . .now what?</a:t>
            </a:r>
            <a:endParaRPr lang="en-US" dirty="0"/>
          </a:p>
        </p:txBody>
      </p:sp>
    </p:spTree>
    <p:extLst>
      <p:ext uri="{BB962C8B-B14F-4D97-AF65-F5344CB8AC3E}">
        <p14:creationId xmlns:p14="http://schemas.microsoft.com/office/powerpoint/2010/main" val="17903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4"/>
          <p:cNvSpPr txBox="1">
            <a:spLocks noChangeArrowheads="1"/>
          </p:cNvSpPr>
          <p:nvPr/>
        </p:nvSpPr>
        <p:spPr bwMode="auto">
          <a:xfrm>
            <a:off x="5880080" y="1066800"/>
            <a:ext cx="58690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800" dirty="0"/>
              <a:t>Rate of </a:t>
            </a:r>
            <a:r>
              <a:rPr lang="en-US" altLang="en-US" sz="2800" dirty="0" smtClean="0"/>
              <a:t>Referrals per 1,000 Children</a:t>
            </a:r>
            <a:endParaRPr lang="en-US" altLang="en-US" sz="2800" dirty="0"/>
          </a:p>
          <a:p>
            <a:pPr algn="ctr" eaLnBrk="1" hangingPunct="1"/>
            <a:r>
              <a:rPr lang="en-US" altLang="en-US" sz="2800" dirty="0"/>
              <a:t>Sacramento, CA</a:t>
            </a:r>
          </a:p>
        </p:txBody>
      </p:sp>
      <p:pic>
        <p:nvPicPr>
          <p:cNvPr id="7171" name="Picture 3" descr="DrugCanMorphTestv3.slow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2"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p:cNvSpPr txBox="1">
            <a:spLocks noChangeArrowheads="1"/>
          </p:cNvSpPr>
          <p:nvPr/>
        </p:nvSpPr>
        <p:spPr bwMode="auto">
          <a:xfrm>
            <a:off x="7718426" y="5599114"/>
            <a:ext cx="2168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800"/>
              <a:t>2001 – 2008</a:t>
            </a:r>
          </a:p>
        </p:txBody>
      </p:sp>
      <p:sp>
        <p:nvSpPr>
          <p:cNvPr id="5" name="Oval 4"/>
          <p:cNvSpPr>
            <a:spLocks noChangeArrowheads="1"/>
          </p:cNvSpPr>
          <p:nvPr/>
        </p:nvSpPr>
        <p:spPr bwMode="auto">
          <a:xfrm>
            <a:off x="3351212" y="533400"/>
            <a:ext cx="1295400" cy="2286000"/>
          </a:xfrm>
          <a:prstGeom prst="ellipse">
            <a:avLst/>
          </a:prstGeom>
          <a:noFill/>
          <a:ln w="57150" algn="ctr">
            <a:solidFill>
              <a:srgbClr val="FF0000"/>
            </a:solidFill>
            <a:round/>
            <a:headEnd/>
            <a:tailEnd/>
          </a:ln>
        </p:spPr>
        <p:txBody>
          <a:bodyPr/>
          <a:lstStyle/>
          <a:p>
            <a:pPr eaLnBrk="0" hangingPunct="0"/>
            <a:endParaRPr lang="en-US"/>
          </a:p>
        </p:txBody>
      </p:sp>
      <p:sp>
        <p:nvSpPr>
          <p:cNvPr id="6" name="Oval 5"/>
          <p:cNvSpPr>
            <a:spLocks noChangeArrowheads="1"/>
          </p:cNvSpPr>
          <p:nvPr/>
        </p:nvSpPr>
        <p:spPr bwMode="auto">
          <a:xfrm>
            <a:off x="2817812" y="3124200"/>
            <a:ext cx="1295400" cy="1143000"/>
          </a:xfrm>
          <a:prstGeom prst="ellipse">
            <a:avLst/>
          </a:prstGeom>
          <a:noFill/>
          <a:ln w="57150" algn="ctr">
            <a:solidFill>
              <a:srgbClr val="FF0000"/>
            </a:solidFill>
            <a:round/>
            <a:headEnd/>
            <a:tailEnd/>
          </a:ln>
        </p:spPr>
        <p:txBody>
          <a:bodyPr/>
          <a:lstStyle/>
          <a:p>
            <a:pPr eaLnBrk="0" hangingPunct="0"/>
            <a:endParaRPr lang="en-US"/>
          </a:p>
        </p:txBody>
      </p:sp>
    </p:spTree>
    <p:extLst>
      <p:ext uri="{BB962C8B-B14F-4D97-AF65-F5344CB8AC3E}">
        <p14:creationId xmlns:p14="http://schemas.microsoft.com/office/powerpoint/2010/main" val="14579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5848" t="4573" r="6519" b="5540"/>
          <a:stretch/>
        </p:blipFill>
        <p:spPr>
          <a:xfrm>
            <a:off x="8068234" y="2896898"/>
            <a:ext cx="2237157" cy="1443327"/>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0521" t="19862" r="8580" b="16646"/>
          <a:stretch/>
        </p:blipFill>
        <p:spPr>
          <a:xfrm>
            <a:off x="4658047" y="4405386"/>
            <a:ext cx="2057400" cy="1143000"/>
          </a:xfrm>
          <a:prstGeom prst="rect">
            <a:avLst/>
          </a:prstGeom>
        </p:spPr>
      </p:pic>
      <p:sp>
        <p:nvSpPr>
          <p:cNvPr id="4" name="Title 3"/>
          <p:cNvSpPr>
            <a:spLocks noGrp="1"/>
          </p:cNvSpPr>
          <p:nvPr>
            <p:ph type="title"/>
          </p:nvPr>
        </p:nvSpPr>
        <p:spPr/>
        <p:txBody>
          <a:bodyPr/>
          <a:lstStyle/>
          <a:p>
            <a:r>
              <a:rPr lang="en-US" dirty="0" smtClean="0"/>
              <a:t>However. . .</a:t>
            </a: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4556" b="10777"/>
          <a:stretch/>
        </p:blipFill>
        <p:spPr>
          <a:xfrm>
            <a:off x="3756034" y="1434117"/>
            <a:ext cx="2159700" cy="161257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287" t="9043" r="7715" b="5242"/>
          <a:stretch/>
        </p:blipFill>
        <p:spPr>
          <a:xfrm>
            <a:off x="10412731" y="901503"/>
            <a:ext cx="1752600" cy="17526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2990" t="10112" r="13420" b="6771"/>
          <a:stretch/>
        </p:blipFill>
        <p:spPr>
          <a:xfrm>
            <a:off x="2246634" y="4729117"/>
            <a:ext cx="1272999" cy="131406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744" y="2001018"/>
            <a:ext cx="1574622" cy="157462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2834" y="5122745"/>
            <a:ext cx="1469884" cy="1469884"/>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25570" t="10448" r="25599" b="11551"/>
          <a:stretch/>
        </p:blipFill>
        <p:spPr>
          <a:xfrm>
            <a:off x="5421140" y="669009"/>
            <a:ext cx="1777906" cy="1475284"/>
          </a:xfrm>
          <a:prstGeom prst="ellipse">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1220" y="3979560"/>
            <a:ext cx="2631668" cy="1096528"/>
          </a:xfrm>
          <a:prstGeom prst="rect">
            <a:avLst/>
          </a:prstGeom>
        </p:spPr>
      </p:pic>
      <p:pic>
        <p:nvPicPr>
          <p:cNvPr id="18" name="Picture 17"/>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7376" y="2036753"/>
            <a:ext cx="1794328" cy="943469"/>
          </a:xfrm>
          <a:prstGeom prst="rect">
            <a:avLst/>
          </a:prstGeom>
        </p:spPr>
      </p:pic>
      <p:pic>
        <p:nvPicPr>
          <p:cNvPr id="19" name="Picture 18"/>
          <p:cNvPicPr>
            <a:picLocks noChangeAspect="1"/>
          </p:cNvPicPr>
          <p:nvPr/>
        </p:nvPicPr>
        <p:blipFill rotWithShape="1">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r="50416"/>
          <a:stretch/>
        </p:blipFill>
        <p:spPr>
          <a:xfrm>
            <a:off x="9951844" y="5218180"/>
            <a:ext cx="1473534" cy="1543050"/>
          </a:xfrm>
          <a:prstGeom prst="rect">
            <a:avLst/>
          </a:prstGeom>
        </p:spPr>
      </p:pic>
      <p:pic>
        <p:nvPicPr>
          <p:cNvPr id="20" name="Picture 19"/>
          <p:cNvPicPr>
            <a:picLocks noChangeAspect="1"/>
          </p:cNvPicPr>
          <p:nvPr/>
        </p:nvPicPr>
        <p:blipFill rotWithShape="1">
          <a:blip r:embed="rId14">
            <a:extLst>
              <a:ext uri="{28A0092B-C50C-407E-A947-70E740481C1C}">
                <a14:useLocalDpi xmlns:a14="http://schemas.microsoft.com/office/drawing/2010/main" val="0"/>
              </a:ext>
            </a:extLst>
          </a:blip>
          <a:srcRect l="30473" t="20924" r="29373" b="21344"/>
          <a:stretch/>
        </p:blipFill>
        <p:spPr>
          <a:xfrm>
            <a:off x="309041" y="636583"/>
            <a:ext cx="990601" cy="1066800"/>
          </a:xfrm>
          <a:prstGeom prst="ellipse">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665" y="3527495"/>
            <a:ext cx="3479552" cy="1115917"/>
          </a:xfrm>
          <a:prstGeom prst="rect">
            <a:avLst/>
          </a:prstGeom>
        </p:spPr>
      </p:pic>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t="2764" b="8348"/>
          <a:stretch/>
        </p:blipFill>
        <p:spPr>
          <a:xfrm>
            <a:off x="3502426" y="2837693"/>
            <a:ext cx="1543050" cy="13716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9463" y="4929158"/>
            <a:ext cx="1423469" cy="1423469"/>
          </a:xfrm>
          <a:prstGeom prst="rect">
            <a:avLst/>
          </a:prstGeom>
        </p:spPr>
      </p:pic>
      <p:pic>
        <p:nvPicPr>
          <p:cNvPr id="24" name="Picture 23"/>
          <p:cNvPicPr>
            <a:picLocks noChangeAspect="1"/>
          </p:cNvPicPr>
          <p:nvPr/>
        </p:nvPicPr>
        <p:blipFill rotWithShape="1">
          <a:blip r:embed="rId18">
            <a:extLst>
              <a:ext uri="{28A0092B-C50C-407E-A947-70E740481C1C}">
                <a14:useLocalDpi xmlns:a14="http://schemas.microsoft.com/office/drawing/2010/main" val="0"/>
              </a:ext>
            </a:extLst>
          </a:blip>
          <a:srcRect t="13689" b="11645"/>
          <a:stretch/>
        </p:blipFill>
        <p:spPr>
          <a:xfrm>
            <a:off x="10351189" y="3505052"/>
            <a:ext cx="1686823" cy="1259495"/>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l="50000"/>
          <a:stretch/>
        </p:blipFill>
        <p:spPr>
          <a:xfrm>
            <a:off x="2097196" y="1630579"/>
            <a:ext cx="1551498" cy="1611170"/>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51459" y="355281"/>
            <a:ext cx="2753932" cy="1121972"/>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59402" y="5668046"/>
            <a:ext cx="2360806" cy="932419"/>
          </a:xfrm>
          <a:prstGeom prst="rect">
            <a:avLst/>
          </a:prstGeom>
        </p:spPr>
      </p:pic>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88452" y="118184"/>
            <a:ext cx="1280275" cy="985212"/>
          </a:xfrm>
          <a:prstGeom prst="rect">
            <a:avLst/>
          </a:prstGeom>
        </p:spPr>
      </p:pic>
      <p:pic>
        <p:nvPicPr>
          <p:cNvPr id="31" name="Picture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10401" y="1830770"/>
            <a:ext cx="2225980" cy="2225980"/>
          </a:xfrm>
          <a:prstGeom prst="rect">
            <a:avLst/>
          </a:prstGeom>
        </p:spPr>
      </p:pic>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45375" y="1647343"/>
            <a:ext cx="1491856" cy="1491856"/>
          </a:xfrm>
          <a:prstGeom prst="rect">
            <a:avLst/>
          </a:prstGeom>
        </p:spPr>
      </p:pic>
      <p:pic>
        <p:nvPicPr>
          <p:cNvPr id="5" name="Picture 4"/>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0687" y="4472365"/>
            <a:ext cx="1392174" cy="1104900"/>
          </a:xfrm>
          <a:prstGeom prst="rect">
            <a:avLst/>
          </a:prstGeom>
        </p:spPr>
      </p:pic>
      <p:pic>
        <p:nvPicPr>
          <p:cNvPr id="13" name="Picture 12"/>
          <p:cNvPicPr>
            <a:picLocks noChangeAspect="1"/>
          </p:cNvPicPr>
          <p:nvPr/>
        </p:nvPicPr>
        <p:blipFill rotWithShape="1">
          <a:blip r:embed="rId25">
            <a:extLst>
              <a:ext uri="{28A0092B-C50C-407E-A947-70E740481C1C}">
                <a14:useLocalDpi xmlns:a14="http://schemas.microsoft.com/office/drawing/2010/main" val="0"/>
              </a:ext>
            </a:extLst>
          </a:blip>
          <a:srcRect b="13851"/>
          <a:stretch/>
        </p:blipFill>
        <p:spPr>
          <a:xfrm>
            <a:off x="7712196" y="4956933"/>
            <a:ext cx="1809508" cy="1535489"/>
          </a:xfrm>
          <a:prstGeom prst="rect">
            <a:avLst/>
          </a:prstGeom>
        </p:spPr>
      </p:pic>
    </p:spTree>
    <p:extLst>
      <p:ext uri="{BB962C8B-B14F-4D97-AF65-F5344CB8AC3E}">
        <p14:creationId xmlns:p14="http://schemas.microsoft.com/office/powerpoint/2010/main" val="237798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11500"/>
                            </p:stCondLst>
                            <p:childTnLst>
                              <p:par>
                                <p:cTn id="97" presetID="31"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1000" fill="hold"/>
                                        <p:tgtEl>
                                          <p:spTgt spid="31"/>
                                        </p:tgtEl>
                                        <p:attrNameLst>
                                          <p:attrName>ppt_w</p:attrName>
                                        </p:attrNameLst>
                                      </p:cBhvr>
                                      <p:tavLst>
                                        <p:tav tm="0">
                                          <p:val>
                                            <p:fltVal val="0"/>
                                          </p:val>
                                        </p:tav>
                                        <p:tav tm="100000">
                                          <p:val>
                                            <p:strVal val="#ppt_w"/>
                                          </p:val>
                                        </p:tav>
                                      </p:tavLst>
                                    </p:anim>
                                    <p:anim calcmode="lin" valueType="num">
                                      <p:cBhvr>
                                        <p:cTn id="100" dur="1000" fill="hold"/>
                                        <p:tgtEl>
                                          <p:spTgt spid="31"/>
                                        </p:tgtEl>
                                        <p:attrNameLst>
                                          <p:attrName>ppt_h</p:attrName>
                                        </p:attrNameLst>
                                      </p:cBhvr>
                                      <p:tavLst>
                                        <p:tav tm="0">
                                          <p:val>
                                            <p:fltVal val="0"/>
                                          </p:val>
                                        </p:tav>
                                        <p:tav tm="100000">
                                          <p:val>
                                            <p:strVal val="#ppt_h"/>
                                          </p:val>
                                        </p:tav>
                                      </p:tavLst>
                                    </p:anim>
                                    <p:anim calcmode="lin" valueType="num">
                                      <p:cBhvr>
                                        <p:cTn id="101" dur="1000" fill="hold"/>
                                        <p:tgtEl>
                                          <p:spTgt spid="31"/>
                                        </p:tgtEl>
                                        <p:attrNameLst>
                                          <p:attrName>style.rotation</p:attrName>
                                        </p:attrNameLst>
                                      </p:cBhvr>
                                      <p:tavLst>
                                        <p:tav tm="0">
                                          <p:val>
                                            <p:fltVal val="90"/>
                                          </p:val>
                                        </p:tav>
                                        <p:tav tm="100000">
                                          <p:val>
                                            <p:fltVal val="0"/>
                                          </p:val>
                                        </p:tav>
                                      </p:tavLst>
                                    </p:anim>
                                    <p:animEffect transition="in" filter="fade">
                                      <p:cBhvr>
                                        <p:cTn id="10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883" y="0"/>
            <a:ext cx="8875058" cy="685800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16" name="Picture 1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19" name="Picture 1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pic>
        <p:nvPicPr>
          <p:cNvPr id="21" name="Picture 2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
        <p:nvSpPr>
          <p:cNvPr id="22" name="Oval 21"/>
          <p:cNvSpPr/>
          <p:nvPr/>
        </p:nvSpPr>
        <p:spPr>
          <a:xfrm>
            <a:off x="1751012" y="381000"/>
            <a:ext cx="1371600" cy="1066800"/>
          </a:xfrm>
          <a:prstGeom prst="ellipse">
            <a:avLst/>
          </a:prstGeom>
          <a:noFill/>
          <a:ln w="57150">
            <a:solidFill>
              <a:srgbClr val="00FF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80412" y="5105400"/>
            <a:ext cx="1219200" cy="762000"/>
          </a:xfrm>
          <a:prstGeom prst="ellipse">
            <a:avLst/>
          </a:prstGeom>
          <a:noFill/>
          <a:ln w="57150">
            <a:solidFill>
              <a:srgbClr val="00FF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42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heel(1)">
                                      <p:cBhvr>
                                        <p:cTn id="4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22283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Activity Spaces</a:t>
            </a:r>
            <a:endParaRPr lang="en-US" dirty="0"/>
          </a:p>
        </p:txBody>
      </p:sp>
      <p:sp>
        <p:nvSpPr>
          <p:cNvPr id="3" name="Title 2"/>
          <p:cNvSpPr>
            <a:spLocks noGrp="1"/>
          </p:cNvSpPr>
          <p:nvPr>
            <p:ph type="title"/>
          </p:nvPr>
        </p:nvSpPr>
        <p:spPr>
          <a:xfrm>
            <a:off x="1598612" y="1600201"/>
            <a:ext cx="10286999" cy="2654064"/>
          </a:xfrm>
        </p:spPr>
        <p:txBody>
          <a:bodyPr/>
          <a:lstStyle/>
          <a:p>
            <a:r>
              <a:rPr lang="en-US" dirty="0" smtClean="0"/>
              <a:t>Moving from Neighborhoods:</a:t>
            </a:r>
            <a:endParaRPr lang="en-US" dirty="0"/>
          </a:p>
        </p:txBody>
      </p:sp>
    </p:spTree>
    <p:extLst>
      <p:ext uri="{BB962C8B-B14F-4D97-AF65-F5344CB8AC3E}">
        <p14:creationId xmlns:p14="http://schemas.microsoft.com/office/powerpoint/2010/main" val="110391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546846"/>
            <a:ext cx="4876800" cy="63111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 y="546846"/>
            <a:ext cx="4876800" cy="63111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 y="546846"/>
            <a:ext cx="4876800" cy="6311153"/>
          </a:xfrm>
          <a:prstGeom prst="rect">
            <a:avLst/>
          </a:prstGeom>
        </p:spPr>
      </p:pic>
      <p:sp>
        <p:nvSpPr>
          <p:cNvPr id="5" name="Up Arrow 4"/>
          <p:cNvSpPr/>
          <p:nvPr/>
        </p:nvSpPr>
        <p:spPr>
          <a:xfrm rot="18673842">
            <a:off x="3504880" y="3137860"/>
            <a:ext cx="1210372" cy="3484097"/>
          </a:xfrm>
          <a:prstGeom prst="upArrow">
            <a:avLst/>
          </a:prstGeom>
          <a:solidFill>
            <a:srgbClr val="4CC07B">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67963" y="152400"/>
            <a:ext cx="9696885" cy="369332"/>
          </a:xfrm>
          <a:prstGeom prst="rect">
            <a:avLst/>
          </a:prstGeom>
          <a:noFill/>
        </p:spPr>
        <p:txBody>
          <a:bodyPr wrap="none" rtlCol="0">
            <a:spAutoFit/>
          </a:bodyPr>
          <a:lstStyle/>
          <a:p>
            <a:pPr algn="ctr">
              <a:spcAft>
                <a:spcPts val="600"/>
              </a:spcAft>
            </a:pPr>
            <a:r>
              <a:rPr lang="en-US" dirty="0" smtClean="0"/>
              <a:t>Maladaptive </a:t>
            </a:r>
            <a:r>
              <a:rPr lang="en-US" dirty="0"/>
              <a:t>Parenting, Activity Spaces, Alcohol and the Substance Use Environment</a:t>
            </a:r>
          </a:p>
        </p:txBody>
      </p:sp>
      <p:sp>
        <p:nvSpPr>
          <p:cNvPr id="7" name="TextBox 6"/>
          <p:cNvSpPr txBox="1"/>
          <p:nvPr/>
        </p:nvSpPr>
        <p:spPr>
          <a:xfrm>
            <a:off x="6018212" y="1447800"/>
            <a:ext cx="4702408" cy="1200329"/>
          </a:xfrm>
          <a:prstGeom prst="rect">
            <a:avLst/>
          </a:prstGeom>
          <a:noFill/>
        </p:spPr>
        <p:txBody>
          <a:bodyPr wrap="square" rtlCol="0">
            <a:spAutoFit/>
          </a:bodyPr>
          <a:lstStyle/>
          <a:p>
            <a:r>
              <a:rPr lang="en-US" dirty="0"/>
              <a:t>Traditional approaches to measuring population exposures to alcohol outlets only look within specific ‘neighborhood’ areas like Census tracts.</a:t>
            </a:r>
          </a:p>
        </p:txBody>
      </p:sp>
      <p:sp>
        <p:nvSpPr>
          <p:cNvPr id="8" name="TextBox 7"/>
          <p:cNvSpPr txBox="1"/>
          <p:nvPr/>
        </p:nvSpPr>
        <p:spPr>
          <a:xfrm>
            <a:off x="6018212" y="2914472"/>
            <a:ext cx="4702408" cy="1200329"/>
          </a:xfrm>
          <a:prstGeom prst="rect">
            <a:avLst/>
          </a:prstGeom>
          <a:noFill/>
        </p:spPr>
        <p:txBody>
          <a:bodyPr wrap="square" rtlCol="0">
            <a:spAutoFit/>
          </a:bodyPr>
          <a:lstStyle/>
          <a:p>
            <a:r>
              <a:rPr lang="en-US" dirty="0"/>
              <a:t>But the parents living within these neighborhoods may travel quite a bit and be exposed to many opportunities to drink . . . </a:t>
            </a:r>
          </a:p>
        </p:txBody>
      </p:sp>
      <p:sp>
        <p:nvSpPr>
          <p:cNvPr id="9" name="TextBox 8"/>
          <p:cNvSpPr txBox="1"/>
          <p:nvPr/>
        </p:nvSpPr>
        <p:spPr>
          <a:xfrm>
            <a:off x="6018212" y="4313872"/>
            <a:ext cx="4702408" cy="1477328"/>
          </a:xfrm>
          <a:prstGeom prst="rect">
            <a:avLst/>
          </a:prstGeom>
          <a:noFill/>
        </p:spPr>
        <p:txBody>
          <a:bodyPr wrap="square" rtlCol="0">
            <a:spAutoFit/>
          </a:bodyPr>
          <a:lstStyle/>
          <a:p>
            <a:r>
              <a:rPr lang="en-US" dirty="0"/>
              <a:t>. . . Or few opportunities to drink.</a:t>
            </a:r>
          </a:p>
          <a:p>
            <a:endParaRPr lang="en-US" dirty="0"/>
          </a:p>
          <a:p>
            <a:r>
              <a:rPr lang="en-US" dirty="0"/>
              <a:t>The assessment of activity spaces appears critical to the measurement of alcohol exposures. </a:t>
            </a:r>
          </a:p>
        </p:txBody>
      </p:sp>
      <p:sp>
        <p:nvSpPr>
          <p:cNvPr id="10" name="Rectangle 9"/>
          <p:cNvSpPr/>
          <p:nvPr/>
        </p:nvSpPr>
        <p:spPr>
          <a:xfrm>
            <a:off x="4018297" y="6473802"/>
            <a:ext cx="8934115" cy="369332"/>
          </a:xfrm>
          <a:prstGeom prst="rect">
            <a:avLst/>
          </a:prstGeom>
        </p:spPr>
        <p:txBody>
          <a:bodyPr wrap="square">
            <a:spAutoFit/>
          </a:bodyPr>
          <a:lstStyle/>
          <a:p>
            <a:pPr algn="ctr"/>
            <a:r>
              <a:rPr lang="en-US" i="1" dirty="0" err="1">
                <a:latin typeface="Century Gothic" panose="020B0502020202020204" pitchFamily="34" charset="0"/>
                <a:ea typeface="Times New Roman" panose="02020603050405020304" pitchFamily="18" charset="0"/>
                <a:cs typeface="Times New Roman" panose="02020603050405020304" pitchFamily="18" charset="0"/>
              </a:rPr>
              <a:t>Freisthler</a:t>
            </a:r>
            <a:r>
              <a:rPr lang="en-US" i="1" dirty="0">
                <a:latin typeface="Century Gothic" panose="020B0502020202020204" pitchFamily="34" charset="0"/>
                <a:ea typeface="Times New Roman" panose="02020603050405020304" pitchFamily="18" charset="0"/>
                <a:cs typeface="Times New Roman" panose="02020603050405020304" pitchFamily="18" charset="0"/>
              </a:rPr>
              <a:t>, </a:t>
            </a:r>
            <a:r>
              <a:rPr lang="en-US" i="1" dirty="0" err="1" smtClean="0">
                <a:latin typeface="Century Gothic" panose="020B0502020202020204" pitchFamily="34" charset="0"/>
                <a:ea typeface="Times New Roman" panose="02020603050405020304" pitchFamily="18" charset="0"/>
                <a:cs typeface="Times New Roman" panose="02020603050405020304" pitchFamily="18" charset="0"/>
              </a:rPr>
              <a:t>Lipperman-Kreda</a:t>
            </a:r>
            <a:r>
              <a:rPr lang="en-US" i="1" dirty="0">
                <a:latin typeface="Century Gothic" panose="020B0502020202020204" pitchFamily="34" charset="0"/>
                <a:ea typeface="Times New Roman" panose="02020603050405020304" pitchFamily="18" charset="0"/>
                <a:cs typeface="Times New Roman" panose="02020603050405020304" pitchFamily="18" charset="0"/>
              </a:rPr>
              <a:t>, </a:t>
            </a:r>
            <a:r>
              <a:rPr lang="en-US" i="1" dirty="0" err="1" smtClean="0">
                <a:latin typeface="Century Gothic" panose="020B0502020202020204" pitchFamily="34" charset="0"/>
                <a:ea typeface="Times New Roman" panose="02020603050405020304" pitchFamily="18" charset="0"/>
                <a:cs typeface="Times New Roman" panose="02020603050405020304" pitchFamily="18" charset="0"/>
              </a:rPr>
              <a:t>Bersamin</a:t>
            </a:r>
            <a:r>
              <a:rPr lang="en-US" i="1" dirty="0">
                <a:latin typeface="Century Gothic" panose="020B0502020202020204" pitchFamily="34" charset="0"/>
                <a:ea typeface="Times New Roman" panose="02020603050405020304" pitchFamily="18" charset="0"/>
                <a:cs typeface="Times New Roman" panose="02020603050405020304" pitchFamily="18" charset="0"/>
              </a:rPr>
              <a:t>, </a:t>
            </a:r>
            <a:r>
              <a:rPr lang="en-US" i="1" dirty="0" smtClean="0">
                <a:latin typeface="Century Gothic" panose="020B0502020202020204" pitchFamily="34" charset="0"/>
                <a:ea typeface="Times New Roman" panose="02020603050405020304" pitchFamily="18" charset="0"/>
                <a:cs typeface="Times New Roman" panose="02020603050405020304" pitchFamily="18" charset="0"/>
              </a:rPr>
              <a:t>&amp; </a:t>
            </a:r>
            <a:r>
              <a:rPr lang="en-US" i="1" dirty="0">
                <a:latin typeface="Century Gothic" panose="020B0502020202020204" pitchFamily="34" charset="0"/>
                <a:ea typeface="Times New Roman" panose="02020603050405020304" pitchFamily="18" charset="0"/>
                <a:cs typeface="Times New Roman" panose="02020603050405020304" pitchFamily="18" charset="0"/>
              </a:rPr>
              <a:t>Gruenewald, </a:t>
            </a:r>
            <a:r>
              <a:rPr lang="en-US" i="1" dirty="0" smtClean="0">
                <a:latin typeface="Century Gothic" panose="020B0502020202020204" pitchFamily="34" charset="0"/>
                <a:ea typeface="Times New Roman" panose="02020603050405020304" pitchFamily="18" charset="0"/>
                <a:cs typeface="Times New Roman" panose="02020603050405020304" pitchFamily="18" charset="0"/>
              </a:rPr>
              <a:t>2015</a:t>
            </a:r>
            <a:endParaRPr lang="en-US" i="1" dirty="0">
              <a:latin typeface="Century Gothic" panose="020B0502020202020204" pitchFamily="34" charset="0"/>
            </a:endParaRPr>
          </a:p>
        </p:txBody>
      </p:sp>
    </p:spTree>
    <p:extLst>
      <p:ext uri="{BB962C8B-B14F-4D97-AF65-F5344CB8AC3E}">
        <p14:creationId xmlns:p14="http://schemas.microsoft.com/office/powerpoint/2010/main" val="330125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Survey-Based</a:t>
            </a:r>
            <a:endParaRPr lang="en-US" dirty="0"/>
          </a:p>
        </p:txBody>
      </p:sp>
      <p:sp>
        <p:nvSpPr>
          <p:cNvPr id="3" name="Title 2"/>
          <p:cNvSpPr>
            <a:spLocks noGrp="1"/>
          </p:cNvSpPr>
          <p:nvPr>
            <p:ph type="title"/>
          </p:nvPr>
        </p:nvSpPr>
        <p:spPr/>
        <p:txBody>
          <a:bodyPr/>
          <a:lstStyle/>
          <a:p>
            <a:r>
              <a:rPr lang="en-US" dirty="0" smtClean="0"/>
              <a:t>Activity Spaces</a:t>
            </a:r>
            <a:endParaRPr lang="en-US" dirty="0"/>
          </a:p>
        </p:txBody>
      </p:sp>
    </p:spTree>
    <p:extLst>
      <p:ext uri="{BB962C8B-B14F-4D97-AF65-F5344CB8AC3E}">
        <p14:creationId xmlns:p14="http://schemas.microsoft.com/office/powerpoint/2010/main" val="9561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Jigsaw design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Jigsaw design template" id="{14C4544E-5D6E-4A0E-A4F6-43B5568F88FA}" vid="{794A1C51-6A02-405C-B010-53747BB716D8}"/>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722232B-9DED-49EA-BCCA-813199E056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Jigsaw design slides</Template>
  <TotalTime>0</TotalTime>
  <Words>3411</Words>
  <Application>Microsoft Office PowerPoint</Application>
  <PresentationFormat>Custom</PresentationFormat>
  <Paragraphs>282</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Century Gothic</vt:lpstr>
      <vt:lpstr>Euphemia</vt:lpstr>
      <vt:lpstr>Tahoma</vt:lpstr>
      <vt:lpstr>Times New Roman</vt:lpstr>
      <vt:lpstr>Jigsaw design template</vt:lpstr>
      <vt:lpstr>Going Beyond Residential Neighborhood:  Innovative Uses for Spatial Data Using Linked Child Welfare Datasets</vt:lpstr>
      <vt:lpstr>Neighborhoods:</vt:lpstr>
      <vt:lpstr>PowerPoint Presentation</vt:lpstr>
      <vt:lpstr>However. . .</vt:lpstr>
      <vt:lpstr>PowerPoint Presentation</vt:lpstr>
      <vt:lpstr>PowerPoint Presentation</vt:lpstr>
      <vt:lpstr>Moving from Neighborhoods:</vt:lpstr>
      <vt:lpstr>PowerPoint Presentation</vt:lpstr>
      <vt:lpstr>Activity Spaces</vt:lpstr>
      <vt:lpstr>PowerPoint Presentation</vt:lpstr>
      <vt:lpstr>PowerPoint Presentation</vt:lpstr>
      <vt:lpstr>Activity Spaces</vt:lpstr>
      <vt:lpstr>PowerPoint Presentation</vt:lpstr>
      <vt:lpstr>PowerPoint Presentation</vt:lpstr>
      <vt:lpstr>Activity Spaces</vt:lpstr>
      <vt:lpstr>For children</vt:lpstr>
      <vt:lpstr>For parents</vt:lpstr>
      <vt:lpstr>Activity Spaces</vt:lpstr>
      <vt:lpstr>PowerPoint Presentation</vt:lpstr>
      <vt:lpstr>Do risks differ?</vt:lpstr>
      <vt:lpstr>Challenges</vt:lpstr>
      <vt:lpstr>PowerPoint Presentation</vt:lpstr>
      <vt:lpstr>So, activity spaces. . .now what?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2014-11-15T19:09:12Z</dcterms:created>
  <dcterms:modified xsi:type="dcterms:W3CDTF">2018-09-27T11:43:05Z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TC034605279991</vt:lpwstr>
  </property>
</Properties>
</file>