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6" r:id="rId5"/>
    <p:sldId id="311" r:id="rId6"/>
    <p:sldId id="306" r:id="rId7"/>
    <p:sldId id="257" r:id="rId8"/>
    <p:sldId id="310" r:id="rId9"/>
    <p:sldId id="287" r:id="rId10"/>
    <p:sldId id="285" r:id="rId11"/>
    <p:sldId id="312" r:id="rId12"/>
    <p:sldId id="292" r:id="rId13"/>
    <p:sldId id="304" r:id="rId14"/>
    <p:sldId id="305" r:id="rId15"/>
    <p:sldId id="307" r:id="rId16"/>
    <p:sldId id="288" r:id="rId17"/>
    <p:sldId id="296" r:id="rId18"/>
    <p:sldId id="297" r:id="rId19"/>
    <p:sldId id="295" r:id="rId20"/>
    <p:sldId id="300" r:id="rId21"/>
    <p:sldId id="302" r:id="rId22"/>
    <p:sldId id="303" r:id="rId23"/>
    <p:sldId id="291" r:id="rId24"/>
    <p:sldId id="293" r:id="rId25"/>
    <p:sldId id="308" r:id="rId26"/>
    <p:sldId id="30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 userDrawn="1">
          <p15:clr>
            <a:srgbClr val="A4A3A4"/>
          </p15:clr>
        </p15:guide>
        <p15:guide id="2" pos="7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014"/>
    <a:srgbClr val="52922C"/>
    <a:srgbClr val="599E2F"/>
    <a:srgbClr val="E08803"/>
    <a:srgbClr val="FF9A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8D456C-7BF5-413B-9B40-C8329E37432B}" v="7" dt="2023-10-03T15:43:49.1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17"/>
    <p:restoredTop sz="92949" autoAdjust="0"/>
  </p:normalViewPr>
  <p:slideViewPr>
    <p:cSldViewPr snapToGrid="0" snapToObjects="1">
      <p:cViewPr varScale="1">
        <p:scale>
          <a:sx n="89" d="100"/>
          <a:sy n="89" d="100"/>
        </p:scale>
        <p:origin x="864" y="56"/>
      </p:cViewPr>
      <p:guideLst>
        <p:guide orient="horz" pos="216"/>
        <p:guide pos="7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ldstein, Ezra Gabriel" userId="1787e335-b3b7-4572-9b1c-c478e95d8887" providerId="ADAL" clId="{1A8D456C-7BF5-413B-9B40-C8329E37432B}"/>
    <pc:docChg chg="undo custSel delSld modSld">
      <pc:chgData name="Goldstein, Ezra Gabriel" userId="1787e335-b3b7-4572-9b1c-c478e95d8887" providerId="ADAL" clId="{1A8D456C-7BF5-413B-9B40-C8329E37432B}" dt="2023-10-03T15:55:55.405" v="466" actId="20577"/>
      <pc:docMkLst>
        <pc:docMk/>
      </pc:docMkLst>
      <pc:sldChg chg="modSp mod">
        <pc:chgData name="Goldstein, Ezra Gabriel" userId="1787e335-b3b7-4572-9b1c-c478e95d8887" providerId="ADAL" clId="{1A8D456C-7BF5-413B-9B40-C8329E37432B}" dt="2023-10-03T15:55:55.405" v="466" actId="20577"/>
        <pc:sldMkLst>
          <pc:docMk/>
          <pc:sldMk cId="2331482336" sldId="257"/>
        </pc:sldMkLst>
        <pc:spChg chg="mod">
          <ac:chgData name="Goldstein, Ezra Gabriel" userId="1787e335-b3b7-4572-9b1c-c478e95d8887" providerId="ADAL" clId="{1A8D456C-7BF5-413B-9B40-C8329E37432B}" dt="2023-10-03T15:55:55.405" v="466" actId="20577"/>
          <ac:spMkLst>
            <pc:docMk/>
            <pc:sldMk cId="2331482336" sldId="257"/>
            <ac:spMk id="3" creationId="{E02334A8-E0AC-FD46-BFB0-47BF3647AA7C}"/>
          </ac:spMkLst>
        </pc:spChg>
      </pc:sldChg>
      <pc:sldChg chg="modSp mod">
        <pc:chgData name="Goldstein, Ezra Gabriel" userId="1787e335-b3b7-4572-9b1c-c478e95d8887" providerId="ADAL" clId="{1A8D456C-7BF5-413B-9B40-C8329E37432B}" dt="2023-10-03T15:53:49.959" v="465" actId="207"/>
        <pc:sldMkLst>
          <pc:docMk/>
          <pc:sldMk cId="3122376557" sldId="287"/>
        </pc:sldMkLst>
        <pc:spChg chg="mod">
          <ac:chgData name="Goldstein, Ezra Gabriel" userId="1787e335-b3b7-4572-9b1c-c478e95d8887" providerId="ADAL" clId="{1A8D456C-7BF5-413B-9B40-C8329E37432B}" dt="2023-10-03T15:53:49.959" v="465" actId="207"/>
          <ac:spMkLst>
            <pc:docMk/>
            <pc:sldMk cId="3122376557" sldId="287"/>
            <ac:spMk id="3" creationId="{38DDB39D-6422-CA3F-200D-3AD30D5598B6}"/>
          </ac:spMkLst>
        </pc:spChg>
      </pc:sldChg>
      <pc:sldChg chg="mod modShow">
        <pc:chgData name="Goldstein, Ezra Gabriel" userId="1787e335-b3b7-4572-9b1c-c478e95d8887" providerId="ADAL" clId="{1A8D456C-7BF5-413B-9B40-C8329E37432B}" dt="2023-10-03T15:45:14.504" v="16" actId="729"/>
        <pc:sldMkLst>
          <pc:docMk/>
          <pc:sldMk cId="1478534978" sldId="288"/>
        </pc:sldMkLst>
      </pc:sldChg>
      <pc:sldChg chg="mod modShow">
        <pc:chgData name="Goldstein, Ezra Gabriel" userId="1787e335-b3b7-4572-9b1c-c478e95d8887" providerId="ADAL" clId="{1A8D456C-7BF5-413B-9B40-C8329E37432B}" dt="2023-10-03T15:45:29.746" v="17" actId="729"/>
        <pc:sldMkLst>
          <pc:docMk/>
          <pc:sldMk cId="4288530443" sldId="293"/>
        </pc:sldMkLst>
      </pc:sldChg>
      <pc:sldChg chg="modSp del mod">
        <pc:chgData name="Goldstein, Ezra Gabriel" userId="1787e335-b3b7-4572-9b1c-c478e95d8887" providerId="ADAL" clId="{1A8D456C-7BF5-413B-9B40-C8329E37432B}" dt="2023-10-03T15:53:38.926" v="459" actId="2696"/>
        <pc:sldMkLst>
          <pc:docMk/>
          <pc:sldMk cId="2981098528" sldId="298"/>
        </pc:sldMkLst>
        <pc:spChg chg="mod">
          <ac:chgData name="Goldstein, Ezra Gabriel" userId="1787e335-b3b7-4572-9b1c-c478e95d8887" providerId="ADAL" clId="{1A8D456C-7BF5-413B-9B40-C8329E37432B}" dt="2023-10-03T15:43:55.525" v="15" actId="20577"/>
          <ac:spMkLst>
            <pc:docMk/>
            <pc:sldMk cId="2981098528" sldId="298"/>
            <ac:spMk id="3" creationId="{4B0BCE71-8C9E-BCE5-2AD8-19E6870960C0}"/>
          </ac:spMkLst>
        </pc:spChg>
      </pc:sldChg>
      <pc:sldChg chg="mod modShow">
        <pc:chgData name="Goldstein, Ezra Gabriel" userId="1787e335-b3b7-4572-9b1c-c478e95d8887" providerId="ADAL" clId="{1A8D456C-7BF5-413B-9B40-C8329E37432B}" dt="2023-10-03T15:52:10.903" v="314" actId="729"/>
        <pc:sldMkLst>
          <pc:docMk/>
          <pc:sldMk cId="1547402213" sldId="31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D1C33D-175C-4448-AC53-4345F676D392}" type="datetimeFigureOut">
              <a:rPr lang="en-US" smtClean="0"/>
              <a:t>10/3/2023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1A4DCC-CA9B-214F-9112-09963284714D}" type="slidenum">
              <a:rPr lang="en-US" smtClean="0"/>
              <a:t>‹#›</a:t>
            </a:fld>
            <a:endParaRPr lang="en-US" dirty="0"/>
          </a:p>
        </p:txBody>
      </p:sp>
    </p:spTree>
    <p:extLst>
      <p:ext uri="{BB962C8B-B14F-4D97-AF65-F5344CB8AC3E}">
        <p14:creationId xmlns:p14="http://schemas.microsoft.com/office/powerpoint/2010/main" val="90912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1A4DCC-CA9B-214F-9112-09963284714D}" type="slidenum">
              <a:rPr lang="en-US" smtClean="0"/>
              <a:t>1</a:t>
            </a:fld>
            <a:endParaRPr lang="en-US" dirty="0"/>
          </a:p>
        </p:txBody>
      </p:sp>
    </p:spTree>
    <p:extLst>
      <p:ext uri="{BB962C8B-B14F-4D97-AF65-F5344CB8AC3E}">
        <p14:creationId xmlns:p14="http://schemas.microsoft.com/office/powerpoint/2010/main" val="3762120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1A4DCC-CA9B-214F-9112-09963284714D}" type="slidenum">
              <a:rPr lang="en-US" smtClean="0"/>
              <a:t>4</a:t>
            </a:fld>
            <a:endParaRPr lang="en-US" dirty="0"/>
          </a:p>
        </p:txBody>
      </p:sp>
    </p:spTree>
    <p:extLst>
      <p:ext uri="{BB962C8B-B14F-4D97-AF65-F5344CB8AC3E}">
        <p14:creationId xmlns:p14="http://schemas.microsoft.com/office/powerpoint/2010/main" val="1300960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r>
              <a:rPr lang="en-US" sz="1200" dirty="0"/>
              <a:t>Foster youth may experience different outcomes due to selection, causal effects, or </a:t>
            </a:r>
            <a:r>
              <a:rPr lang="en-US" sz="1200" dirty="0">
                <a:solidFill>
                  <a:srgbClr val="00B050"/>
                </a:solidFill>
              </a:rPr>
              <a:t>differential treatment</a:t>
            </a:r>
            <a:r>
              <a:rPr lang="en-US" sz="1200" dirty="0"/>
              <a:t>.</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Concerned that foster care placement signals particular risk for harsh outcomes, several jurisdictions have implemented programs to target the needs of foster youth as a form of diversion from formal juvenile justice proceedings. </a:t>
            </a:r>
          </a:p>
          <a:p>
            <a:endParaRPr lang="en-US" sz="1200" dirty="0"/>
          </a:p>
          <a:p>
            <a:endParaRPr lang="en-US" dirty="0"/>
          </a:p>
        </p:txBody>
      </p:sp>
      <p:sp>
        <p:nvSpPr>
          <p:cNvPr id="4" name="Slide Number Placeholder 3"/>
          <p:cNvSpPr>
            <a:spLocks noGrp="1"/>
          </p:cNvSpPr>
          <p:nvPr>
            <p:ph type="sldNum" sz="quarter" idx="5"/>
          </p:nvPr>
        </p:nvSpPr>
        <p:spPr/>
        <p:txBody>
          <a:bodyPr/>
          <a:lstStyle/>
          <a:p>
            <a:fld id="{081A4DCC-CA9B-214F-9112-09963284714D}" type="slidenum">
              <a:rPr lang="en-US" smtClean="0"/>
              <a:t>5</a:t>
            </a:fld>
            <a:endParaRPr lang="en-US" dirty="0"/>
          </a:p>
        </p:txBody>
      </p:sp>
    </p:spTree>
    <p:extLst>
      <p:ext uri="{BB962C8B-B14F-4D97-AF65-F5344CB8AC3E}">
        <p14:creationId xmlns:p14="http://schemas.microsoft.com/office/powerpoint/2010/main" val="3502057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1A4DCC-CA9B-214F-9112-09963284714D}" type="slidenum">
              <a:rPr lang="en-US" smtClean="0"/>
              <a:t>7</a:t>
            </a:fld>
            <a:endParaRPr lang="en-US" dirty="0"/>
          </a:p>
        </p:txBody>
      </p:sp>
    </p:spTree>
    <p:extLst>
      <p:ext uri="{BB962C8B-B14F-4D97-AF65-F5344CB8AC3E}">
        <p14:creationId xmlns:p14="http://schemas.microsoft.com/office/powerpoint/2010/main" val="3268477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1A4DCC-CA9B-214F-9112-09963284714D}" type="slidenum">
              <a:rPr lang="en-US" smtClean="0"/>
              <a:t>8</a:t>
            </a:fld>
            <a:endParaRPr lang="en-US" dirty="0"/>
          </a:p>
        </p:txBody>
      </p:sp>
    </p:spTree>
    <p:extLst>
      <p:ext uri="{BB962C8B-B14F-4D97-AF65-F5344CB8AC3E}">
        <p14:creationId xmlns:p14="http://schemas.microsoft.com/office/powerpoint/2010/main" val="2047448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1A4DCC-CA9B-214F-9112-09963284714D}" type="slidenum">
              <a:rPr lang="en-US" smtClean="0"/>
              <a:t>17</a:t>
            </a:fld>
            <a:endParaRPr lang="en-US" dirty="0"/>
          </a:p>
        </p:txBody>
      </p:sp>
    </p:spTree>
    <p:extLst>
      <p:ext uri="{BB962C8B-B14F-4D97-AF65-F5344CB8AC3E}">
        <p14:creationId xmlns:p14="http://schemas.microsoft.com/office/powerpoint/2010/main" val="1661854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1A4DCC-CA9B-214F-9112-09963284714D}" type="slidenum">
              <a:rPr lang="en-US" smtClean="0"/>
              <a:t>18</a:t>
            </a:fld>
            <a:endParaRPr lang="en-US" dirty="0"/>
          </a:p>
        </p:txBody>
      </p:sp>
    </p:spTree>
    <p:extLst>
      <p:ext uri="{BB962C8B-B14F-4D97-AF65-F5344CB8AC3E}">
        <p14:creationId xmlns:p14="http://schemas.microsoft.com/office/powerpoint/2010/main" val="3101905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1A4DCC-CA9B-214F-9112-09963284714D}" type="slidenum">
              <a:rPr lang="en-US" smtClean="0"/>
              <a:t>19</a:t>
            </a:fld>
            <a:endParaRPr lang="en-US" dirty="0"/>
          </a:p>
        </p:txBody>
      </p:sp>
    </p:spTree>
    <p:extLst>
      <p:ext uri="{BB962C8B-B14F-4D97-AF65-F5344CB8AC3E}">
        <p14:creationId xmlns:p14="http://schemas.microsoft.com/office/powerpoint/2010/main" val="28816245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B9A9C6-B8E3-2A41-AF1C-B44611D7F3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15100" y="114300"/>
            <a:ext cx="5676900" cy="6743700"/>
          </a:xfrm>
          <a:prstGeom prst="rect">
            <a:avLst/>
          </a:prstGeom>
        </p:spPr>
      </p:pic>
      <p:sp>
        <p:nvSpPr>
          <p:cNvPr id="2" name="Title 1">
            <a:extLst>
              <a:ext uri="{FF2B5EF4-FFF2-40B4-BE49-F238E27FC236}">
                <a16:creationId xmlns:a16="http://schemas.microsoft.com/office/drawing/2014/main" id="{9E4E5EF8-3F55-CC40-8877-5D48D7C0631B}"/>
              </a:ext>
            </a:extLst>
          </p:cNvPr>
          <p:cNvSpPr>
            <a:spLocks noGrp="1"/>
          </p:cNvSpPr>
          <p:nvPr>
            <p:ph type="ctrTitle"/>
          </p:nvPr>
        </p:nvSpPr>
        <p:spPr>
          <a:xfrm>
            <a:off x="1524000" y="1122363"/>
            <a:ext cx="9144000" cy="1570961"/>
          </a:xfrm>
          <a:prstGeom prst="rect">
            <a:avLst/>
          </a:prstGeom>
        </p:spPr>
        <p:txBody>
          <a:bodyPr anchor="b">
            <a:normAutofit/>
          </a:bodyPr>
          <a:lstStyle>
            <a:lvl1pPr algn="l">
              <a:defRPr sz="4400">
                <a:solidFill>
                  <a:schemeClr val="accent2"/>
                </a:solidFill>
              </a:defRPr>
            </a:lvl1pPr>
          </a:lstStyle>
          <a:p>
            <a:r>
              <a:rPr lang="en-US" dirty="0"/>
              <a:t>Click to edit Master title style</a:t>
            </a:r>
          </a:p>
        </p:txBody>
      </p:sp>
      <p:sp>
        <p:nvSpPr>
          <p:cNvPr id="3" name="Subtitle 2">
            <a:extLst>
              <a:ext uri="{FF2B5EF4-FFF2-40B4-BE49-F238E27FC236}">
                <a16:creationId xmlns:a16="http://schemas.microsoft.com/office/drawing/2014/main" id="{BFD648D3-80FB-6246-9942-F676252E6F93}"/>
              </a:ext>
            </a:extLst>
          </p:cNvPr>
          <p:cNvSpPr>
            <a:spLocks noGrp="1"/>
          </p:cNvSpPr>
          <p:nvPr>
            <p:ph type="subTitle" idx="1"/>
          </p:nvPr>
        </p:nvSpPr>
        <p:spPr>
          <a:xfrm>
            <a:off x="1524000" y="2693324"/>
            <a:ext cx="9144000" cy="64839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a:extLst>
              <a:ext uri="{FF2B5EF4-FFF2-40B4-BE49-F238E27FC236}">
                <a16:creationId xmlns:a16="http://schemas.microsoft.com/office/drawing/2014/main" id="{BABE2BC4-9C8D-384B-8201-214796D373D6}"/>
              </a:ext>
            </a:extLst>
          </p:cNvPr>
          <p:cNvPicPr>
            <a:picLocks noChangeAspect="1"/>
          </p:cNvPicPr>
          <p:nvPr userDrawn="1"/>
        </p:nvPicPr>
        <p:blipFill rotWithShape="1">
          <a:blip r:embed="rId3"/>
          <a:srcRect l="5272" t="13428" r="5705" b="18819"/>
          <a:stretch/>
        </p:blipFill>
        <p:spPr>
          <a:xfrm>
            <a:off x="1440872" y="5378335"/>
            <a:ext cx="2872549" cy="1000535"/>
          </a:xfrm>
          <a:prstGeom prst="rect">
            <a:avLst/>
          </a:prstGeom>
        </p:spPr>
      </p:pic>
    </p:spTree>
    <p:extLst>
      <p:ext uri="{BB962C8B-B14F-4D97-AF65-F5344CB8AC3E}">
        <p14:creationId xmlns:p14="http://schemas.microsoft.com/office/powerpoint/2010/main" val="3257788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04FCAC-D9D3-9E4F-B7F2-077EAFFC4B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0445" y="3993267"/>
            <a:ext cx="2411555" cy="2864733"/>
          </a:xfrm>
          <a:prstGeom prst="rect">
            <a:avLst/>
          </a:prstGeom>
        </p:spPr>
      </p:pic>
      <p:sp>
        <p:nvSpPr>
          <p:cNvPr id="2" name="Title 1">
            <a:extLst>
              <a:ext uri="{FF2B5EF4-FFF2-40B4-BE49-F238E27FC236}">
                <a16:creationId xmlns:a16="http://schemas.microsoft.com/office/drawing/2014/main" id="{B0115303-0D88-FC4F-A64A-0DABCD2F0B90}"/>
              </a:ext>
            </a:extLst>
          </p:cNvPr>
          <p:cNvSpPr>
            <a:spLocks noGrp="1"/>
          </p:cNvSpPr>
          <p:nvPr>
            <p:ph type="title"/>
          </p:nvPr>
        </p:nvSpPr>
        <p:spPr>
          <a:xfrm>
            <a:off x="838200" y="365125"/>
            <a:ext cx="10515600" cy="886159"/>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5C8021D-5040-E443-B438-B5DF5DB17BB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88728744-A790-8648-9D59-4DCBBF5298FE}"/>
              </a:ext>
            </a:extLst>
          </p:cNvPr>
          <p:cNvPicPr>
            <a:picLocks noChangeAspect="1"/>
          </p:cNvPicPr>
          <p:nvPr userDrawn="1"/>
        </p:nvPicPr>
        <p:blipFill rotWithShape="1">
          <a:blip r:embed="rId3"/>
          <a:srcRect l="5272" t="13428" r="5705" b="18819"/>
          <a:stretch/>
        </p:blipFill>
        <p:spPr>
          <a:xfrm>
            <a:off x="8032866" y="6148022"/>
            <a:ext cx="1784465" cy="621545"/>
          </a:xfrm>
          <a:prstGeom prst="rect">
            <a:avLst/>
          </a:prstGeom>
        </p:spPr>
      </p:pic>
    </p:spTree>
    <p:extLst>
      <p:ext uri="{BB962C8B-B14F-4D97-AF65-F5344CB8AC3E}">
        <p14:creationId xmlns:p14="http://schemas.microsoft.com/office/powerpoint/2010/main" val="1363394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43659CE-AB87-2E42-9B51-E4338EB773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0445" y="3993267"/>
            <a:ext cx="2411555" cy="2864733"/>
          </a:xfrm>
          <a:prstGeom prst="rect">
            <a:avLst/>
          </a:prstGeom>
        </p:spPr>
      </p:pic>
      <p:sp>
        <p:nvSpPr>
          <p:cNvPr id="9" name="Picture Placeholder 8">
            <a:extLst>
              <a:ext uri="{FF2B5EF4-FFF2-40B4-BE49-F238E27FC236}">
                <a16:creationId xmlns:a16="http://schemas.microsoft.com/office/drawing/2014/main" id="{66C763D1-54E7-1F4C-9A40-8033FD87C96D}"/>
              </a:ext>
            </a:extLst>
          </p:cNvPr>
          <p:cNvSpPr>
            <a:spLocks noGrp="1"/>
          </p:cNvSpPr>
          <p:nvPr>
            <p:ph type="pic" sz="quarter" idx="10"/>
          </p:nvPr>
        </p:nvSpPr>
        <p:spPr>
          <a:xfrm>
            <a:off x="6049963" y="1250950"/>
            <a:ext cx="5303837" cy="4819111"/>
          </a:xfrm>
        </p:spPr>
        <p:txBody>
          <a:bodyPr/>
          <a:lstStyle/>
          <a:p>
            <a:endParaRPr lang="en-US" dirty="0"/>
          </a:p>
        </p:txBody>
      </p:sp>
      <p:sp>
        <p:nvSpPr>
          <p:cNvPr id="2" name="Title 1">
            <a:extLst>
              <a:ext uri="{FF2B5EF4-FFF2-40B4-BE49-F238E27FC236}">
                <a16:creationId xmlns:a16="http://schemas.microsoft.com/office/drawing/2014/main" id="{B0115303-0D88-FC4F-A64A-0DABCD2F0B90}"/>
              </a:ext>
            </a:extLst>
          </p:cNvPr>
          <p:cNvSpPr>
            <a:spLocks noGrp="1"/>
          </p:cNvSpPr>
          <p:nvPr>
            <p:ph type="title"/>
          </p:nvPr>
        </p:nvSpPr>
        <p:spPr>
          <a:xfrm>
            <a:off x="838200" y="365125"/>
            <a:ext cx="10515600" cy="886159"/>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5C8021D-5040-E443-B438-B5DF5DB17BBB}"/>
              </a:ext>
            </a:extLst>
          </p:cNvPr>
          <p:cNvSpPr>
            <a:spLocks noGrp="1"/>
          </p:cNvSpPr>
          <p:nvPr>
            <p:ph idx="1"/>
          </p:nvPr>
        </p:nvSpPr>
        <p:spPr>
          <a:xfrm>
            <a:off x="838200" y="1250951"/>
            <a:ext cx="5085945" cy="481911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88728744-A790-8648-9D59-4DCBBF5298FE}"/>
              </a:ext>
            </a:extLst>
          </p:cNvPr>
          <p:cNvPicPr>
            <a:picLocks noChangeAspect="1"/>
          </p:cNvPicPr>
          <p:nvPr userDrawn="1"/>
        </p:nvPicPr>
        <p:blipFill rotWithShape="1">
          <a:blip r:embed="rId3"/>
          <a:srcRect l="5272" t="13428" r="5705" b="18819"/>
          <a:stretch/>
        </p:blipFill>
        <p:spPr>
          <a:xfrm>
            <a:off x="8032866" y="6148022"/>
            <a:ext cx="1784465" cy="621545"/>
          </a:xfrm>
          <a:prstGeom prst="rect">
            <a:avLst/>
          </a:prstGeom>
        </p:spPr>
      </p:pic>
    </p:spTree>
    <p:extLst>
      <p:ext uri="{BB962C8B-B14F-4D97-AF65-F5344CB8AC3E}">
        <p14:creationId xmlns:p14="http://schemas.microsoft.com/office/powerpoint/2010/main" val="3278969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0D1FE8A-B770-A54B-BB1F-BB647AC8A8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0445" y="3993267"/>
            <a:ext cx="2411555" cy="2864733"/>
          </a:xfrm>
          <a:prstGeom prst="rect">
            <a:avLst/>
          </a:prstGeom>
        </p:spPr>
      </p:pic>
      <p:sp>
        <p:nvSpPr>
          <p:cNvPr id="2" name="Title 1">
            <a:extLst>
              <a:ext uri="{FF2B5EF4-FFF2-40B4-BE49-F238E27FC236}">
                <a16:creationId xmlns:a16="http://schemas.microsoft.com/office/drawing/2014/main" id="{B0115303-0D88-FC4F-A64A-0DABCD2F0B90}"/>
              </a:ext>
            </a:extLst>
          </p:cNvPr>
          <p:cNvSpPr>
            <a:spLocks noGrp="1"/>
          </p:cNvSpPr>
          <p:nvPr>
            <p:ph type="title"/>
          </p:nvPr>
        </p:nvSpPr>
        <p:spPr>
          <a:xfrm>
            <a:off x="838200" y="365125"/>
            <a:ext cx="10515600" cy="886159"/>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5C8021D-5040-E443-B438-B5DF5DB17BBB}"/>
              </a:ext>
            </a:extLst>
          </p:cNvPr>
          <p:cNvSpPr>
            <a:spLocks noGrp="1"/>
          </p:cNvSpPr>
          <p:nvPr>
            <p:ph idx="1"/>
          </p:nvPr>
        </p:nvSpPr>
        <p:spPr>
          <a:xfrm>
            <a:off x="838200" y="1250951"/>
            <a:ext cx="10515600" cy="428408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88728744-A790-8648-9D59-4DCBBF5298FE}"/>
              </a:ext>
            </a:extLst>
          </p:cNvPr>
          <p:cNvPicPr>
            <a:picLocks noChangeAspect="1"/>
          </p:cNvPicPr>
          <p:nvPr userDrawn="1"/>
        </p:nvPicPr>
        <p:blipFill rotWithShape="1">
          <a:blip r:embed="rId3"/>
          <a:srcRect l="5272" t="13428" r="5705" b="18819"/>
          <a:stretch/>
        </p:blipFill>
        <p:spPr>
          <a:xfrm>
            <a:off x="8032866" y="6148022"/>
            <a:ext cx="1784465" cy="621545"/>
          </a:xfrm>
          <a:prstGeom prst="rect">
            <a:avLst/>
          </a:prstGeom>
        </p:spPr>
      </p:pic>
      <p:sp>
        <p:nvSpPr>
          <p:cNvPr id="5" name="Text Placeholder 4">
            <a:extLst>
              <a:ext uri="{FF2B5EF4-FFF2-40B4-BE49-F238E27FC236}">
                <a16:creationId xmlns:a16="http://schemas.microsoft.com/office/drawing/2014/main" id="{06062243-C1CF-714B-A683-D890075FBD68}"/>
              </a:ext>
            </a:extLst>
          </p:cNvPr>
          <p:cNvSpPr>
            <a:spLocks noGrp="1"/>
          </p:cNvSpPr>
          <p:nvPr>
            <p:ph type="body" sz="quarter" idx="10"/>
          </p:nvPr>
        </p:nvSpPr>
        <p:spPr>
          <a:xfrm>
            <a:off x="838200" y="5592763"/>
            <a:ext cx="6516688" cy="836612"/>
          </a:xfr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4391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89896-24B9-D543-BC49-89300DAB7772}"/>
              </a:ext>
            </a:extLst>
          </p:cNvPr>
          <p:cNvSpPr>
            <a:spLocks noGrp="1"/>
          </p:cNvSpPr>
          <p:nvPr>
            <p:ph type="title"/>
          </p:nvPr>
        </p:nvSpPr>
        <p:spPr>
          <a:xfrm>
            <a:off x="1527048" y="1124712"/>
            <a:ext cx="7928237" cy="1675487"/>
          </a:xfrm>
          <a:prstGeom prst="rect">
            <a:avLst/>
          </a:prstGeom>
        </p:spPr>
        <p:txBody>
          <a:bodyPr anchor="b">
            <a:normAutofit/>
          </a:bodyPr>
          <a:lstStyle>
            <a:lvl1pPr>
              <a:defRPr sz="36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9384264-DB8D-274D-83EB-C183729E5934}"/>
              </a:ext>
            </a:extLst>
          </p:cNvPr>
          <p:cNvSpPr>
            <a:spLocks noGrp="1"/>
          </p:cNvSpPr>
          <p:nvPr>
            <p:ph type="body" idx="1"/>
          </p:nvPr>
        </p:nvSpPr>
        <p:spPr>
          <a:xfrm>
            <a:off x="1527048" y="2800199"/>
            <a:ext cx="7928237" cy="1353512"/>
          </a:xfrm>
        </p:spPr>
        <p:txBody>
          <a:bodyPr/>
          <a:lstStyle>
            <a:lvl1pPr marL="0" indent="0">
              <a:buNone/>
              <a:defRPr sz="2400">
                <a:solidFill>
                  <a:schemeClr val="accent1">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117373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3A049B-E848-0344-AD81-982DC96C73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15100" y="114300"/>
            <a:ext cx="5676900" cy="6743700"/>
          </a:xfrm>
          <a:prstGeom prst="rect">
            <a:avLst/>
          </a:prstGeom>
        </p:spPr>
      </p:pic>
      <p:sp>
        <p:nvSpPr>
          <p:cNvPr id="2" name="Title 1">
            <a:extLst>
              <a:ext uri="{FF2B5EF4-FFF2-40B4-BE49-F238E27FC236}">
                <a16:creationId xmlns:a16="http://schemas.microsoft.com/office/drawing/2014/main" id="{9E4E5EF8-3F55-CC40-8877-5D48D7C0631B}"/>
              </a:ext>
            </a:extLst>
          </p:cNvPr>
          <p:cNvSpPr>
            <a:spLocks noGrp="1"/>
          </p:cNvSpPr>
          <p:nvPr>
            <p:ph type="ctrTitle" hasCustomPrompt="1"/>
          </p:nvPr>
        </p:nvSpPr>
        <p:spPr>
          <a:xfrm>
            <a:off x="1524000" y="1122363"/>
            <a:ext cx="9144000" cy="1570961"/>
          </a:xfrm>
          <a:prstGeom prst="rect">
            <a:avLst/>
          </a:prstGeom>
        </p:spPr>
        <p:txBody>
          <a:bodyPr anchor="b">
            <a:normAutofit/>
          </a:bodyPr>
          <a:lstStyle>
            <a:lvl1pPr algn="l">
              <a:defRPr sz="4400">
                <a:solidFill>
                  <a:schemeClr val="accent2"/>
                </a:solidFill>
              </a:defRPr>
            </a:lvl1pPr>
          </a:lstStyle>
          <a:p>
            <a:r>
              <a:rPr lang="en-US" dirty="0"/>
              <a:t>Thank you.</a:t>
            </a:r>
          </a:p>
        </p:txBody>
      </p:sp>
      <p:sp>
        <p:nvSpPr>
          <p:cNvPr id="3" name="Subtitle 2">
            <a:extLst>
              <a:ext uri="{FF2B5EF4-FFF2-40B4-BE49-F238E27FC236}">
                <a16:creationId xmlns:a16="http://schemas.microsoft.com/office/drawing/2014/main" id="{BFD648D3-80FB-6246-9942-F676252E6F93}"/>
              </a:ext>
            </a:extLst>
          </p:cNvPr>
          <p:cNvSpPr>
            <a:spLocks noGrp="1"/>
          </p:cNvSpPr>
          <p:nvPr>
            <p:ph type="subTitle" idx="1" hasCustomPrompt="1"/>
          </p:nvPr>
        </p:nvSpPr>
        <p:spPr>
          <a:xfrm>
            <a:off x="1524000" y="3797665"/>
            <a:ext cx="5139447" cy="127990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Contact information</a:t>
            </a:r>
          </a:p>
        </p:txBody>
      </p:sp>
      <p:pic>
        <p:nvPicPr>
          <p:cNvPr id="7" name="Picture 6">
            <a:extLst>
              <a:ext uri="{FF2B5EF4-FFF2-40B4-BE49-F238E27FC236}">
                <a16:creationId xmlns:a16="http://schemas.microsoft.com/office/drawing/2014/main" id="{BABE2BC4-9C8D-384B-8201-214796D373D6}"/>
              </a:ext>
            </a:extLst>
          </p:cNvPr>
          <p:cNvPicPr>
            <a:picLocks noChangeAspect="1"/>
          </p:cNvPicPr>
          <p:nvPr userDrawn="1"/>
        </p:nvPicPr>
        <p:blipFill rotWithShape="1">
          <a:blip r:embed="rId3"/>
          <a:srcRect l="5272" t="13428" r="5705" b="18819"/>
          <a:stretch/>
        </p:blipFill>
        <p:spPr>
          <a:xfrm>
            <a:off x="1440872" y="5378335"/>
            <a:ext cx="2872549" cy="1000535"/>
          </a:xfrm>
          <a:prstGeom prst="rect">
            <a:avLst/>
          </a:prstGeom>
        </p:spPr>
      </p:pic>
    </p:spTree>
    <p:extLst>
      <p:ext uri="{BB962C8B-B14F-4D97-AF65-F5344CB8AC3E}">
        <p14:creationId xmlns:p14="http://schemas.microsoft.com/office/powerpoint/2010/main" val="38706628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F0656E-DA2F-C14C-BF10-2FC3587B408B}"/>
              </a:ext>
            </a:extLst>
          </p:cNvPr>
          <p:cNvSpPr>
            <a:spLocks noGrp="1"/>
          </p:cNvSpPr>
          <p:nvPr>
            <p:ph type="body" idx="1"/>
          </p:nvPr>
        </p:nvSpPr>
        <p:spPr>
          <a:xfrm>
            <a:off x="838200" y="1251284"/>
            <a:ext cx="10515600" cy="492567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5C3011-D639-B54B-9228-EB3085D04C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EC4368-C769-8143-B102-F97927FA2E0C}" type="datetimeFigureOut">
              <a:rPr lang="en-US" smtClean="0"/>
              <a:t>10/3/2023</a:t>
            </a:fld>
            <a:endParaRPr lang="en-US" dirty="0"/>
          </a:p>
        </p:txBody>
      </p:sp>
      <p:sp>
        <p:nvSpPr>
          <p:cNvPr id="7" name="Title Placeholder 6">
            <a:extLst>
              <a:ext uri="{FF2B5EF4-FFF2-40B4-BE49-F238E27FC236}">
                <a16:creationId xmlns:a16="http://schemas.microsoft.com/office/drawing/2014/main" id="{A5E7B941-CE32-1D43-B287-BCB25BBF8FE2}"/>
              </a:ext>
            </a:extLst>
          </p:cNvPr>
          <p:cNvSpPr>
            <a:spLocks noGrp="1"/>
          </p:cNvSpPr>
          <p:nvPr>
            <p:ph type="title"/>
          </p:nvPr>
        </p:nvSpPr>
        <p:spPr>
          <a:xfrm>
            <a:off x="838200" y="365126"/>
            <a:ext cx="10515600" cy="75381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339430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62" r:id="rId6"/>
  </p:sldLayoutIdLst>
  <p:txStyles>
    <p:titleStyle>
      <a:lvl1pPr algn="l" defTabSz="914400" rtl="0" eaLnBrk="1" latinLnBrk="0" hangingPunct="1">
        <a:lnSpc>
          <a:spcPct val="90000"/>
        </a:lnSpc>
        <a:spcBef>
          <a:spcPct val="0"/>
        </a:spcBef>
        <a:buNone/>
        <a:defRPr sz="3800" kern="1200" baseline="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0E173-5A01-174F-B7F2-214A222EC347}"/>
              </a:ext>
            </a:extLst>
          </p:cNvPr>
          <p:cNvSpPr>
            <a:spLocks noGrp="1"/>
          </p:cNvSpPr>
          <p:nvPr>
            <p:ph type="ctrTitle"/>
          </p:nvPr>
        </p:nvSpPr>
        <p:spPr/>
        <p:txBody>
          <a:bodyPr>
            <a:normAutofit/>
          </a:bodyPr>
          <a:lstStyle/>
          <a:p>
            <a:r>
              <a:rPr lang="en-US" b="1" dirty="0"/>
              <a:t>Do Foster Youth Face Harsher Juvenile Justice Outcomes?</a:t>
            </a:r>
            <a:endParaRPr lang="en-US" dirty="0"/>
          </a:p>
        </p:txBody>
      </p:sp>
      <p:sp>
        <p:nvSpPr>
          <p:cNvPr id="3" name="Subtitle 2">
            <a:extLst>
              <a:ext uri="{FF2B5EF4-FFF2-40B4-BE49-F238E27FC236}">
                <a16:creationId xmlns:a16="http://schemas.microsoft.com/office/drawing/2014/main" id="{9A6A5CC6-553C-C842-A64E-F9FADEB08A7B}"/>
              </a:ext>
            </a:extLst>
          </p:cNvPr>
          <p:cNvSpPr>
            <a:spLocks noGrp="1"/>
          </p:cNvSpPr>
          <p:nvPr>
            <p:ph type="subTitle" idx="1"/>
          </p:nvPr>
        </p:nvSpPr>
        <p:spPr>
          <a:xfrm>
            <a:off x="1027889" y="2693324"/>
            <a:ext cx="10136221" cy="900660"/>
          </a:xfrm>
        </p:spPr>
        <p:txBody>
          <a:bodyPr>
            <a:normAutofit/>
          </a:bodyPr>
          <a:lstStyle/>
          <a:p>
            <a:r>
              <a:rPr lang="en-US" i="1" dirty="0"/>
              <a:t>Christian Connell, Sarah Font, </a:t>
            </a:r>
            <a:r>
              <a:rPr lang="en-US" b="1" i="1" dirty="0"/>
              <a:t>Ezra Goldstein</a:t>
            </a:r>
            <a:r>
              <a:rPr lang="en-US" i="1" dirty="0"/>
              <a:t>, Reeve Kennedy, Allison Kurpiel</a:t>
            </a:r>
          </a:p>
          <a:p>
            <a:endParaRPr lang="en-US" dirty="0"/>
          </a:p>
        </p:txBody>
      </p:sp>
    </p:spTree>
    <p:extLst>
      <p:ext uri="{BB962C8B-B14F-4D97-AF65-F5344CB8AC3E}">
        <p14:creationId xmlns:p14="http://schemas.microsoft.com/office/powerpoint/2010/main" val="997897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E395CDD-D978-4D89-8922-5CB679AFC92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5989379" y="1831706"/>
            <a:ext cx="5486400" cy="3657600"/>
          </a:xfrm>
        </p:spPr>
      </p:pic>
      <p:sp>
        <p:nvSpPr>
          <p:cNvPr id="3" name="Title 2">
            <a:extLst>
              <a:ext uri="{FF2B5EF4-FFF2-40B4-BE49-F238E27FC236}">
                <a16:creationId xmlns:a16="http://schemas.microsoft.com/office/drawing/2014/main" id="{FE71BBC6-CEDC-0A68-C908-CC241B1A70BE}"/>
              </a:ext>
            </a:extLst>
          </p:cNvPr>
          <p:cNvSpPr>
            <a:spLocks noGrp="1"/>
          </p:cNvSpPr>
          <p:nvPr>
            <p:ph type="title"/>
          </p:nvPr>
        </p:nvSpPr>
        <p:spPr/>
        <p:txBody>
          <a:bodyPr/>
          <a:lstStyle/>
          <a:p>
            <a:r>
              <a:rPr lang="en-US" dirty="0"/>
              <a:t>Characteristics of our foster youth sample</a:t>
            </a:r>
          </a:p>
        </p:txBody>
      </p:sp>
      <p:sp>
        <p:nvSpPr>
          <p:cNvPr id="4" name="Content Placeholder 3">
            <a:extLst>
              <a:ext uri="{FF2B5EF4-FFF2-40B4-BE49-F238E27FC236}">
                <a16:creationId xmlns:a16="http://schemas.microsoft.com/office/drawing/2014/main" id="{AF53B687-1C9C-2366-D325-BC2F3AF07E6D}"/>
              </a:ext>
            </a:extLst>
          </p:cNvPr>
          <p:cNvSpPr>
            <a:spLocks noGrp="1"/>
          </p:cNvSpPr>
          <p:nvPr>
            <p:ph idx="1"/>
          </p:nvPr>
        </p:nvSpPr>
        <p:spPr/>
        <p:txBody>
          <a:bodyPr>
            <a:normAutofit/>
          </a:bodyPr>
          <a:lstStyle/>
          <a:p>
            <a:r>
              <a:rPr lang="en-US" sz="2400" dirty="0"/>
              <a:t>More than half of cases involving youth in foster care are concurrently placed in congregate care.</a:t>
            </a:r>
          </a:p>
          <a:p>
            <a:endParaRPr lang="en-US" sz="2400" dirty="0"/>
          </a:p>
          <a:p>
            <a:r>
              <a:rPr lang="en-US" sz="2400" dirty="0"/>
              <a:t>The timing between foster care placement and juvenile justice contact is typically within one year.</a:t>
            </a:r>
          </a:p>
          <a:p>
            <a:pPr lvl="1"/>
            <a:r>
              <a:rPr lang="en-US" sz="2000" dirty="0"/>
              <a:t>Though roughly 6 percent co-occur</a:t>
            </a:r>
          </a:p>
        </p:txBody>
      </p:sp>
    </p:spTree>
    <p:extLst>
      <p:ext uri="{BB962C8B-B14F-4D97-AF65-F5344CB8AC3E}">
        <p14:creationId xmlns:p14="http://schemas.microsoft.com/office/powerpoint/2010/main" val="2979228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E395CDD-D978-4D89-8922-5CB679AFC92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5989379" y="1831706"/>
            <a:ext cx="5486400" cy="3657600"/>
          </a:xfrm>
        </p:spPr>
      </p:pic>
      <p:sp>
        <p:nvSpPr>
          <p:cNvPr id="3" name="Title 2">
            <a:extLst>
              <a:ext uri="{FF2B5EF4-FFF2-40B4-BE49-F238E27FC236}">
                <a16:creationId xmlns:a16="http://schemas.microsoft.com/office/drawing/2014/main" id="{FE71BBC6-CEDC-0A68-C908-CC241B1A70BE}"/>
              </a:ext>
            </a:extLst>
          </p:cNvPr>
          <p:cNvSpPr>
            <a:spLocks noGrp="1"/>
          </p:cNvSpPr>
          <p:nvPr>
            <p:ph type="title"/>
          </p:nvPr>
        </p:nvSpPr>
        <p:spPr/>
        <p:txBody>
          <a:bodyPr/>
          <a:lstStyle/>
          <a:p>
            <a:r>
              <a:rPr lang="en-US" dirty="0"/>
              <a:t>Characteristics of our foster youth sample</a:t>
            </a:r>
          </a:p>
        </p:txBody>
      </p:sp>
      <p:sp>
        <p:nvSpPr>
          <p:cNvPr id="4" name="Content Placeholder 3">
            <a:extLst>
              <a:ext uri="{FF2B5EF4-FFF2-40B4-BE49-F238E27FC236}">
                <a16:creationId xmlns:a16="http://schemas.microsoft.com/office/drawing/2014/main" id="{AF53B687-1C9C-2366-D325-BC2F3AF07E6D}"/>
              </a:ext>
            </a:extLst>
          </p:cNvPr>
          <p:cNvSpPr>
            <a:spLocks noGrp="1"/>
          </p:cNvSpPr>
          <p:nvPr>
            <p:ph idx="1"/>
          </p:nvPr>
        </p:nvSpPr>
        <p:spPr/>
        <p:txBody>
          <a:bodyPr>
            <a:normAutofit/>
          </a:bodyPr>
          <a:lstStyle/>
          <a:p>
            <a:r>
              <a:rPr lang="en-US" sz="2400" dirty="0"/>
              <a:t>More than half of cases involving youth in foster care are concurrently placed in congregate care.</a:t>
            </a:r>
          </a:p>
          <a:p>
            <a:endParaRPr lang="en-US" sz="2400" dirty="0"/>
          </a:p>
          <a:p>
            <a:r>
              <a:rPr lang="en-US" sz="2400" dirty="0"/>
              <a:t>The timing between foster care placement and juvenile justice contact is typically within one year.</a:t>
            </a:r>
          </a:p>
          <a:p>
            <a:pPr lvl="1"/>
            <a:r>
              <a:rPr lang="en-US" sz="2000" dirty="0"/>
              <a:t>Though roughly 6 percent co-occur</a:t>
            </a:r>
          </a:p>
          <a:p>
            <a:pPr lvl="1"/>
            <a:endParaRPr lang="en-US" sz="2000" dirty="0"/>
          </a:p>
          <a:p>
            <a:r>
              <a:rPr lang="en-US" sz="2400" dirty="0"/>
              <a:t>Foster youth tend to have more charges per case, and more serious alleged crimes.</a:t>
            </a:r>
          </a:p>
        </p:txBody>
      </p:sp>
    </p:spTree>
    <p:extLst>
      <p:ext uri="{BB962C8B-B14F-4D97-AF65-F5344CB8AC3E}">
        <p14:creationId xmlns:p14="http://schemas.microsoft.com/office/powerpoint/2010/main" val="3801666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aph with a number of text&#10;&#10;Description automatically generated with medium confidence">
            <a:extLst>
              <a:ext uri="{FF2B5EF4-FFF2-40B4-BE49-F238E27FC236}">
                <a16:creationId xmlns:a16="http://schemas.microsoft.com/office/drawing/2014/main" id="{0A94C64E-4532-2FD1-39EE-6C5FF6349B56}"/>
              </a:ext>
            </a:extLst>
          </p:cNvPr>
          <p:cNvPicPr preferRelativeResize="0">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6096000" y="1600200"/>
            <a:ext cx="5486400" cy="3657600"/>
          </a:xfrm>
        </p:spPr>
      </p:pic>
      <p:sp>
        <p:nvSpPr>
          <p:cNvPr id="3" name="Title 2">
            <a:extLst>
              <a:ext uri="{FF2B5EF4-FFF2-40B4-BE49-F238E27FC236}">
                <a16:creationId xmlns:a16="http://schemas.microsoft.com/office/drawing/2014/main" id="{BA3670FC-52E6-75AE-7D9E-ECAA9127CEF1}"/>
              </a:ext>
            </a:extLst>
          </p:cNvPr>
          <p:cNvSpPr>
            <a:spLocks noGrp="1"/>
          </p:cNvSpPr>
          <p:nvPr>
            <p:ph type="title"/>
          </p:nvPr>
        </p:nvSpPr>
        <p:spPr/>
        <p:txBody>
          <a:bodyPr/>
          <a:lstStyle/>
          <a:p>
            <a:r>
              <a:rPr lang="en-US" dirty="0"/>
              <a:t>Apples to Apples?</a:t>
            </a:r>
          </a:p>
        </p:txBody>
      </p:sp>
      <p:sp>
        <p:nvSpPr>
          <p:cNvPr id="4" name="Content Placeholder 3">
            <a:extLst>
              <a:ext uri="{FF2B5EF4-FFF2-40B4-BE49-F238E27FC236}">
                <a16:creationId xmlns:a16="http://schemas.microsoft.com/office/drawing/2014/main" id="{489AE2F8-E44E-2FE4-32F0-F62290929CF2}"/>
              </a:ext>
            </a:extLst>
          </p:cNvPr>
          <p:cNvSpPr>
            <a:spLocks noGrp="1"/>
          </p:cNvSpPr>
          <p:nvPr>
            <p:ph idx="1"/>
          </p:nvPr>
        </p:nvSpPr>
        <p:spPr/>
        <p:txBody>
          <a:bodyPr>
            <a:normAutofit lnSpcReduction="10000"/>
          </a:bodyPr>
          <a:lstStyle/>
          <a:p>
            <a:r>
              <a:rPr lang="en-US" sz="2200" dirty="0"/>
              <a:t>Simply comparing cases involving youth in foster care to those where the youth is not in care is difficult.</a:t>
            </a:r>
          </a:p>
          <a:p>
            <a:endParaRPr lang="en-US" sz="2200" dirty="0"/>
          </a:p>
          <a:p>
            <a:r>
              <a:rPr lang="en-US" sz="2200" dirty="0"/>
              <a:t>Youth in foster care are nearly 40% more likely to be Black, 20% more likely to have a felony charge, 60% more likely to have a past violent charge, about 10% more likely to have a MH Dx before age 10.</a:t>
            </a:r>
          </a:p>
          <a:p>
            <a:endParaRPr lang="en-US" sz="2400" dirty="0"/>
          </a:p>
          <a:p>
            <a:r>
              <a:rPr lang="en-US" sz="2200" dirty="0"/>
              <a:t>Without accounting for these differences, we would worry our conclusions may be </a:t>
            </a:r>
            <a:r>
              <a:rPr lang="en-US" sz="2200" dirty="0">
                <a:solidFill>
                  <a:srgbClr val="00B0F0"/>
                </a:solidFill>
              </a:rPr>
              <a:t>biased</a:t>
            </a:r>
            <a:r>
              <a:rPr lang="en-US" sz="2200" dirty="0"/>
              <a:t>.</a:t>
            </a:r>
          </a:p>
        </p:txBody>
      </p:sp>
    </p:spTree>
    <p:extLst>
      <p:ext uri="{BB962C8B-B14F-4D97-AF65-F5344CB8AC3E}">
        <p14:creationId xmlns:p14="http://schemas.microsoft.com/office/powerpoint/2010/main" val="307246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741F2-1836-37F8-853D-901BBB78AF92}"/>
              </a:ext>
            </a:extLst>
          </p:cNvPr>
          <p:cNvSpPr>
            <a:spLocks noGrp="1"/>
          </p:cNvSpPr>
          <p:nvPr>
            <p:ph type="title"/>
          </p:nvPr>
        </p:nvSpPr>
        <p:spPr/>
        <p:txBody>
          <a:bodyPr/>
          <a:lstStyle/>
          <a:p>
            <a:r>
              <a:rPr lang="en-US" dirty="0"/>
              <a:t>Methodology</a:t>
            </a:r>
          </a:p>
        </p:txBody>
      </p:sp>
      <p:sp>
        <p:nvSpPr>
          <p:cNvPr id="3" name="Content Placeholder 2">
            <a:extLst>
              <a:ext uri="{FF2B5EF4-FFF2-40B4-BE49-F238E27FC236}">
                <a16:creationId xmlns:a16="http://schemas.microsoft.com/office/drawing/2014/main" id="{4B0BCE71-8C9E-BCE5-2AD8-19E6870960C0}"/>
              </a:ext>
            </a:extLst>
          </p:cNvPr>
          <p:cNvSpPr>
            <a:spLocks noGrp="1"/>
          </p:cNvSpPr>
          <p:nvPr>
            <p:ph idx="1"/>
          </p:nvPr>
        </p:nvSpPr>
        <p:spPr/>
        <p:txBody>
          <a:bodyPr>
            <a:normAutofit/>
          </a:bodyPr>
          <a:lstStyle/>
          <a:p>
            <a:r>
              <a:rPr lang="en-US" sz="2200" dirty="0"/>
              <a:t>A selection-on-observables design</a:t>
            </a:r>
          </a:p>
          <a:p>
            <a:pPr lvl="1"/>
            <a:r>
              <a:rPr lang="en-US" sz="1800" dirty="0"/>
              <a:t>Make sure we restrict comparisons to exactly-matched groups.</a:t>
            </a:r>
          </a:p>
          <a:p>
            <a:pPr lvl="1"/>
            <a:endParaRPr lang="en-US" sz="1800" dirty="0"/>
          </a:p>
          <a:p>
            <a:pPr lvl="1"/>
            <a:r>
              <a:rPr lang="en-US" sz="1800" dirty="0"/>
              <a:t>Predict propensity score of concurrent foster placement.</a:t>
            </a:r>
          </a:p>
          <a:p>
            <a:pPr lvl="1"/>
            <a:endParaRPr lang="en-US" sz="1800" dirty="0"/>
          </a:p>
          <a:p>
            <a:pPr lvl="1"/>
            <a:r>
              <a:rPr lang="en-US" sz="1800" dirty="0"/>
              <a:t>Weigh the matched counterfactual by propensity weights.</a:t>
            </a:r>
          </a:p>
          <a:p>
            <a:pPr lvl="1"/>
            <a:endParaRPr lang="en-US" sz="1800" dirty="0"/>
          </a:p>
          <a:p>
            <a:pPr marL="457200" lvl="1" indent="0">
              <a:buNone/>
            </a:pPr>
            <a:endParaRPr lang="en-US" sz="1800" dirty="0"/>
          </a:p>
          <a:p>
            <a:pPr lvl="1"/>
            <a:endParaRPr lang="en-US" sz="1800" dirty="0"/>
          </a:p>
          <a:p>
            <a:r>
              <a:rPr lang="en-US" sz="2200" dirty="0"/>
              <a:t>The main assumption we have to make, is that there are not large differences in </a:t>
            </a:r>
            <a:r>
              <a:rPr lang="en-US" sz="2200" dirty="0">
                <a:solidFill>
                  <a:srgbClr val="00B0F0"/>
                </a:solidFill>
              </a:rPr>
              <a:t>unobserved characteristics </a:t>
            </a:r>
            <a:r>
              <a:rPr lang="en-US" sz="2200" dirty="0"/>
              <a:t>between the two groups.</a:t>
            </a:r>
          </a:p>
        </p:txBody>
      </p:sp>
    </p:spTree>
    <p:extLst>
      <p:ext uri="{BB962C8B-B14F-4D97-AF65-F5344CB8AC3E}">
        <p14:creationId xmlns:p14="http://schemas.microsoft.com/office/powerpoint/2010/main" val="1478534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aph with a number of text&#10;&#10;Description automatically generated with medium confidence">
            <a:extLst>
              <a:ext uri="{FF2B5EF4-FFF2-40B4-BE49-F238E27FC236}">
                <a16:creationId xmlns:a16="http://schemas.microsoft.com/office/drawing/2014/main" id="{0A94C64E-4532-2FD1-39EE-6C5FF6349B56}"/>
              </a:ext>
            </a:extLst>
          </p:cNvPr>
          <p:cNvPicPr preferRelativeResize="0">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6096000" y="1600200"/>
            <a:ext cx="5486400" cy="3657600"/>
          </a:xfrm>
        </p:spPr>
      </p:pic>
      <p:sp>
        <p:nvSpPr>
          <p:cNvPr id="3" name="Title 2">
            <a:extLst>
              <a:ext uri="{FF2B5EF4-FFF2-40B4-BE49-F238E27FC236}">
                <a16:creationId xmlns:a16="http://schemas.microsoft.com/office/drawing/2014/main" id="{BA3670FC-52E6-75AE-7D9E-ECAA9127CEF1}"/>
              </a:ext>
            </a:extLst>
          </p:cNvPr>
          <p:cNvSpPr>
            <a:spLocks noGrp="1"/>
          </p:cNvSpPr>
          <p:nvPr>
            <p:ph type="title"/>
          </p:nvPr>
        </p:nvSpPr>
        <p:spPr/>
        <p:txBody>
          <a:bodyPr/>
          <a:lstStyle/>
          <a:p>
            <a:r>
              <a:rPr lang="en-US" dirty="0"/>
              <a:t>Apples to Apples?</a:t>
            </a:r>
          </a:p>
        </p:txBody>
      </p:sp>
      <p:sp>
        <p:nvSpPr>
          <p:cNvPr id="8" name="Content Placeholder 7">
            <a:extLst>
              <a:ext uri="{FF2B5EF4-FFF2-40B4-BE49-F238E27FC236}">
                <a16:creationId xmlns:a16="http://schemas.microsoft.com/office/drawing/2014/main" id="{38E91AAD-D9DE-1730-B530-DC7A5FF975B8}"/>
              </a:ext>
            </a:extLst>
          </p:cNvPr>
          <p:cNvSpPr>
            <a:spLocks noGrp="1"/>
          </p:cNvSpPr>
          <p:nvPr>
            <p:ph idx="1"/>
          </p:nvPr>
        </p:nvSpPr>
        <p:spPr/>
        <p:txBody>
          <a:bodyPr/>
          <a:lstStyle/>
          <a:p>
            <a:r>
              <a:rPr lang="en-US" sz="2200" dirty="0"/>
              <a:t>Implementing our selection-on-observables design forces an apples to apples comparison.</a:t>
            </a:r>
          </a:p>
          <a:p>
            <a:endParaRPr lang="en-US" dirty="0"/>
          </a:p>
        </p:txBody>
      </p:sp>
    </p:spTree>
    <p:extLst>
      <p:ext uri="{BB962C8B-B14F-4D97-AF65-F5344CB8AC3E}">
        <p14:creationId xmlns:p14="http://schemas.microsoft.com/office/powerpoint/2010/main" val="2010861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aph with text and numbers&#10;&#10;Description automatically generated with medium confidence">
            <a:extLst>
              <a:ext uri="{FF2B5EF4-FFF2-40B4-BE49-F238E27FC236}">
                <a16:creationId xmlns:a16="http://schemas.microsoft.com/office/drawing/2014/main" id="{2B2B092E-CDC0-AB7C-A269-D2117AC8E9D5}"/>
              </a:ext>
            </a:extLst>
          </p:cNvPr>
          <p:cNvPicPr preferRelativeResize="0">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6096000" y="1600200"/>
            <a:ext cx="5486400" cy="3657600"/>
          </a:xfrm>
        </p:spPr>
      </p:pic>
      <p:sp>
        <p:nvSpPr>
          <p:cNvPr id="3" name="Title 2">
            <a:extLst>
              <a:ext uri="{FF2B5EF4-FFF2-40B4-BE49-F238E27FC236}">
                <a16:creationId xmlns:a16="http://schemas.microsoft.com/office/drawing/2014/main" id="{BA3670FC-52E6-75AE-7D9E-ECAA9127CEF1}"/>
              </a:ext>
            </a:extLst>
          </p:cNvPr>
          <p:cNvSpPr>
            <a:spLocks noGrp="1"/>
          </p:cNvSpPr>
          <p:nvPr>
            <p:ph type="title"/>
          </p:nvPr>
        </p:nvSpPr>
        <p:spPr/>
        <p:txBody>
          <a:bodyPr/>
          <a:lstStyle/>
          <a:p>
            <a:r>
              <a:rPr lang="en-US" dirty="0"/>
              <a:t>Apples to Apples?</a:t>
            </a:r>
          </a:p>
        </p:txBody>
      </p:sp>
      <p:sp>
        <p:nvSpPr>
          <p:cNvPr id="4" name="Content Placeholder 3">
            <a:extLst>
              <a:ext uri="{FF2B5EF4-FFF2-40B4-BE49-F238E27FC236}">
                <a16:creationId xmlns:a16="http://schemas.microsoft.com/office/drawing/2014/main" id="{489AE2F8-E44E-2FE4-32F0-F62290929CF2}"/>
              </a:ext>
            </a:extLst>
          </p:cNvPr>
          <p:cNvSpPr>
            <a:spLocks noGrp="1"/>
          </p:cNvSpPr>
          <p:nvPr>
            <p:ph idx="1"/>
          </p:nvPr>
        </p:nvSpPr>
        <p:spPr/>
        <p:txBody>
          <a:bodyPr>
            <a:normAutofit/>
          </a:bodyPr>
          <a:lstStyle/>
          <a:p>
            <a:r>
              <a:rPr lang="en-US" sz="2200" dirty="0"/>
              <a:t>Implementing our selection-on-observables design forces an apples to apples comparison.</a:t>
            </a:r>
          </a:p>
          <a:p>
            <a:endParaRPr lang="en-US" sz="2200" dirty="0"/>
          </a:p>
          <a:p>
            <a:r>
              <a:rPr lang="en-US" sz="2200" dirty="0"/>
              <a:t>Matching and weighting results in a counterfactual group that closely resembles cases involving youth in foster care.</a:t>
            </a:r>
          </a:p>
          <a:p>
            <a:endParaRPr lang="en-US" sz="2200" dirty="0"/>
          </a:p>
          <a:p>
            <a:r>
              <a:rPr lang="en-US" sz="2200" dirty="0"/>
              <a:t>On average, cases involving youth in foster care and our design-generated counterfactual are </a:t>
            </a:r>
            <a:r>
              <a:rPr lang="en-US" sz="2200" dirty="0">
                <a:solidFill>
                  <a:srgbClr val="00B0F0"/>
                </a:solidFill>
              </a:rPr>
              <a:t>observationally equivalent</a:t>
            </a:r>
            <a:r>
              <a:rPr lang="en-US" sz="2200" dirty="0"/>
              <a:t>.</a:t>
            </a:r>
          </a:p>
        </p:txBody>
      </p:sp>
      <p:sp>
        <p:nvSpPr>
          <p:cNvPr id="7" name="Action Button: Get Information 6">
            <a:hlinkClick r:id="rId3" action="ppaction://hlinksldjump" highlightClick="1"/>
            <a:extLst>
              <a:ext uri="{FF2B5EF4-FFF2-40B4-BE49-F238E27FC236}">
                <a16:creationId xmlns:a16="http://schemas.microsoft.com/office/drawing/2014/main" id="{BAA1972F-08DC-1A68-091B-3D88EC00D566}"/>
              </a:ext>
            </a:extLst>
          </p:cNvPr>
          <p:cNvSpPr/>
          <p:nvPr/>
        </p:nvSpPr>
        <p:spPr>
          <a:xfrm>
            <a:off x="11782498" y="6498522"/>
            <a:ext cx="244305" cy="223365"/>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1711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Placeholder 5" descr="A graph of a person's life cycle&#10;&#10;Description automatically generated">
            <a:extLst>
              <a:ext uri="{FF2B5EF4-FFF2-40B4-BE49-F238E27FC236}">
                <a16:creationId xmlns:a16="http://schemas.microsoft.com/office/drawing/2014/main" id="{008805A6-6059-7E13-6BA0-EF4D0390A08C}"/>
              </a:ext>
            </a:extLst>
          </p:cNvPr>
          <p:cNvPicPr preferRelativeResize="0">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6096000" y="1250951"/>
            <a:ext cx="5486400" cy="4238355"/>
          </a:xfrm>
        </p:spPr>
      </p:pic>
      <p:sp>
        <p:nvSpPr>
          <p:cNvPr id="3" name="Title 2">
            <a:extLst>
              <a:ext uri="{FF2B5EF4-FFF2-40B4-BE49-F238E27FC236}">
                <a16:creationId xmlns:a16="http://schemas.microsoft.com/office/drawing/2014/main" id="{EC6DE4FC-70C7-600F-9345-4FAC8E927406}"/>
              </a:ext>
            </a:extLst>
          </p:cNvPr>
          <p:cNvSpPr>
            <a:spLocks noGrp="1"/>
          </p:cNvSpPr>
          <p:nvPr>
            <p:ph type="title"/>
          </p:nvPr>
        </p:nvSpPr>
        <p:spPr/>
        <p:txBody>
          <a:bodyPr/>
          <a:lstStyle/>
          <a:p>
            <a:r>
              <a:rPr lang="en-US" dirty="0"/>
              <a:t>Distribution of predicted propensity score</a:t>
            </a:r>
          </a:p>
        </p:txBody>
      </p:sp>
      <p:sp>
        <p:nvSpPr>
          <p:cNvPr id="4" name="Content Placeholder 3">
            <a:extLst>
              <a:ext uri="{FF2B5EF4-FFF2-40B4-BE49-F238E27FC236}">
                <a16:creationId xmlns:a16="http://schemas.microsoft.com/office/drawing/2014/main" id="{03711659-6198-62D5-C84D-59A05D5DDE23}"/>
              </a:ext>
            </a:extLst>
          </p:cNvPr>
          <p:cNvSpPr>
            <a:spLocks noGrp="1"/>
          </p:cNvSpPr>
          <p:nvPr>
            <p:ph idx="1"/>
          </p:nvPr>
        </p:nvSpPr>
        <p:spPr/>
        <p:txBody>
          <a:bodyPr>
            <a:normAutofit/>
          </a:bodyPr>
          <a:lstStyle/>
          <a:p>
            <a:r>
              <a:rPr lang="en-US" sz="2000" dirty="0"/>
              <a:t>Solid line plots a distribution of the estimated propensity score for concurrent foster care placement at the time of the JJ case for </a:t>
            </a:r>
            <a:r>
              <a:rPr lang="en-US" sz="2000" b="1" dirty="0">
                <a:solidFill>
                  <a:srgbClr val="00B0F0"/>
                </a:solidFill>
              </a:rPr>
              <a:t>cases where the youth was concurrently in foster care</a:t>
            </a:r>
            <a:r>
              <a:rPr lang="en-US" sz="2000" dirty="0">
                <a:solidFill>
                  <a:srgbClr val="00B0F0"/>
                </a:solidFill>
              </a:rPr>
              <a:t>.</a:t>
            </a:r>
          </a:p>
          <a:p>
            <a:endParaRPr lang="en-US" sz="2000" dirty="0"/>
          </a:p>
          <a:p>
            <a:r>
              <a:rPr lang="en-US" sz="2000" dirty="0"/>
              <a:t>Dashed line does the same, but for the group that is </a:t>
            </a:r>
            <a:r>
              <a:rPr lang="en-US" sz="2000" b="1" dirty="0">
                <a:solidFill>
                  <a:srgbClr val="00B050"/>
                </a:solidFill>
              </a:rPr>
              <a:t>not concurrently in foster care</a:t>
            </a:r>
            <a:r>
              <a:rPr lang="en-US" sz="2000" b="1" dirty="0"/>
              <a:t>.</a:t>
            </a:r>
          </a:p>
          <a:p>
            <a:endParaRPr lang="en-US" sz="2000" b="1" dirty="0"/>
          </a:p>
          <a:p>
            <a:r>
              <a:rPr lang="en-US" sz="2000" dirty="0"/>
              <a:t>Dotted line does the same for the group that is </a:t>
            </a:r>
            <a:r>
              <a:rPr lang="en-US" sz="2000" b="1" dirty="0"/>
              <a:t>not currently in foster care, but after implementing our selection-on-observables design.</a:t>
            </a:r>
            <a:endParaRPr lang="en-US" sz="2000" dirty="0"/>
          </a:p>
          <a:p>
            <a:endParaRPr lang="en-US" sz="2000" dirty="0"/>
          </a:p>
          <a:p>
            <a:endParaRPr lang="en-US" sz="2000" dirty="0"/>
          </a:p>
        </p:txBody>
      </p:sp>
    </p:spTree>
    <p:extLst>
      <p:ext uri="{BB962C8B-B14F-4D97-AF65-F5344CB8AC3E}">
        <p14:creationId xmlns:p14="http://schemas.microsoft.com/office/powerpoint/2010/main" val="3140390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FFDD95-71BC-8148-ACBB-F8DD707CBF0E}"/>
              </a:ext>
            </a:extLst>
          </p:cNvPr>
          <p:cNvSpPr>
            <a:spLocks noGrp="1"/>
          </p:cNvSpPr>
          <p:nvPr>
            <p:ph type="title"/>
          </p:nvPr>
        </p:nvSpPr>
        <p:spPr>
          <a:xfrm>
            <a:off x="405830" y="248569"/>
            <a:ext cx="10947970" cy="896352"/>
          </a:xfrm>
        </p:spPr>
        <p:txBody>
          <a:bodyPr>
            <a:normAutofit fontScale="90000"/>
          </a:bodyPr>
          <a:lstStyle/>
          <a:p>
            <a:r>
              <a:rPr lang="en-US" dirty="0"/>
              <a:t>Results: Little differences in adjudication or serious court sanction</a:t>
            </a:r>
          </a:p>
        </p:txBody>
      </p:sp>
      <p:pic>
        <p:nvPicPr>
          <p:cNvPr id="4" name="Content Placeholder 3" descr="A screenshot of a calculator&#10;&#10;Description automatically generated">
            <a:extLst>
              <a:ext uri="{FF2B5EF4-FFF2-40B4-BE49-F238E27FC236}">
                <a16:creationId xmlns:a16="http://schemas.microsoft.com/office/drawing/2014/main" id="{A5FE3306-50E3-DACD-23BA-FB7A13301F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461994"/>
            <a:ext cx="10309104" cy="4415480"/>
          </a:xfrm>
        </p:spPr>
      </p:pic>
      <p:sp>
        <p:nvSpPr>
          <p:cNvPr id="2" name="Frame 1">
            <a:extLst>
              <a:ext uri="{FF2B5EF4-FFF2-40B4-BE49-F238E27FC236}">
                <a16:creationId xmlns:a16="http://schemas.microsoft.com/office/drawing/2014/main" id="{9213E0D5-7BF3-2B70-EF96-DDB4497CE877}"/>
              </a:ext>
            </a:extLst>
          </p:cNvPr>
          <p:cNvSpPr/>
          <p:nvPr/>
        </p:nvSpPr>
        <p:spPr>
          <a:xfrm>
            <a:off x="2729240" y="3322553"/>
            <a:ext cx="2498894" cy="879499"/>
          </a:xfrm>
          <a:prstGeom prst="frame">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a:extLst>
              <a:ext uri="{FF2B5EF4-FFF2-40B4-BE49-F238E27FC236}">
                <a16:creationId xmlns:a16="http://schemas.microsoft.com/office/drawing/2014/main" id="{D2C58CA5-1AD8-85AA-AB27-D961E4B9C7F6}"/>
              </a:ext>
            </a:extLst>
          </p:cNvPr>
          <p:cNvSpPr/>
          <p:nvPr/>
        </p:nvSpPr>
        <p:spPr>
          <a:xfrm>
            <a:off x="2729240" y="4858185"/>
            <a:ext cx="2434910" cy="635195"/>
          </a:xfrm>
          <a:prstGeom prst="frame">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67828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FFDD95-71BC-8148-ACBB-F8DD707CBF0E}"/>
              </a:ext>
            </a:extLst>
          </p:cNvPr>
          <p:cNvSpPr>
            <a:spLocks noGrp="1"/>
          </p:cNvSpPr>
          <p:nvPr>
            <p:ph type="title"/>
          </p:nvPr>
        </p:nvSpPr>
        <p:spPr>
          <a:xfrm>
            <a:off x="405830" y="248569"/>
            <a:ext cx="10947970" cy="896352"/>
          </a:xfrm>
        </p:spPr>
        <p:txBody>
          <a:bodyPr>
            <a:normAutofit/>
          </a:bodyPr>
          <a:lstStyle/>
          <a:p>
            <a:r>
              <a:rPr lang="en-US" dirty="0"/>
              <a:t>Results: Modestly better off across case outcomes</a:t>
            </a:r>
          </a:p>
        </p:txBody>
      </p:sp>
      <p:pic>
        <p:nvPicPr>
          <p:cNvPr id="4" name="Content Placeholder 3" descr="A screenshot of a calculator&#10;&#10;Description automatically generated">
            <a:extLst>
              <a:ext uri="{FF2B5EF4-FFF2-40B4-BE49-F238E27FC236}">
                <a16:creationId xmlns:a16="http://schemas.microsoft.com/office/drawing/2014/main" id="{A5FE3306-50E3-DACD-23BA-FB7A13301F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461994"/>
            <a:ext cx="10309104" cy="4415480"/>
          </a:xfrm>
        </p:spPr>
      </p:pic>
      <p:sp>
        <p:nvSpPr>
          <p:cNvPr id="2" name="Frame 1">
            <a:extLst>
              <a:ext uri="{FF2B5EF4-FFF2-40B4-BE49-F238E27FC236}">
                <a16:creationId xmlns:a16="http://schemas.microsoft.com/office/drawing/2014/main" id="{9213E0D5-7BF3-2B70-EF96-DDB4497CE877}"/>
              </a:ext>
            </a:extLst>
          </p:cNvPr>
          <p:cNvSpPr/>
          <p:nvPr/>
        </p:nvSpPr>
        <p:spPr>
          <a:xfrm>
            <a:off x="2729239" y="3322553"/>
            <a:ext cx="7740989" cy="879499"/>
          </a:xfrm>
          <a:prstGeom prst="frame">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89236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FFDD95-71BC-8148-ACBB-F8DD707CBF0E}"/>
              </a:ext>
            </a:extLst>
          </p:cNvPr>
          <p:cNvSpPr>
            <a:spLocks noGrp="1"/>
          </p:cNvSpPr>
          <p:nvPr>
            <p:ph type="title"/>
          </p:nvPr>
        </p:nvSpPr>
        <p:spPr>
          <a:xfrm>
            <a:off x="405830" y="248569"/>
            <a:ext cx="10947970" cy="896352"/>
          </a:xfrm>
        </p:spPr>
        <p:txBody>
          <a:bodyPr>
            <a:normAutofit/>
          </a:bodyPr>
          <a:lstStyle/>
          <a:p>
            <a:r>
              <a:rPr lang="en-US" dirty="0"/>
              <a:t>Results: Can rule out more punitive treatment</a:t>
            </a:r>
          </a:p>
        </p:txBody>
      </p:sp>
      <p:pic>
        <p:nvPicPr>
          <p:cNvPr id="4" name="Content Placeholder 3" descr="A screenshot of a calculator&#10;&#10;Description automatically generated">
            <a:extLst>
              <a:ext uri="{FF2B5EF4-FFF2-40B4-BE49-F238E27FC236}">
                <a16:creationId xmlns:a16="http://schemas.microsoft.com/office/drawing/2014/main" id="{A5FE3306-50E3-DACD-23BA-FB7A13301F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461994"/>
            <a:ext cx="10309104" cy="4415480"/>
          </a:xfrm>
        </p:spPr>
      </p:pic>
      <p:sp>
        <p:nvSpPr>
          <p:cNvPr id="2" name="Frame 1">
            <a:extLst>
              <a:ext uri="{FF2B5EF4-FFF2-40B4-BE49-F238E27FC236}">
                <a16:creationId xmlns:a16="http://schemas.microsoft.com/office/drawing/2014/main" id="{9213E0D5-7BF3-2B70-EF96-DDB4497CE877}"/>
              </a:ext>
            </a:extLst>
          </p:cNvPr>
          <p:cNvSpPr/>
          <p:nvPr/>
        </p:nvSpPr>
        <p:spPr>
          <a:xfrm>
            <a:off x="963261" y="5396006"/>
            <a:ext cx="9430185" cy="404501"/>
          </a:xfrm>
          <a:prstGeom prst="frame">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78579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DD308B-5254-CA8D-5354-CACBFA293B49}"/>
              </a:ext>
            </a:extLst>
          </p:cNvPr>
          <p:cNvSpPr txBox="1"/>
          <p:nvPr/>
        </p:nvSpPr>
        <p:spPr>
          <a:xfrm>
            <a:off x="719847" y="557719"/>
            <a:ext cx="11167353" cy="3600986"/>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r>
              <a:rPr lang="en-US" sz="2400" dirty="0"/>
              <a:t>The results presented and derived in this study do not represent the opinions or views of the Pennsylvania Department of Human Services, Juvenile Court Judges’ Commission, or Office of Medical Assistance Programs. This research was funded with help from the National Institute of Child Health and Human Development R01 HD095946 and P50HD089922.</a:t>
            </a:r>
          </a:p>
        </p:txBody>
      </p:sp>
    </p:spTree>
    <p:extLst>
      <p:ext uri="{BB962C8B-B14F-4D97-AF65-F5344CB8AC3E}">
        <p14:creationId xmlns:p14="http://schemas.microsoft.com/office/powerpoint/2010/main" val="251813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A779A9-0512-36C7-2D75-4FF94E295EA9}"/>
              </a:ext>
            </a:extLst>
          </p:cNvPr>
          <p:cNvSpPr>
            <a:spLocks noGrp="1"/>
          </p:cNvSpPr>
          <p:nvPr>
            <p:ph type="title"/>
          </p:nvPr>
        </p:nvSpPr>
        <p:spPr/>
        <p:txBody>
          <a:bodyPr>
            <a:normAutofit/>
          </a:bodyPr>
          <a:lstStyle/>
          <a:p>
            <a:r>
              <a:rPr lang="en-US" dirty="0"/>
              <a:t>Heterogeneity tells the same story</a:t>
            </a:r>
          </a:p>
        </p:txBody>
      </p:sp>
      <p:sp>
        <p:nvSpPr>
          <p:cNvPr id="4" name="Content Placeholder 3">
            <a:extLst>
              <a:ext uri="{FF2B5EF4-FFF2-40B4-BE49-F238E27FC236}">
                <a16:creationId xmlns:a16="http://schemas.microsoft.com/office/drawing/2014/main" id="{D053D912-CBFF-396B-1DA8-91A51761F137}"/>
              </a:ext>
            </a:extLst>
          </p:cNvPr>
          <p:cNvSpPr>
            <a:spLocks noGrp="1"/>
          </p:cNvSpPr>
          <p:nvPr>
            <p:ph idx="1"/>
          </p:nvPr>
        </p:nvSpPr>
        <p:spPr/>
        <p:txBody>
          <a:bodyPr>
            <a:normAutofit/>
          </a:bodyPr>
          <a:lstStyle/>
          <a:p>
            <a:r>
              <a:rPr lang="en-US" sz="2400" dirty="0"/>
              <a:t>Break up the analysis sample by subgroups of the alleged delinquent youth (gender, race, behavioral health diagnosis).</a:t>
            </a:r>
          </a:p>
          <a:p>
            <a:endParaRPr lang="en-US" sz="2400" dirty="0"/>
          </a:p>
          <a:p>
            <a:r>
              <a:rPr lang="en-US" sz="2400" dirty="0"/>
              <a:t>Re-run analysis for specific subgroups, comparing coefficients relative to the baseline estimate.</a:t>
            </a:r>
          </a:p>
          <a:p>
            <a:endParaRPr lang="en-US" sz="2400" dirty="0"/>
          </a:p>
          <a:p>
            <a:r>
              <a:rPr lang="en-US" sz="2400" dirty="0"/>
              <a:t>Resulting subgroup estimates are </a:t>
            </a:r>
            <a:r>
              <a:rPr lang="en-US" sz="2400" dirty="0">
                <a:solidFill>
                  <a:srgbClr val="00B0F0"/>
                </a:solidFill>
              </a:rPr>
              <a:t>similar in magnitude to baseline</a:t>
            </a:r>
            <a:r>
              <a:rPr lang="en-US" sz="2400" dirty="0"/>
              <a:t>, not statistically different.</a:t>
            </a:r>
          </a:p>
        </p:txBody>
      </p:sp>
      <p:pic>
        <p:nvPicPr>
          <p:cNvPr id="10" name="Picture Placeholder 9" descr="A graph with blue and gray lines&#10;&#10;Description automatically generated">
            <a:extLst>
              <a:ext uri="{FF2B5EF4-FFF2-40B4-BE49-F238E27FC236}">
                <a16:creationId xmlns:a16="http://schemas.microsoft.com/office/drawing/2014/main" id="{9D46824C-59CA-F51B-3BDE-FF435D0F348B}"/>
              </a:ext>
            </a:extLst>
          </p:cNvPr>
          <p:cNvPicPr preferRelativeResize="0">
            <a:picLocks noGrp="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6158412" y="1250951"/>
            <a:ext cx="5486400" cy="4200548"/>
          </a:xfrm>
        </p:spPr>
      </p:pic>
    </p:spTree>
    <p:extLst>
      <p:ext uri="{BB962C8B-B14F-4D97-AF65-F5344CB8AC3E}">
        <p14:creationId xmlns:p14="http://schemas.microsoft.com/office/powerpoint/2010/main" val="123824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0B881-18D0-420A-F4A9-B829DE3E92DE}"/>
              </a:ext>
            </a:extLst>
          </p:cNvPr>
          <p:cNvSpPr>
            <a:spLocks noGrp="1"/>
          </p:cNvSpPr>
          <p:nvPr>
            <p:ph type="title"/>
          </p:nvPr>
        </p:nvSpPr>
        <p:spPr/>
        <p:txBody>
          <a:bodyPr/>
          <a:lstStyle/>
          <a:p>
            <a:r>
              <a:rPr lang="en-US" dirty="0"/>
              <a:t>Other results in the paper support the conclusion</a:t>
            </a:r>
          </a:p>
        </p:txBody>
      </p:sp>
      <p:sp>
        <p:nvSpPr>
          <p:cNvPr id="3" name="Content Placeholder 2">
            <a:extLst>
              <a:ext uri="{FF2B5EF4-FFF2-40B4-BE49-F238E27FC236}">
                <a16:creationId xmlns:a16="http://schemas.microsoft.com/office/drawing/2014/main" id="{24D2E32E-A3CE-5413-84D4-679967B09721}"/>
              </a:ext>
            </a:extLst>
          </p:cNvPr>
          <p:cNvSpPr>
            <a:spLocks noGrp="1"/>
          </p:cNvSpPr>
          <p:nvPr>
            <p:ph idx="1"/>
          </p:nvPr>
        </p:nvSpPr>
        <p:spPr/>
        <p:txBody>
          <a:bodyPr>
            <a:normAutofit/>
          </a:bodyPr>
          <a:lstStyle/>
          <a:p>
            <a:r>
              <a:rPr lang="en-US" dirty="0"/>
              <a:t>Heterogeneity by case characteristics</a:t>
            </a:r>
          </a:p>
          <a:p>
            <a:pPr lvl="1"/>
            <a:r>
              <a:rPr lang="en-US" sz="2000" dirty="0">
                <a:solidFill>
                  <a:schemeClr val="tx2">
                    <a:lumMod val="50000"/>
                    <a:lumOff val="50000"/>
                  </a:schemeClr>
                </a:solidFill>
              </a:rPr>
              <a:t>Splitting the sample by violent charges, felony charges, or first charges does not change our conclusions</a:t>
            </a:r>
          </a:p>
          <a:p>
            <a:pPr marL="0" indent="0">
              <a:buNone/>
            </a:pPr>
            <a:endParaRPr lang="en-US" dirty="0"/>
          </a:p>
          <a:p>
            <a:r>
              <a:rPr lang="en-US" dirty="0"/>
              <a:t>Oster bounding exercise</a:t>
            </a:r>
          </a:p>
          <a:p>
            <a:pPr lvl="1"/>
            <a:r>
              <a:rPr lang="en-US" sz="2000" dirty="0">
                <a:solidFill>
                  <a:schemeClr val="tx2">
                    <a:lumMod val="50000"/>
                    <a:lumOff val="50000"/>
                  </a:schemeClr>
                </a:solidFill>
              </a:rPr>
              <a:t>One way to test our assumption of unobserved differences. We can rule out that omitted variable bias is causing us to miss harsh outcomes.</a:t>
            </a:r>
          </a:p>
          <a:p>
            <a:pPr marL="0" indent="0">
              <a:buNone/>
            </a:pPr>
            <a:endParaRPr lang="en-US" dirty="0"/>
          </a:p>
          <a:p>
            <a:r>
              <a:rPr lang="en-US" dirty="0"/>
              <a:t>Alternate matching methods</a:t>
            </a:r>
          </a:p>
          <a:p>
            <a:pPr lvl="1"/>
            <a:r>
              <a:rPr lang="en-US" sz="1800" dirty="0">
                <a:solidFill>
                  <a:schemeClr val="tx2">
                    <a:lumMod val="50000"/>
                    <a:lumOff val="50000"/>
                  </a:schemeClr>
                </a:solidFill>
              </a:rPr>
              <a:t>If we exactly match based on case characteristics, conclusions remain.</a:t>
            </a:r>
          </a:p>
        </p:txBody>
      </p:sp>
    </p:spTree>
    <p:extLst>
      <p:ext uri="{BB962C8B-B14F-4D97-AF65-F5344CB8AC3E}">
        <p14:creationId xmlns:p14="http://schemas.microsoft.com/office/powerpoint/2010/main" val="4288530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7B89E-4629-62C7-EED8-AAAF573A0CA3}"/>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92E269D9-BCEB-BEBB-0E86-B08F3061DE1A}"/>
              </a:ext>
            </a:extLst>
          </p:cNvPr>
          <p:cNvSpPr>
            <a:spLocks noGrp="1"/>
          </p:cNvSpPr>
          <p:nvPr>
            <p:ph idx="1"/>
          </p:nvPr>
        </p:nvSpPr>
        <p:spPr/>
        <p:txBody>
          <a:bodyPr>
            <a:normAutofit lnSpcReduction="10000"/>
          </a:bodyPr>
          <a:lstStyle/>
          <a:p>
            <a:r>
              <a:rPr lang="en-US" dirty="0"/>
              <a:t>We find </a:t>
            </a:r>
            <a:r>
              <a:rPr lang="en-US" dirty="0">
                <a:solidFill>
                  <a:schemeClr val="accent1"/>
                </a:solidFill>
              </a:rPr>
              <a:t>no evidence </a:t>
            </a:r>
            <a:r>
              <a:rPr lang="en-US" dirty="0"/>
              <a:t>that youth in foster care at the time of their juvenile justice case experience processing bias. If anything, cases involving youth in foster care are have </a:t>
            </a:r>
            <a:r>
              <a:rPr lang="en-US" dirty="0">
                <a:solidFill>
                  <a:srgbClr val="00B050"/>
                </a:solidFill>
              </a:rPr>
              <a:t>modestly more lenient outcomes</a:t>
            </a:r>
            <a:r>
              <a:rPr lang="en-US" dirty="0"/>
              <a:t>.</a:t>
            </a:r>
          </a:p>
          <a:p>
            <a:endParaRPr lang="en-US" dirty="0"/>
          </a:p>
          <a:p>
            <a:r>
              <a:rPr lang="en-US" dirty="0"/>
              <a:t>Findings help inform pathways of FC to JJ contact; processing bias may not play a pronounced role.</a:t>
            </a:r>
          </a:p>
          <a:p>
            <a:endParaRPr lang="en-US" dirty="0"/>
          </a:p>
          <a:p>
            <a:r>
              <a:rPr lang="en-US" dirty="0"/>
              <a:t>Moreover, juvenile justice programs that expressly target youth in foster care may be better suited in locations where processing bias is present. Child Welfare services cannot sufficiently replace JJ programs.</a:t>
            </a:r>
          </a:p>
        </p:txBody>
      </p:sp>
    </p:spTree>
    <p:extLst>
      <p:ext uri="{BB962C8B-B14F-4D97-AF65-F5344CB8AC3E}">
        <p14:creationId xmlns:p14="http://schemas.microsoft.com/office/powerpoint/2010/main" val="409366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51D46-E5B5-12A1-4687-D36576F61307}"/>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773A264D-4B9E-81D6-F408-21B5CBA8042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93718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ED04C-FA61-D1C8-9C3E-40AD409CDA12}"/>
              </a:ext>
            </a:extLst>
          </p:cNvPr>
          <p:cNvSpPr>
            <a:spLocks noGrp="1"/>
          </p:cNvSpPr>
          <p:nvPr>
            <p:ph type="title"/>
          </p:nvPr>
        </p:nvSpPr>
        <p:spPr/>
        <p:txBody>
          <a:bodyPr/>
          <a:lstStyle/>
          <a:p>
            <a:r>
              <a:rPr lang="en-US" dirty="0"/>
              <a:t>More motivation</a:t>
            </a:r>
          </a:p>
        </p:txBody>
      </p:sp>
      <p:sp>
        <p:nvSpPr>
          <p:cNvPr id="3" name="Content Placeholder 2">
            <a:extLst>
              <a:ext uri="{FF2B5EF4-FFF2-40B4-BE49-F238E27FC236}">
                <a16:creationId xmlns:a16="http://schemas.microsoft.com/office/drawing/2014/main" id="{8CC9848B-1900-15F0-0CC3-67993B99728D}"/>
              </a:ext>
            </a:extLst>
          </p:cNvPr>
          <p:cNvSpPr>
            <a:spLocks noGrp="1"/>
          </p:cNvSpPr>
          <p:nvPr>
            <p:ph idx="1"/>
          </p:nvPr>
        </p:nvSpPr>
        <p:spPr/>
        <p:txBody>
          <a:bodyPr/>
          <a:lstStyle/>
          <a:p>
            <a:r>
              <a:rPr lang="en-US" dirty="0"/>
              <a:t>Foreign audiences may not know too much about why processing bias may matter as a legal outcome in US JJ. Spend time on the theory/motivation</a:t>
            </a:r>
          </a:p>
          <a:p>
            <a:endParaRPr lang="en-US" dirty="0"/>
          </a:p>
        </p:txBody>
      </p:sp>
    </p:spTree>
    <p:extLst>
      <p:ext uri="{BB962C8B-B14F-4D97-AF65-F5344CB8AC3E}">
        <p14:creationId xmlns:p14="http://schemas.microsoft.com/office/powerpoint/2010/main" val="3609017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FFDD95-71BC-8148-ACBB-F8DD707CBF0E}"/>
              </a:ext>
            </a:extLst>
          </p:cNvPr>
          <p:cNvSpPr>
            <a:spLocks noGrp="1"/>
          </p:cNvSpPr>
          <p:nvPr>
            <p:ph type="title"/>
          </p:nvPr>
        </p:nvSpPr>
        <p:spPr>
          <a:xfrm>
            <a:off x="405830" y="248569"/>
            <a:ext cx="5188146" cy="896352"/>
          </a:xfrm>
        </p:spPr>
        <p:txBody>
          <a:bodyPr>
            <a:normAutofit/>
          </a:bodyPr>
          <a:lstStyle/>
          <a:p>
            <a:r>
              <a:rPr lang="en-US" dirty="0"/>
              <a:t>Introduction</a:t>
            </a:r>
          </a:p>
        </p:txBody>
      </p:sp>
      <p:sp>
        <p:nvSpPr>
          <p:cNvPr id="3" name="Content Placeholder 2">
            <a:extLst>
              <a:ext uri="{FF2B5EF4-FFF2-40B4-BE49-F238E27FC236}">
                <a16:creationId xmlns:a16="http://schemas.microsoft.com/office/drawing/2014/main" id="{E02334A8-E0AC-FD46-BFB0-47BF3647AA7C}"/>
              </a:ext>
            </a:extLst>
          </p:cNvPr>
          <p:cNvSpPr>
            <a:spLocks noGrp="1"/>
          </p:cNvSpPr>
          <p:nvPr>
            <p:ph idx="1"/>
          </p:nvPr>
        </p:nvSpPr>
        <p:spPr/>
        <p:txBody>
          <a:bodyPr>
            <a:normAutofit/>
          </a:bodyPr>
          <a:lstStyle/>
          <a:p>
            <a:endParaRPr lang="en-US" sz="2200" dirty="0"/>
          </a:p>
          <a:p>
            <a:r>
              <a:rPr lang="en-US" sz="2200" dirty="0"/>
              <a:t>Scholars and policymakers alike concerned with outcomes of foster youth, particularly high rates of delinquency; up to 24 percent of youth in foster care come into contact with the juvenile justice system and more likely to receive court sanctions (</a:t>
            </a:r>
            <a:r>
              <a:rPr lang="en-US" sz="2200" dirty="0" err="1"/>
              <a:t>Cutuli</a:t>
            </a:r>
            <a:r>
              <a:rPr lang="en-US" sz="2200" dirty="0"/>
              <a:t> et al., 2016). </a:t>
            </a:r>
          </a:p>
          <a:p>
            <a:endParaRPr lang="en-US" sz="2200" dirty="0"/>
          </a:p>
          <a:p>
            <a:r>
              <a:rPr lang="en-US" sz="2200" dirty="0"/>
              <a:t>Justice system contact and juvenile court sanctions particularly concerning due to the link between juvenile justice and adulthood crime (Baron et al., 2023; </a:t>
            </a:r>
            <a:r>
              <a:rPr lang="en-US" sz="2200" dirty="0" err="1"/>
              <a:t>Aizer</a:t>
            </a:r>
            <a:r>
              <a:rPr lang="en-US" sz="2200" dirty="0"/>
              <a:t> and Doyle, 2015).</a:t>
            </a:r>
          </a:p>
          <a:p>
            <a:endParaRPr lang="en-US" sz="2400" dirty="0"/>
          </a:p>
          <a:p>
            <a:pPr marL="0" indent="0">
              <a:buNone/>
            </a:pPr>
            <a:endParaRPr lang="en-US" sz="2400" dirty="0"/>
          </a:p>
        </p:txBody>
      </p:sp>
    </p:spTree>
    <p:extLst>
      <p:ext uri="{BB962C8B-B14F-4D97-AF65-F5344CB8AC3E}">
        <p14:creationId xmlns:p14="http://schemas.microsoft.com/office/powerpoint/2010/main" val="2331482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FFDD95-71BC-8148-ACBB-F8DD707CBF0E}"/>
              </a:ext>
            </a:extLst>
          </p:cNvPr>
          <p:cNvSpPr>
            <a:spLocks noGrp="1"/>
          </p:cNvSpPr>
          <p:nvPr>
            <p:ph type="title"/>
          </p:nvPr>
        </p:nvSpPr>
        <p:spPr>
          <a:xfrm>
            <a:off x="405830" y="248569"/>
            <a:ext cx="5188146" cy="896352"/>
          </a:xfrm>
        </p:spPr>
        <p:txBody>
          <a:bodyPr>
            <a:normAutofit/>
          </a:bodyPr>
          <a:lstStyle/>
          <a:p>
            <a:r>
              <a:rPr lang="en-US" dirty="0"/>
              <a:t>Introduction</a:t>
            </a:r>
          </a:p>
        </p:txBody>
      </p:sp>
      <p:sp>
        <p:nvSpPr>
          <p:cNvPr id="3" name="Content Placeholder 2">
            <a:extLst>
              <a:ext uri="{FF2B5EF4-FFF2-40B4-BE49-F238E27FC236}">
                <a16:creationId xmlns:a16="http://schemas.microsoft.com/office/drawing/2014/main" id="{E02334A8-E0AC-FD46-BFB0-47BF3647AA7C}"/>
              </a:ext>
            </a:extLst>
          </p:cNvPr>
          <p:cNvSpPr>
            <a:spLocks noGrp="1"/>
          </p:cNvSpPr>
          <p:nvPr>
            <p:ph idx="1"/>
          </p:nvPr>
        </p:nvSpPr>
        <p:spPr/>
        <p:txBody>
          <a:bodyPr>
            <a:normAutofit/>
          </a:bodyPr>
          <a:lstStyle/>
          <a:p>
            <a:r>
              <a:rPr lang="en-US" sz="2400" dirty="0"/>
              <a:t>The juvenile court’s decision-making captures both delinquent behavior and the system’s response to the case. Since foster placement is a </a:t>
            </a:r>
            <a:r>
              <a:rPr lang="en-US" sz="2400" dirty="0">
                <a:solidFill>
                  <a:srgbClr val="00B0F0"/>
                </a:solidFill>
              </a:rPr>
              <a:t>legal status</a:t>
            </a:r>
            <a:r>
              <a:rPr lang="en-US" sz="2400" dirty="0"/>
              <a:t>, court officials may respond differently. </a:t>
            </a:r>
          </a:p>
          <a:p>
            <a:endParaRPr lang="en-US" sz="2400" dirty="0"/>
          </a:p>
          <a:p>
            <a:r>
              <a:rPr lang="en-US" sz="2400" dirty="0"/>
              <a:t>Foster care may lead to worse case outcomes if youth face </a:t>
            </a:r>
            <a:r>
              <a:rPr lang="en-US" sz="2400" dirty="0">
                <a:solidFill>
                  <a:schemeClr val="accent1"/>
                </a:solidFill>
              </a:rPr>
              <a:t>processing bias</a:t>
            </a:r>
            <a:r>
              <a:rPr lang="en-US" sz="2400" dirty="0"/>
              <a:t>: differentially harsh treatment based on being in foster care. </a:t>
            </a:r>
          </a:p>
          <a:p>
            <a:endParaRPr lang="en-US" sz="2400" dirty="0"/>
          </a:p>
          <a:p>
            <a:r>
              <a:rPr lang="en-US" sz="2400" dirty="0"/>
              <a:t>Prior research found evidence that dependent youth at the time of juvenile justice contact were treated </a:t>
            </a:r>
            <a:r>
              <a:rPr lang="en-US" sz="2400" dirty="0">
                <a:solidFill>
                  <a:srgbClr val="00B050"/>
                </a:solidFill>
              </a:rPr>
              <a:t>more harshly</a:t>
            </a:r>
            <a:r>
              <a:rPr lang="en-US" sz="2400" dirty="0"/>
              <a:t> by the court, resulting in higher rates of court-ordered detention (Conger and Ross, 2001; Ryan et al., 2007; Tam et al., 2016).</a:t>
            </a:r>
          </a:p>
          <a:p>
            <a:endParaRPr lang="en-US" sz="2400" dirty="0"/>
          </a:p>
          <a:p>
            <a:endParaRPr lang="en-US" sz="2400" dirty="0"/>
          </a:p>
          <a:p>
            <a:endParaRPr lang="en-US" sz="2400" dirty="0"/>
          </a:p>
        </p:txBody>
      </p:sp>
    </p:spTree>
    <p:extLst>
      <p:ext uri="{BB962C8B-B14F-4D97-AF65-F5344CB8AC3E}">
        <p14:creationId xmlns:p14="http://schemas.microsoft.com/office/powerpoint/2010/main" val="4069875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E5F78-EDD6-23D6-5D52-88B2410D14C2}"/>
              </a:ext>
            </a:extLst>
          </p:cNvPr>
          <p:cNvSpPr>
            <a:spLocks noGrp="1"/>
          </p:cNvSpPr>
          <p:nvPr>
            <p:ph type="title"/>
          </p:nvPr>
        </p:nvSpPr>
        <p:spPr/>
        <p:txBody>
          <a:bodyPr/>
          <a:lstStyle/>
          <a:p>
            <a:r>
              <a:rPr lang="en-US" dirty="0"/>
              <a:t>This Paper</a:t>
            </a:r>
          </a:p>
        </p:txBody>
      </p:sp>
      <p:sp>
        <p:nvSpPr>
          <p:cNvPr id="3" name="Content Placeholder 2">
            <a:extLst>
              <a:ext uri="{FF2B5EF4-FFF2-40B4-BE49-F238E27FC236}">
                <a16:creationId xmlns:a16="http://schemas.microsoft.com/office/drawing/2014/main" id="{38DDB39D-6422-CA3F-200D-3AD30D5598B6}"/>
              </a:ext>
            </a:extLst>
          </p:cNvPr>
          <p:cNvSpPr>
            <a:spLocks noGrp="1"/>
          </p:cNvSpPr>
          <p:nvPr>
            <p:ph idx="1"/>
          </p:nvPr>
        </p:nvSpPr>
        <p:spPr/>
        <p:txBody>
          <a:bodyPr/>
          <a:lstStyle/>
          <a:p>
            <a:endParaRPr lang="en-US" dirty="0"/>
          </a:p>
          <a:p>
            <a:r>
              <a:rPr lang="en-US" sz="2400" dirty="0"/>
              <a:t>Tests for </a:t>
            </a:r>
            <a:r>
              <a:rPr lang="en-US" sz="2400" dirty="0">
                <a:solidFill>
                  <a:schemeClr val="accent1"/>
                </a:solidFill>
              </a:rPr>
              <a:t>processing bias </a:t>
            </a:r>
            <a:r>
              <a:rPr lang="en-US" sz="2400" dirty="0"/>
              <a:t>by examining differences in juvenile case outcomes based on concurrent foster care placement.</a:t>
            </a:r>
          </a:p>
          <a:p>
            <a:pPr marL="0" indent="0">
              <a:buNone/>
            </a:pPr>
            <a:r>
              <a:rPr lang="en-US" sz="2400" dirty="0"/>
              <a:t>How?</a:t>
            </a:r>
          </a:p>
          <a:p>
            <a:pPr lvl="1"/>
            <a:r>
              <a:rPr lang="en-US" sz="2000" dirty="0"/>
              <a:t>Collected data on over 10,000 </a:t>
            </a:r>
            <a:r>
              <a:rPr lang="en-US" sz="2000" dirty="0">
                <a:solidFill>
                  <a:srgbClr val="00B050"/>
                </a:solidFill>
              </a:rPr>
              <a:t>delinquency cases </a:t>
            </a:r>
            <a:r>
              <a:rPr lang="en-US" sz="2000" dirty="0"/>
              <a:t>(roughly 1,500 in foster care during the case), linked to rich records of </a:t>
            </a:r>
            <a:r>
              <a:rPr lang="en-US" sz="2000" dirty="0">
                <a:solidFill>
                  <a:srgbClr val="7030A0"/>
                </a:solidFill>
              </a:rPr>
              <a:t>prior behavioral health diagnoses</a:t>
            </a:r>
            <a:r>
              <a:rPr lang="en-US" sz="2000" dirty="0"/>
              <a:t> and </a:t>
            </a:r>
            <a:r>
              <a:rPr lang="en-US" sz="2000" dirty="0">
                <a:solidFill>
                  <a:schemeClr val="accent2">
                    <a:lumMod val="40000"/>
                    <a:lumOff val="60000"/>
                  </a:schemeClr>
                </a:solidFill>
              </a:rPr>
              <a:t>socioeconomic background</a:t>
            </a:r>
            <a:r>
              <a:rPr lang="en-US" sz="2000" dirty="0"/>
              <a:t>.</a:t>
            </a:r>
          </a:p>
          <a:p>
            <a:pPr lvl="1"/>
            <a:r>
              <a:rPr lang="en-US" sz="2000" dirty="0"/>
              <a:t>Compare cases involving youth in foster care to </a:t>
            </a:r>
            <a:r>
              <a:rPr lang="en-US" sz="2000" dirty="0">
                <a:solidFill>
                  <a:srgbClr val="F58014"/>
                </a:solidFill>
              </a:rPr>
              <a:t>some counterfactual set </a:t>
            </a:r>
            <a:r>
              <a:rPr lang="en-US" sz="2000" dirty="0"/>
              <a:t>of cases.</a:t>
            </a:r>
          </a:p>
          <a:p>
            <a:pPr lvl="1"/>
            <a:r>
              <a:rPr lang="en-US" sz="2000" dirty="0"/>
              <a:t>Test for processing bias defined as youth in foster care experiencing worse case outcomes.</a:t>
            </a:r>
          </a:p>
          <a:p>
            <a:pPr marL="457200" lvl="1" indent="0">
              <a:buNone/>
            </a:pPr>
            <a:endParaRPr lang="en-US" dirty="0"/>
          </a:p>
          <a:p>
            <a:pPr marL="457200" lvl="1" indent="0">
              <a:buNone/>
            </a:pPr>
            <a:r>
              <a:rPr lang="en-US" sz="2400" dirty="0"/>
              <a:t>But what is the right </a:t>
            </a:r>
            <a:r>
              <a:rPr lang="en-US" sz="2400" dirty="0">
                <a:solidFill>
                  <a:srgbClr val="F58014"/>
                </a:solidFill>
              </a:rPr>
              <a:t>counterfactual</a:t>
            </a:r>
            <a:r>
              <a:rPr lang="en-US" sz="2400" dirty="0"/>
              <a:t>?</a:t>
            </a:r>
          </a:p>
          <a:p>
            <a:pPr marL="457200" lvl="1" indent="0">
              <a:buNone/>
            </a:pPr>
            <a:endParaRPr lang="en-US" dirty="0"/>
          </a:p>
          <a:p>
            <a:pPr lvl="1"/>
            <a:endParaRPr lang="en-US" dirty="0"/>
          </a:p>
        </p:txBody>
      </p:sp>
    </p:spTree>
    <p:extLst>
      <p:ext uri="{BB962C8B-B14F-4D97-AF65-F5344CB8AC3E}">
        <p14:creationId xmlns:p14="http://schemas.microsoft.com/office/powerpoint/2010/main" val="3122376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FFDD95-71BC-8148-ACBB-F8DD707CBF0E}"/>
              </a:ext>
            </a:extLst>
          </p:cNvPr>
          <p:cNvSpPr>
            <a:spLocks noGrp="1"/>
          </p:cNvSpPr>
          <p:nvPr>
            <p:ph type="title"/>
          </p:nvPr>
        </p:nvSpPr>
        <p:spPr>
          <a:xfrm>
            <a:off x="405830" y="248569"/>
            <a:ext cx="5188146" cy="896352"/>
          </a:xfrm>
        </p:spPr>
        <p:txBody>
          <a:bodyPr>
            <a:normAutofit/>
          </a:bodyPr>
          <a:lstStyle/>
          <a:p>
            <a:r>
              <a:rPr lang="en-US" dirty="0"/>
              <a:t>Data</a:t>
            </a:r>
          </a:p>
        </p:txBody>
      </p:sp>
      <p:sp>
        <p:nvSpPr>
          <p:cNvPr id="3" name="Content Placeholder 2">
            <a:extLst>
              <a:ext uri="{FF2B5EF4-FFF2-40B4-BE49-F238E27FC236}">
                <a16:creationId xmlns:a16="http://schemas.microsoft.com/office/drawing/2014/main" id="{E02334A8-E0AC-FD46-BFB0-47BF3647AA7C}"/>
              </a:ext>
            </a:extLst>
          </p:cNvPr>
          <p:cNvSpPr>
            <a:spLocks noGrp="1"/>
          </p:cNvSpPr>
          <p:nvPr>
            <p:ph idx="1"/>
          </p:nvPr>
        </p:nvSpPr>
        <p:spPr/>
        <p:txBody>
          <a:bodyPr>
            <a:normAutofit/>
          </a:bodyPr>
          <a:lstStyle/>
          <a:p>
            <a:pPr marL="0" indent="0">
              <a:buNone/>
            </a:pPr>
            <a:r>
              <a:rPr lang="en-US" sz="2400" dirty="0"/>
              <a:t>The core set of data includes linked, administrative sources that span of child welfare services, foster care, juvenile justice, and healthcare systems for over 10,000 adolescents between 2015 and 2020.</a:t>
            </a:r>
          </a:p>
          <a:p>
            <a:r>
              <a:rPr lang="en-US" sz="2000" dirty="0"/>
              <a:t>Pennsylvania’s Child Welfare Information Solution provides substantiated investigations of child abuse or neglect. The state’s Adoption and Foster Care Reporting System file provides </a:t>
            </a:r>
            <a:r>
              <a:rPr lang="en-US" sz="2000" dirty="0">
                <a:solidFill>
                  <a:schemeClr val="accent1"/>
                </a:solidFill>
              </a:rPr>
              <a:t>foster care placement dates </a:t>
            </a:r>
            <a:r>
              <a:rPr lang="en-US" sz="2000" dirty="0"/>
              <a:t>and settings. </a:t>
            </a:r>
          </a:p>
          <a:p>
            <a:r>
              <a:rPr lang="en-US" sz="2000" dirty="0"/>
              <a:t>The state’s Juvenile Court Judges’ Commission data system includes </a:t>
            </a:r>
            <a:r>
              <a:rPr lang="en-US" sz="2000" dirty="0">
                <a:solidFill>
                  <a:srgbClr val="00B050"/>
                </a:solidFill>
              </a:rPr>
              <a:t>juvenile court data </a:t>
            </a:r>
            <a:r>
              <a:rPr lang="en-US" sz="2000" dirty="0"/>
              <a:t>for youth with prior CWS contact. Case data include relevant filing dates, decision dates, as well as key details regarding charges and court-ordered sanctions.</a:t>
            </a:r>
          </a:p>
          <a:p>
            <a:r>
              <a:rPr lang="en-US" sz="2000" dirty="0"/>
              <a:t>The Office of Medical Assistance Program’s Medicaid claims data allows us to collect prior </a:t>
            </a:r>
            <a:r>
              <a:rPr lang="en-US" sz="2000" dirty="0">
                <a:solidFill>
                  <a:schemeClr val="accent2">
                    <a:lumMod val="60000"/>
                    <a:lumOff val="40000"/>
                  </a:schemeClr>
                </a:solidFill>
              </a:rPr>
              <a:t>diagnoses of behavioral health conditions</a:t>
            </a:r>
            <a:r>
              <a:rPr lang="en-US" sz="2000" dirty="0"/>
              <a:t> (ADHD, depression, mood or disruptive disorders, etc.)</a:t>
            </a:r>
          </a:p>
          <a:p>
            <a:r>
              <a:rPr lang="en-US" sz="2000" dirty="0"/>
              <a:t>We also collect </a:t>
            </a:r>
            <a:r>
              <a:rPr lang="en-US" sz="2000" dirty="0">
                <a:solidFill>
                  <a:schemeClr val="accent5">
                    <a:lumMod val="60000"/>
                    <a:lumOff val="40000"/>
                  </a:schemeClr>
                </a:solidFill>
              </a:rPr>
              <a:t>socioeconomic conditions</a:t>
            </a:r>
            <a:r>
              <a:rPr lang="en-US" sz="2000" dirty="0"/>
              <a:t> of the youth based (e.g., share of neighborhood in poverty) off of their child welfare services location.</a:t>
            </a:r>
          </a:p>
        </p:txBody>
      </p:sp>
    </p:spTree>
    <p:extLst>
      <p:ext uri="{BB962C8B-B14F-4D97-AF65-F5344CB8AC3E}">
        <p14:creationId xmlns:p14="http://schemas.microsoft.com/office/powerpoint/2010/main" val="2779188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FFDD95-71BC-8148-ACBB-F8DD707CBF0E}"/>
              </a:ext>
            </a:extLst>
          </p:cNvPr>
          <p:cNvSpPr>
            <a:spLocks noGrp="1"/>
          </p:cNvSpPr>
          <p:nvPr>
            <p:ph type="title"/>
          </p:nvPr>
        </p:nvSpPr>
        <p:spPr>
          <a:xfrm>
            <a:off x="405830" y="248569"/>
            <a:ext cx="5188146" cy="896352"/>
          </a:xfrm>
        </p:spPr>
        <p:txBody>
          <a:bodyPr>
            <a:normAutofit/>
          </a:bodyPr>
          <a:lstStyle/>
          <a:p>
            <a:r>
              <a:rPr lang="en-US" dirty="0"/>
              <a:t>Data</a:t>
            </a:r>
          </a:p>
        </p:txBody>
      </p:sp>
      <p:sp>
        <p:nvSpPr>
          <p:cNvPr id="3" name="Content Placeholder 2">
            <a:extLst>
              <a:ext uri="{FF2B5EF4-FFF2-40B4-BE49-F238E27FC236}">
                <a16:creationId xmlns:a16="http://schemas.microsoft.com/office/drawing/2014/main" id="{E02334A8-E0AC-FD46-BFB0-47BF3647AA7C}"/>
              </a:ext>
            </a:extLst>
          </p:cNvPr>
          <p:cNvSpPr>
            <a:spLocks noGrp="1"/>
          </p:cNvSpPr>
          <p:nvPr>
            <p:ph idx="1"/>
          </p:nvPr>
        </p:nvSpPr>
        <p:spPr/>
        <p:txBody>
          <a:bodyPr>
            <a:normAutofit/>
          </a:bodyPr>
          <a:lstStyle/>
          <a:p>
            <a:pPr marL="0" indent="0">
              <a:buNone/>
            </a:pPr>
            <a:r>
              <a:rPr lang="en-US" sz="2400" dirty="0"/>
              <a:t>Over 10,000 Juvenile Justice cases between 2015-2020 involving youth with prior or ongoing child welfare services. Roughly 1,500 cases involve a youth concurrently placed in foster care. </a:t>
            </a:r>
          </a:p>
          <a:p>
            <a:pPr marL="0" indent="0">
              <a:buNone/>
            </a:pPr>
            <a:endParaRPr lang="en-US" sz="2400" dirty="0"/>
          </a:p>
          <a:p>
            <a:r>
              <a:rPr lang="en-US" sz="2400" dirty="0"/>
              <a:t>Court data are quite rich and include detailed charges and associated court decisions.</a:t>
            </a:r>
          </a:p>
          <a:p>
            <a:r>
              <a:rPr lang="en-US" sz="2400" dirty="0"/>
              <a:t>Medicaid claims data allows us to collect prior </a:t>
            </a:r>
            <a:r>
              <a:rPr lang="en-US" sz="2400" dirty="0">
                <a:solidFill>
                  <a:schemeClr val="accent2">
                    <a:lumMod val="60000"/>
                    <a:lumOff val="40000"/>
                  </a:schemeClr>
                </a:solidFill>
              </a:rPr>
              <a:t>diagnoses of behavioral health conditions</a:t>
            </a:r>
            <a:r>
              <a:rPr lang="en-US" sz="2400" dirty="0"/>
              <a:t> (ADHD, depression, mood or disruptive disorders, etc.)</a:t>
            </a:r>
          </a:p>
          <a:p>
            <a:r>
              <a:rPr lang="en-US" sz="2400" dirty="0"/>
              <a:t>We also collect </a:t>
            </a:r>
            <a:r>
              <a:rPr lang="en-US" sz="2400" dirty="0">
                <a:solidFill>
                  <a:schemeClr val="accent5">
                    <a:lumMod val="60000"/>
                    <a:lumOff val="40000"/>
                  </a:schemeClr>
                </a:solidFill>
              </a:rPr>
              <a:t>socioeconomic conditions</a:t>
            </a:r>
            <a:r>
              <a:rPr lang="en-US" sz="2400" dirty="0"/>
              <a:t> of the youth based (e.g., share of neighborhood in poverty) off of their child welfare services location.</a:t>
            </a:r>
          </a:p>
        </p:txBody>
      </p:sp>
    </p:spTree>
    <p:extLst>
      <p:ext uri="{BB962C8B-B14F-4D97-AF65-F5344CB8AC3E}">
        <p14:creationId xmlns:p14="http://schemas.microsoft.com/office/powerpoint/2010/main" val="1547402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bar graph with numbers and symbols&#10;&#10;Description automatically generated">
            <a:extLst>
              <a:ext uri="{FF2B5EF4-FFF2-40B4-BE49-F238E27FC236}">
                <a16:creationId xmlns:a16="http://schemas.microsoft.com/office/drawing/2014/main" id="{FE395CDD-D978-4D89-8922-5CB679AFC92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5989379" y="1831706"/>
            <a:ext cx="5486400" cy="3657600"/>
          </a:xfrm>
        </p:spPr>
      </p:pic>
      <p:sp>
        <p:nvSpPr>
          <p:cNvPr id="3" name="Title 2">
            <a:extLst>
              <a:ext uri="{FF2B5EF4-FFF2-40B4-BE49-F238E27FC236}">
                <a16:creationId xmlns:a16="http://schemas.microsoft.com/office/drawing/2014/main" id="{FE71BBC6-CEDC-0A68-C908-CC241B1A70BE}"/>
              </a:ext>
            </a:extLst>
          </p:cNvPr>
          <p:cNvSpPr>
            <a:spLocks noGrp="1"/>
          </p:cNvSpPr>
          <p:nvPr>
            <p:ph type="title"/>
          </p:nvPr>
        </p:nvSpPr>
        <p:spPr/>
        <p:txBody>
          <a:bodyPr/>
          <a:lstStyle/>
          <a:p>
            <a:r>
              <a:rPr lang="en-US" dirty="0"/>
              <a:t>Characteristics of our foster youth sample</a:t>
            </a:r>
          </a:p>
        </p:txBody>
      </p:sp>
      <p:sp>
        <p:nvSpPr>
          <p:cNvPr id="4" name="Content Placeholder 3">
            <a:extLst>
              <a:ext uri="{FF2B5EF4-FFF2-40B4-BE49-F238E27FC236}">
                <a16:creationId xmlns:a16="http://schemas.microsoft.com/office/drawing/2014/main" id="{AF53B687-1C9C-2366-D325-BC2F3AF07E6D}"/>
              </a:ext>
            </a:extLst>
          </p:cNvPr>
          <p:cNvSpPr>
            <a:spLocks noGrp="1"/>
          </p:cNvSpPr>
          <p:nvPr>
            <p:ph idx="1"/>
          </p:nvPr>
        </p:nvSpPr>
        <p:spPr/>
        <p:txBody>
          <a:bodyPr>
            <a:normAutofit/>
          </a:bodyPr>
          <a:lstStyle/>
          <a:p>
            <a:r>
              <a:rPr lang="en-US" sz="2400" dirty="0"/>
              <a:t>More than half of cases involving youth in foster care are concurrently placed in congregate care.</a:t>
            </a:r>
          </a:p>
        </p:txBody>
      </p:sp>
    </p:spTree>
    <p:extLst>
      <p:ext uri="{BB962C8B-B14F-4D97-AF65-F5344CB8AC3E}">
        <p14:creationId xmlns:p14="http://schemas.microsoft.com/office/powerpoint/2010/main" val="2057373594"/>
      </p:ext>
    </p:extLst>
  </p:cSld>
  <p:clrMapOvr>
    <a:masterClrMapping/>
  </p:clrMapOvr>
</p:sld>
</file>

<file path=ppt/theme/theme1.xml><?xml version="1.0" encoding="utf-8"?>
<a:theme xmlns:a="http://schemas.openxmlformats.org/drawingml/2006/main" name="Office Theme">
  <a:themeElements>
    <a:clrScheme name="PA Palette">
      <a:dk1>
        <a:srgbClr val="000000"/>
      </a:dk1>
      <a:lt1>
        <a:srgbClr val="FFFFFF"/>
      </a:lt1>
      <a:dk2>
        <a:srgbClr val="041E41"/>
      </a:dk2>
      <a:lt2>
        <a:srgbClr val="B8D6E6"/>
      </a:lt2>
      <a:accent1>
        <a:srgbClr val="009CDE"/>
      </a:accent1>
      <a:accent2>
        <a:srgbClr val="1E407C"/>
      </a:accent2>
      <a:accent3>
        <a:srgbClr val="A3AAAD"/>
      </a:accent3>
      <a:accent4>
        <a:srgbClr val="83B1D4"/>
      </a:accent4>
      <a:accent5>
        <a:srgbClr val="3EA39E"/>
      </a:accent5>
      <a:accent6>
        <a:srgbClr val="305470"/>
      </a:accent6>
      <a:hlink>
        <a:srgbClr val="64B8B6"/>
      </a:hlink>
      <a:folHlink>
        <a:srgbClr val="7D4C7C"/>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BACDCE15E3884D8166E0B57BA3310A" ma:contentTypeVersion="10" ma:contentTypeDescription="Create a new document." ma:contentTypeScope="" ma:versionID="a6ac2d1f20658ecc18557906d1765f5a">
  <xsd:schema xmlns:xsd="http://www.w3.org/2001/XMLSchema" xmlns:xs="http://www.w3.org/2001/XMLSchema" xmlns:p="http://schemas.microsoft.com/office/2006/metadata/properties" xmlns:ns2="8efeebb8-12c0-4033-997c-07494a9ddf58" xmlns:ns3="c05f9678-b365-448b-a896-d7f1f3938e47" targetNamespace="http://schemas.microsoft.com/office/2006/metadata/properties" ma:root="true" ma:fieldsID="66b9ecfff99d40c34a51ebde152fc135" ns2:_="" ns3:_="">
    <xsd:import namespace="8efeebb8-12c0-4033-997c-07494a9ddf58"/>
    <xsd:import namespace="c05f9678-b365-448b-a896-d7f1f3938e4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feebb8-12c0-4033-997c-07494a9ddf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28b28469-8996-4088-bd89-44d87d6385e5"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5f9678-b365-448b-a896-d7f1f3938e4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efeebb8-12c0-4033-997c-07494a9ddf5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DB72423-C997-4FCD-8780-3E69F4218CEB}"/>
</file>

<file path=customXml/itemProps2.xml><?xml version="1.0" encoding="utf-8"?>
<ds:datastoreItem xmlns:ds="http://schemas.openxmlformats.org/officeDocument/2006/customXml" ds:itemID="{42C23066-3038-4EAE-A0EA-AB2B4833A6F1}">
  <ds:schemaRefs>
    <ds:schemaRef ds:uri="http://schemas.microsoft.com/sharepoint/v3/contenttype/forms"/>
  </ds:schemaRefs>
</ds:datastoreItem>
</file>

<file path=customXml/itemProps3.xml><?xml version="1.0" encoding="utf-8"?>
<ds:datastoreItem xmlns:ds="http://schemas.openxmlformats.org/officeDocument/2006/customXml" ds:itemID="{221007C3-AD67-44B1-B137-2991E4E207A2}">
  <ds:schemaRefs>
    <ds:schemaRef ds:uri="http://purl.org/dc/terms/"/>
    <ds:schemaRef ds:uri="http://www.w3.org/XML/1998/namespace"/>
    <ds:schemaRef ds:uri="http://schemas.microsoft.com/office/infopath/2007/PartnerControls"/>
    <ds:schemaRef ds:uri="http://schemas.openxmlformats.org/package/2006/metadata/core-properties"/>
    <ds:schemaRef ds:uri="http://schemas.microsoft.com/office/2006/documentManagement/types"/>
    <ds:schemaRef ds:uri="c7c738f6-68ec-422e-b0e4-3523873f7adf"/>
    <ds:schemaRef ds:uri="542b8847-f5d4-4c9f-bd30-657d16e5db1d"/>
    <ds:schemaRef ds:uri="http://purl.org/dc/dcmitype/"/>
    <ds:schemaRef ds:uri="http://schemas.microsoft.com/office/2006/metadata/properties"/>
    <ds:schemaRef ds:uri="http://purl.org/dc/elements/1.1/"/>
  </ds:schemaRefs>
</ds:datastoreItem>
</file>

<file path=docMetadata/LabelInfo.xml><?xml version="1.0" encoding="utf-8"?>
<clbl:labelList xmlns:clbl="http://schemas.microsoft.com/office/2020/mipLabelMetadata">
  <clbl:label id="{7cf48d45-3ddb-4389-a9c1-c115526eb52e}" enabled="0" method="" siteId="{7cf48d45-3ddb-4389-a9c1-c115526eb52e}" removed="1"/>
</clbl:labelList>
</file>

<file path=docProps/app.xml><?xml version="1.0" encoding="utf-8"?>
<Properties xmlns="http://schemas.openxmlformats.org/officeDocument/2006/extended-properties" xmlns:vt="http://schemas.openxmlformats.org/officeDocument/2006/docPropsVTypes">
  <TotalTime>16372</TotalTime>
  <Words>1364</Words>
  <Application>Microsoft Office PowerPoint</Application>
  <PresentationFormat>Widescreen</PresentationFormat>
  <Paragraphs>126</Paragraphs>
  <Slides>23</Slides>
  <Notes>8</Notes>
  <HiddenSlides>6</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Franklin Gothic Book</vt:lpstr>
      <vt:lpstr>Franklin Gothic Medium</vt:lpstr>
      <vt:lpstr>Office Theme</vt:lpstr>
      <vt:lpstr>Do Foster Youth Face Harsher Juvenile Justice Outcomes?</vt:lpstr>
      <vt:lpstr>PowerPoint Presentation</vt:lpstr>
      <vt:lpstr>More motivation</vt:lpstr>
      <vt:lpstr>Introduction</vt:lpstr>
      <vt:lpstr>Introduction</vt:lpstr>
      <vt:lpstr>This Paper</vt:lpstr>
      <vt:lpstr>Data</vt:lpstr>
      <vt:lpstr>Data</vt:lpstr>
      <vt:lpstr>Characteristics of our foster youth sample</vt:lpstr>
      <vt:lpstr>Characteristics of our foster youth sample</vt:lpstr>
      <vt:lpstr>Characteristics of our foster youth sample</vt:lpstr>
      <vt:lpstr>Apples to Apples?</vt:lpstr>
      <vt:lpstr>Methodology</vt:lpstr>
      <vt:lpstr>Apples to Apples?</vt:lpstr>
      <vt:lpstr>Apples to Apples?</vt:lpstr>
      <vt:lpstr>Distribution of predicted propensity score</vt:lpstr>
      <vt:lpstr>Results: Little differences in adjudication or serious court sanction</vt:lpstr>
      <vt:lpstr>Results: Modestly better off across case outcomes</vt:lpstr>
      <vt:lpstr>Results: Can rule out more punitive treatment</vt:lpstr>
      <vt:lpstr>Heterogeneity tells the same story</vt:lpstr>
      <vt:lpstr>Other results in the paper support the conclusion</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Goldstein, Ezra Gabriel</cp:lastModifiedBy>
  <cp:revision>144</cp:revision>
  <cp:lastPrinted>2018-11-02T20:57:08Z</cp:lastPrinted>
  <dcterms:created xsi:type="dcterms:W3CDTF">2018-03-19T17:38:41Z</dcterms:created>
  <dcterms:modified xsi:type="dcterms:W3CDTF">2023-10-03T15:56:05Z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0x010100D5BACDCE15E3884D8166E0B57BA3310A</vt:lpwstr>
  </property>
  <property fmtid="{D5CDD505-2E9C-101B-9397-08002B2CF9AE}" pid="3" name="MediaServiceImageTags">
    <vt:lpwstr/>
  </property>
</Properties>
</file>