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33"/>
  </p:notesMasterIdLst>
  <p:handoutMasterIdLst>
    <p:handoutMasterId r:id="rId34"/>
  </p:handoutMasterIdLst>
  <p:sldIdLst>
    <p:sldId id="384" r:id="rId5"/>
    <p:sldId id="688" r:id="rId6"/>
    <p:sldId id="701" r:id="rId7"/>
    <p:sldId id="704" r:id="rId8"/>
    <p:sldId id="682" r:id="rId9"/>
    <p:sldId id="702" r:id="rId10"/>
    <p:sldId id="683" r:id="rId11"/>
    <p:sldId id="287" r:id="rId12"/>
    <p:sldId id="700" r:id="rId13"/>
    <p:sldId id="703" r:id="rId14"/>
    <p:sldId id="691" r:id="rId15"/>
    <p:sldId id="686" r:id="rId16"/>
    <p:sldId id="707" r:id="rId17"/>
    <p:sldId id="708" r:id="rId18"/>
    <p:sldId id="693" r:id="rId19"/>
    <p:sldId id="288" r:id="rId20"/>
    <p:sldId id="696" r:id="rId21"/>
    <p:sldId id="689" r:id="rId22"/>
    <p:sldId id="690" r:id="rId23"/>
    <p:sldId id="694" r:id="rId24"/>
    <p:sldId id="698" r:id="rId25"/>
    <p:sldId id="697" r:id="rId26"/>
    <p:sldId id="711" r:id="rId27"/>
    <p:sldId id="706" r:id="rId28"/>
    <p:sldId id="710" r:id="rId29"/>
    <p:sldId id="709" r:id="rId30"/>
    <p:sldId id="712" r:id="rId31"/>
    <p:sldId id="687" r:id="rId32"/>
  </p:sldIdLst>
  <p:sldSz cx="12188825"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FFFF00"/>
    <a:srgbClr val="ED8513"/>
    <a:srgbClr val="FF9900"/>
    <a:srgbClr val="FFFF99"/>
    <a:srgbClr val="E9F0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75" autoAdjust="0"/>
    <p:restoredTop sz="61097" autoAdjust="0"/>
  </p:normalViewPr>
  <p:slideViewPr>
    <p:cSldViewPr>
      <p:cViewPr varScale="1">
        <p:scale>
          <a:sx n="38" d="100"/>
          <a:sy n="38" d="100"/>
        </p:scale>
        <p:origin x="1768" y="48"/>
      </p:cViewPr>
      <p:guideLst>
        <p:guide orient="horz" pos="2160"/>
        <p:guide pos="288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2" d="100"/>
          <a:sy n="82" d="100"/>
        </p:scale>
        <p:origin x="375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253468316460438E-3"/>
          <c:y val="4.3378995433789952E-2"/>
          <c:w val="0.92752905886764159"/>
          <c:h val="0.8894114263114371"/>
        </c:manualLayout>
      </c:layout>
      <c:pieChart>
        <c:varyColors val="1"/>
        <c:ser>
          <c:idx val="0"/>
          <c:order val="0"/>
          <c:tx>
            <c:strRef>
              <c:f>Sheet1!$B$1</c:f>
              <c:strCache>
                <c:ptCount val="1"/>
                <c:pt idx="0">
                  <c:v>Sales</c:v>
                </c:pt>
              </c:strCache>
            </c:strRef>
          </c:tx>
          <c:explosion val="12"/>
          <c:dPt>
            <c:idx val="0"/>
            <c:bubble3D val="0"/>
            <c:spPr>
              <a:solidFill>
                <a:srgbClr val="FF0000"/>
              </a:solidFill>
              <a:ln w="19050">
                <a:solidFill>
                  <a:schemeClr val="lt1"/>
                </a:solidFill>
              </a:ln>
              <a:effectLst/>
            </c:spPr>
            <c:extLst>
              <c:ext xmlns:c16="http://schemas.microsoft.com/office/drawing/2014/chart" uri="{C3380CC4-5D6E-409C-BE32-E72D297353CC}">
                <c16:uniqueId val="{00000003-3884-470E-9BFD-5D14DEE3EE48}"/>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2-3884-470E-9BFD-5D14DEE3EE48}"/>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4-3884-470E-9BFD-5D14DEE3EE48}"/>
              </c:ext>
            </c:extLst>
          </c:dPt>
          <c:dLbls>
            <c:dLbl>
              <c:idx val="1"/>
              <c:layout>
                <c:manualLayout>
                  <c:x val="-2.4538995125609298E-2"/>
                  <c:y val="1.398900295690887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884-470E-9BFD-5D14DEE3EE48}"/>
                </c:ext>
              </c:extLst>
            </c:dLbl>
            <c:dLbl>
              <c:idx val="2"/>
              <c:layout>
                <c:manualLayout>
                  <c:x val="0.20881814773153357"/>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3884-470E-9BFD-5D14DEE3EE4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 JJ</c:v>
                </c:pt>
                <c:pt idx="1">
                  <c:v>Prior JJ</c:v>
                </c:pt>
                <c:pt idx="2">
                  <c:v>Active JJ</c:v>
                </c:pt>
              </c:strCache>
            </c:strRef>
          </c:cat>
          <c:val>
            <c:numRef>
              <c:f>Sheet1!$B$2:$B$4</c:f>
              <c:numCache>
                <c:formatCode>General</c:formatCode>
                <c:ptCount val="3"/>
                <c:pt idx="0">
                  <c:v>45132</c:v>
                </c:pt>
                <c:pt idx="1">
                  <c:v>3157</c:v>
                </c:pt>
                <c:pt idx="2">
                  <c:v>3224</c:v>
                </c:pt>
              </c:numCache>
            </c:numRef>
          </c:val>
          <c:extLst>
            <c:ext xmlns:c16="http://schemas.microsoft.com/office/drawing/2014/chart" uri="{C3380CC4-5D6E-409C-BE32-E72D297353CC}">
              <c16:uniqueId val="{00000000-3884-470E-9BFD-5D14DEE3EE4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169920" cy="479890"/>
          </a:xfrm>
          <a:prstGeom prst="rect">
            <a:avLst/>
          </a:prstGeom>
          <a:noFill/>
          <a:ln w="9525">
            <a:noFill/>
            <a:miter lim="800000"/>
            <a:headEnd/>
            <a:tailEnd/>
          </a:ln>
          <a:effectLst/>
        </p:spPr>
        <p:txBody>
          <a:bodyPr vert="horz" wrap="square" lIns="97991" tIns="48995" rIns="97991" bIns="48995" numCol="1" anchor="t" anchorCtr="0" compatLnSpc="1">
            <a:prstTxWarp prst="textNoShape">
              <a:avLst/>
            </a:prstTxWarp>
          </a:bodyPr>
          <a:lstStyle>
            <a:lvl1pPr algn="l" eaLnBrk="1" hangingPunct="1">
              <a:defRPr sz="1200" b="0">
                <a:solidFill>
                  <a:schemeClr val="tx1"/>
                </a:solidFill>
                <a:latin typeface="Times New Roman" charset="0"/>
              </a:defRPr>
            </a:lvl1pPr>
          </a:lstStyle>
          <a:p>
            <a:pPr>
              <a:defRPr/>
            </a:pPr>
            <a:endParaRPr lang="en-US"/>
          </a:p>
        </p:txBody>
      </p:sp>
      <p:sp>
        <p:nvSpPr>
          <p:cNvPr id="111619" name="Rectangle 3"/>
          <p:cNvSpPr>
            <a:spLocks noGrp="1" noChangeArrowheads="1"/>
          </p:cNvSpPr>
          <p:nvPr>
            <p:ph type="dt" sz="quarter" idx="1"/>
          </p:nvPr>
        </p:nvSpPr>
        <p:spPr bwMode="auto">
          <a:xfrm>
            <a:off x="4143587" y="0"/>
            <a:ext cx="3169920" cy="479890"/>
          </a:xfrm>
          <a:prstGeom prst="rect">
            <a:avLst/>
          </a:prstGeom>
          <a:noFill/>
          <a:ln w="9525">
            <a:noFill/>
            <a:miter lim="800000"/>
            <a:headEnd/>
            <a:tailEnd/>
          </a:ln>
          <a:effectLst/>
        </p:spPr>
        <p:txBody>
          <a:bodyPr vert="horz" wrap="square" lIns="97991" tIns="48995" rIns="97991" bIns="48995" numCol="1" anchor="t" anchorCtr="0" compatLnSpc="1">
            <a:prstTxWarp prst="textNoShape">
              <a:avLst/>
            </a:prstTxWarp>
          </a:bodyPr>
          <a:lstStyle>
            <a:lvl1pPr algn="r" eaLnBrk="1" hangingPunct="1">
              <a:defRPr sz="1200" b="0">
                <a:solidFill>
                  <a:schemeClr val="tx1"/>
                </a:solidFill>
                <a:latin typeface="Times New Roman" charset="0"/>
              </a:defRPr>
            </a:lvl1pPr>
          </a:lstStyle>
          <a:p>
            <a:pPr>
              <a:defRPr/>
            </a:pPr>
            <a:endParaRPr lang="en-US"/>
          </a:p>
        </p:txBody>
      </p:sp>
      <p:sp>
        <p:nvSpPr>
          <p:cNvPr id="111620" name="Rectangle 4"/>
          <p:cNvSpPr>
            <a:spLocks noGrp="1" noChangeArrowheads="1"/>
          </p:cNvSpPr>
          <p:nvPr>
            <p:ph type="ftr" sz="quarter" idx="2"/>
          </p:nvPr>
        </p:nvSpPr>
        <p:spPr bwMode="auto">
          <a:xfrm>
            <a:off x="0" y="9119604"/>
            <a:ext cx="3169920" cy="479890"/>
          </a:xfrm>
          <a:prstGeom prst="rect">
            <a:avLst/>
          </a:prstGeom>
          <a:noFill/>
          <a:ln w="9525">
            <a:noFill/>
            <a:miter lim="800000"/>
            <a:headEnd/>
            <a:tailEnd/>
          </a:ln>
          <a:effectLst/>
        </p:spPr>
        <p:txBody>
          <a:bodyPr vert="horz" wrap="square" lIns="97991" tIns="48995" rIns="97991" bIns="48995" numCol="1" anchor="b" anchorCtr="0" compatLnSpc="1">
            <a:prstTxWarp prst="textNoShape">
              <a:avLst/>
            </a:prstTxWarp>
          </a:bodyPr>
          <a:lstStyle>
            <a:lvl1pPr algn="l" eaLnBrk="1" hangingPunct="1">
              <a:defRPr sz="1200" b="0">
                <a:solidFill>
                  <a:schemeClr val="tx1"/>
                </a:solidFill>
                <a:latin typeface="Times New Roman" charset="0"/>
              </a:defRPr>
            </a:lvl1pPr>
          </a:lstStyle>
          <a:p>
            <a:pPr>
              <a:defRPr/>
            </a:pPr>
            <a:endParaRPr lang="en-US"/>
          </a:p>
        </p:txBody>
      </p:sp>
      <p:sp>
        <p:nvSpPr>
          <p:cNvPr id="111621" name="Rectangle 5"/>
          <p:cNvSpPr>
            <a:spLocks noGrp="1" noChangeArrowheads="1"/>
          </p:cNvSpPr>
          <p:nvPr>
            <p:ph type="sldNum" sz="quarter" idx="3"/>
          </p:nvPr>
        </p:nvSpPr>
        <p:spPr bwMode="auto">
          <a:xfrm>
            <a:off x="4143587" y="9119604"/>
            <a:ext cx="3169920" cy="479890"/>
          </a:xfrm>
          <a:prstGeom prst="rect">
            <a:avLst/>
          </a:prstGeom>
          <a:noFill/>
          <a:ln w="9525">
            <a:noFill/>
            <a:miter lim="800000"/>
            <a:headEnd/>
            <a:tailEnd/>
          </a:ln>
          <a:effectLst/>
        </p:spPr>
        <p:txBody>
          <a:bodyPr vert="horz" wrap="square" lIns="97991" tIns="48995" rIns="97991" bIns="48995" numCol="1" anchor="b" anchorCtr="0" compatLnSpc="1">
            <a:prstTxWarp prst="textNoShape">
              <a:avLst/>
            </a:prstTxWarp>
          </a:bodyPr>
          <a:lstStyle>
            <a:lvl1pPr algn="r" eaLnBrk="1" hangingPunct="1">
              <a:defRPr sz="1200" b="0">
                <a:solidFill>
                  <a:schemeClr val="tx1"/>
                </a:solidFill>
                <a:latin typeface="Times New Roman" charset="0"/>
              </a:defRPr>
            </a:lvl1pPr>
          </a:lstStyle>
          <a:p>
            <a:pPr>
              <a:defRPr/>
            </a:pPr>
            <a:fld id="{765F1DB0-DC60-4685-B9DD-641AFA53CF9C}" type="slidenum">
              <a:rPr lang="en-US"/>
              <a:pPr>
                <a:defRPr/>
              </a:pPr>
              <a:t>‹#›</a:t>
            </a:fld>
            <a:endParaRPr lang="en-US"/>
          </a:p>
        </p:txBody>
      </p:sp>
    </p:spTree>
    <p:extLst>
      <p:ext uri="{BB962C8B-B14F-4D97-AF65-F5344CB8AC3E}">
        <p14:creationId xmlns:p14="http://schemas.microsoft.com/office/powerpoint/2010/main" val="358617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169920" cy="479890"/>
          </a:xfrm>
          <a:prstGeom prst="rect">
            <a:avLst/>
          </a:prstGeom>
          <a:noFill/>
          <a:ln w="9525">
            <a:noFill/>
            <a:miter lim="800000"/>
            <a:headEnd/>
            <a:tailEnd/>
          </a:ln>
          <a:effectLst/>
        </p:spPr>
        <p:txBody>
          <a:bodyPr vert="horz" wrap="square" lIns="97991" tIns="48995" rIns="97991" bIns="48995" numCol="1" anchor="t" anchorCtr="0" compatLnSpc="1">
            <a:prstTxWarp prst="textNoShape">
              <a:avLst/>
            </a:prstTxWarp>
          </a:bodyPr>
          <a:lstStyle>
            <a:lvl1pPr algn="l" eaLnBrk="1" hangingPunct="1">
              <a:defRPr sz="1200" b="0">
                <a:solidFill>
                  <a:schemeClr val="tx1"/>
                </a:solidFill>
                <a:latin typeface="Times New Roman" charset="0"/>
              </a:defRPr>
            </a:lvl1pPr>
          </a:lstStyle>
          <a:p>
            <a:pPr>
              <a:defRPr/>
            </a:pPr>
            <a:endParaRPr lang="en-US"/>
          </a:p>
        </p:txBody>
      </p:sp>
      <p:sp>
        <p:nvSpPr>
          <p:cNvPr id="56323" name="Rectangle 3"/>
          <p:cNvSpPr>
            <a:spLocks noGrp="1" noChangeArrowheads="1"/>
          </p:cNvSpPr>
          <p:nvPr>
            <p:ph type="dt" idx="1"/>
          </p:nvPr>
        </p:nvSpPr>
        <p:spPr bwMode="auto">
          <a:xfrm>
            <a:off x="4143587" y="0"/>
            <a:ext cx="3169920" cy="479890"/>
          </a:xfrm>
          <a:prstGeom prst="rect">
            <a:avLst/>
          </a:prstGeom>
          <a:noFill/>
          <a:ln w="9525">
            <a:noFill/>
            <a:miter lim="800000"/>
            <a:headEnd/>
            <a:tailEnd/>
          </a:ln>
          <a:effectLst/>
        </p:spPr>
        <p:txBody>
          <a:bodyPr vert="horz" wrap="square" lIns="97991" tIns="48995" rIns="97991" bIns="48995" numCol="1" anchor="t" anchorCtr="0" compatLnSpc="1">
            <a:prstTxWarp prst="textNoShape">
              <a:avLst/>
            </a:prstTxWarp>
          </a:bodyPr>
          <a:lstStyle>
            <a:lvl1pPr algn="r" eaLnBrk="1" hangingPunct="1">
              <a:defRPr sz="1200" b="0">
                <a:solidFill>
                  <a:schemeClr val="tx1"/>
                </a:solidFill>
                <a:latin typeface="Times New Roman"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460375" y="720725"/>
            <a:ext cx="6396038" cy="35988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5" name="Rectangle 5"/>
          <p:cNvSpPr>
            <a:spLocks noGrp="1" noChangeArrowheads="1"/>
          </p:cNvSpPr>
          <p:nvPr>
            <p:ph type="body" sz="quarter" idx="3"/>
          </p:nvPr>
        </p:nvSpPr>
        <p:spPr bwMode="auto">
          <a:xfrm>
            <a:off x="731520" y="4559803"/>
            <a:ext cx="5852160" cy="4320710"/>
          </a:xfrm>
          <a:prstGeom prst="rect">
            <a:avLst/>
          </a:prstGeom>
          <a:noFill/>
          <a:ln w="9525">
            <a:noFill/>
            <a:miter lim="800000"/>
            <a:headEnd/>
            <a:tailEnd/>
          </a:ln>
          <a:effectLst/>
        </p:spPr>
        <p:txBody>
          <a:bodyPr vert="horz" wrap="square" lIns="97991" tIns="48995" rIns="97991" bIns="4899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0" y="9119604"/>
            <a:ext cx="3169920" cy="479890"/>
          </a:xfrm>
          <a:prstGeom prst="rect">
            <a:avLst/>
          </a:prstGeom>
          <a:noFill/>
          <a:ln w="9525">
            <a:noFill/>
            <a:miter lim="800000"/>
            <a:headEnd/>
            <a:tailEnd/>
          </a:ln>
          <a:effectLst/>
        </p:spPr>
        <p:txBody>
          <a:bodyPr vert="horz" wrap="square" lIns="97991" tIns="48995" rIns="97991" bIns="48995" numCol="1" anchor="b" anchorCtr="0" compatLnSpc="1">
            <a:prstTxWarp prst="textNoShape">
              <a:avLst/>
            </a:prstTxWarp>
          </a:bodyPr>
          <a:lstStyle>
            <a:lvl1pPr algn="l" eaLnBrk="1" hangingPunct="1">
              <a:defRPr sz="1200" b="0">
                <a:solidFill>
                  <a:schemeClr val="tx1"/>
                </a:solidFill>
                <a:latin typeface="Times New Roman" charset="0"/>
              </a:defRPr>
            </a:lvl1pPr>
          </a:lstStyle>
          <a:p>
            <a:pPr>
              <a:defRPr/>
            </a:pPr>
            <a:endParaRPr lang="en-US"/>
          </a:p>
        </p:txBody>
      </p:sp>
      <p:sp>
        <p:nvSpPr>
          <p:cNvPr id="56327" name="Rectangle 7"/>
          <p:cNvSpPr>
            <a:spLocks noGrp="1" noChangeArrowheads="1"/>
          </p:cNvSpPr>
          <p:nvPr>
            <p:ph type="sldNum" sz="quarter" idx="5"/>
          </p:nvPr>
        </p:nvSpPr>
        <p:spPr bwMode="auto">
          <a:xfrm>
            <a:off x="4143587" y="9119604"/>
            <a:ext cx="3169920" cy="479890"/>
          </a:xfrm>
          <a:prstGeom prst="rect">
            <a:avLst/>
          </a:prstGeom>
          <a:noFill/>
          <a:ln w="9525">
            <a:noFill/>
            <a:miter lim="800000"/>
            <a:headEnd/>
            <a:tailEnd/>
          </a:ln>
          <a:effectLst/>
        </p:spPr>
        <p:txBody>
          <a:bodyPr vert="horz" wrap="square" lIns="97991" tIns="48995" rIns="97991" bIns="48995" numCol="1" anchor="b" anchorCtr="0" compatLnSpc="1">
            <a:prstTxWarp prst="textNoShape">
              <a:avLst/>
            </a:prstTxWarp>
          </a:bodyPr>
          <a:lstStyle>
            <a:lvl1pPr algn="r" eaLnBrk="1" hangingPunct="1">
              <a:defRPr sz="1200" b="0">
                <a:solidFill>
                  <a:schemeClr val="tx1"/>
                </a:solidFill>
                <a:latin typeface="Times New Roman" charset="0"/>
              </a:defRPr>
            </a:lvl1pPr>
          </a:lstStyle>
          <a:p>
            <a:pPr>
              <a:defRPr/>
            </a:pPr>
            <a:fld id="{692A7867-78C8-456F-A945-0E471D9C64C0}" type="slidenum">
              <a:rPr lang="en-US"/>
              <a:pPr>
                <a:defRPr/>
              </a:pPr>
              <a:t>‹#›</a:t>
            </a:fld>
            <a:endParaRPr lang="en-US"/>
          </a:p>
        </p:txBody>
      </p:sp>
    </p:spTree>
    <p:extLst>
      <p:ext uri="{BB962C8B-B14F-4D97-AF65-F5344CB8AC3E}">
        <p14:creationId xmlns:p14="http://schemas.microsoft.com/office/powerpoint/2010/main" val="31728228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522A4-7DFD-4AC6-A333-12E4C0C4A094}" type="slidenum">
              <a:rPr lang="en-US" smtClean="0"/>
              <a:t>1</a:t>
            </a:fld>
            <a:endParaRPr lang="en-US"/>
          </a:p>
        </p:txBody>
      </p:sp>
    </p:spTree>
    <p:extLst>
      <p:ext uri="{BB962C8B-B14F-4D97-AF65-F5344CB8AC3E}">
        <p14:creationId xmlns:p14="http://schemas.microsoft.com/office/powerpoint/2010/main" val="1537813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charset="0"/>
                <a:ea typeface="+mn-ea"/>
                <a:cs typeface="+mn-cs"/>
              </a:rPr>
              <a:t>Similarly, PA JJ is also very decentralized, and JJ operations fall across multiple systems, with local courts having primary responsibility for administering juvenile court, probation, and most juvenile detention facilities.</a:t>
            </a:r>
          </a:p>
          <a:p>
            <a:endParaRPr lang="en-US" sz="1200" b="0" i="0" u="none" strike="noStrike" kern="1200" baseline="0" dirty="0">
              <a:solidFill>
                <a:schemeClr val="tx1"/>
              </a:solidFill>
              <a:latin typeface="Times New Roman" charset="0"/>
              <a:ea typeface="+mn-ea"/>
              <a:cs typeface="+mn-cs"/>
            </a:endParaRPr>
          </a:p>
          <a:p>
            <a:r>
              <a:rPr lang="en-US" sz="1200" b="0" i="0" u="none" strike="noStrike" kern="1200" baseline="0" dirty="0">
                <a:solidFill>
                  <a:schemeClr val="tx1"/>
                </a:solidFill>
                <a:latin typeface="Times New Roman" charset="0"/>
                <a:ea typeface="+mn-ea"/>
                <a:cs typeface="+mn-cs"/>
              </a:rPr>
              <a:t>Also want to highlight that the state operates under a model of “Shared Case Responsibility” for dually-adjudicated youth (i.e., those determined to be both delinquent and dependent).</a:t>
            </a:r>
          </a:p>
          <a:p>
            <a:endParaRPr lang="en-US" sz="1200" b="0" i="0" u="none" strike="noStrike" kern="1200" baseline="0" dirty="0">
              <a:solidFill>
                <a:schemeClr val="tx1"/>
              </a:solidFill>
              <a:latin typeface="Times New Roman" charset="0"/>
              <a:ea typeface="+mn-ea"/>
              <a:cs typeface="+mn-cs"/>
            </a:endParaRPr>
          </a:p>
          <a:p>
            <a:r>
              <a:rPr lang="en-US" sz="1200" b="0" i="0" u="none" strike="noStrike" kern="1200" baseline="0" dirty="0">
                <a:solidFill>
                  <a:schemeClr val="tx1"/>
                </a:solidFill>
                <a:latin typeface="Times New Roman" charset="0"/>
                <a:ea typeface="+mn-ea"/>
                <a:cs typeface="+mn-cs"/>
              </a:rPr>
              <a:t>HOWEVER, a presiding judge for a delinquency case may order any dependency disposition (e.g., family support, transfer of temporary legal custody to a relative, placement), even if a youth is not alleged or determined to be statutorily dependent (Commission, 2018).</a:t>
            </a:r>
          </a:p>
          <a:p>
            <a:endParaRPr lang="en-US" sz="1200" b="0" i="0" u="none" strike="noStrike" kern="1200" baseline="0" dirty="0">
              <a:solidFill>
                <a:schemeClr val="tx1"/>
              </a:solidFill>
              <a:latin typeface="Times New Roman" charset="0"/>
              <a:ea typeface="+mn-ea"/>
              <a:cs typeface="+mn-cs"/>
            </a:endParaRPr>
          </a:p>
          <a:p>
            <a:endParaRPr lang="en-US" sz="1200" b="0" i="0" u="none" strike="noStrike" kern="1200" baseline="0" dirty="0">
              <a:solidFill>
                <a:schemeClr val="tx1"/>
              </a:solidFill>
              <a:latin typeface="Times New Roman" charset="0"/>
              <a:ea typeface="+mn-ea"/>
              <a:cs typeface="+mn-cs"/>
            </a:endParaRPr>
          </a:p>
          <a:p>
            <a:r>
              <a:rPr lang="en-US" sz="1200" b="0" i="0" u="none" strike="noStrike" kern="1200" baseline="0" dirty="0">
                <a:solidFill>
                  <a:schemeClr val="tx1"/>
                </a:solidFill>
                <a:latin typeface="Times New Roman" charset="0"/>
                <a:ea typeface="+mn-ea"/>
                <a:cs typeface="+mn-cs"/>
              </a:rPr>
              <a:t>[if more detail wanted:]</a:t>
            </a:r>
          </a:p>
          <a:p>
            <a:r>
              <a:rPr lang="en-US" sz="1200" b="0" i="0" u="none" strike="noStrike" kern="1200" baseline="0" dirty="0">
                <a:solidFill>
                  <a:schemeClr val="tx1"/>
                </a:solidFill>
                <a:latin typeface="Times New Roman" charset="0"/>
                <a:ea typeface="+mn-ea"/>
                <a:cs typeface="+mn-cs"/>
              </a:rPr>
              <a:t>State statutes divide JJ responsibilities into six divisions: juvenile courts, court administration, juvenile probation, detention, state-operated facilities, and private providers. Pennsylvania JJ operates with statewide leadership, while local court jurisdictions have primary responsibility for administering juvenile court, probation, and most juvenile detention facilities.</a:t>
            </a:r>
          </a:p>
          <a:p>
            <a:endParaRPr lang="en-US" sz="1200" b="0" i="0" u="none" strike="noStrike" kern="1200" baseline="0" dirty="0">
              <a:solidFill>
                <a:schemeClr val="tx1"/>
              </a:solidFill>
              <a:latin typeface="Times New Roman" charset="0"/>
              <a:ea typeface="+mn-ea"/>
              <a:cs typeface="+mn-cs"/>
            </a:endParaRPr>
          </a:p>
          <a:p>
            <a:r>
              <a:rPr lang="en-US" sz="1200" b="0" i="0" u="none" strike="noStrike" kern="1200" baseline="0" dirty="0">
                <a:solidFill>
                  <a:schemeClr val="tx1"/>
                </a:solidFill>
                <a:latin typeface="Times New Roman" charset="0"/>
                <a:ea typeface="+mn-ea"/>
                <a:cs typeface="+mn-cs"/>
              </a:rPr>
              <a:t>Pennsylvania operates under a model of “Shared Case Responsibility” for dually-adjudicated youth (i.e., those determined to be both delinquent and dependent), but a presiding judge for a delinquency case may order any dependency disposition (e.g., family support, transfer of temporary legal custody to a relative, placement), even if a youth is not alleged or determined to be statutorily dependent (as may be the case for informal adjustment or consent decree cases; (Commission, 2018)).</a:t>
            </a:r>
          </a:p>
          <a:p>
            <a:endParaRPr lang="en-US" sz="1200" b="0" i="0" u="none" strike="noStrike" kern="1200" baseline="0" dirty="0">
              <a:solidFill>
                <a:schemeClr val="tx1"/>
              </a:solidFill>
              <a:latin typeface="Times New Roman" charset="0"/>
              <a:ea typeface="+mn-ea"/>
              <a:cs typeface="+mn-cs"/>
            </a:endParaRPr>
          </a:p>
          <a:p>
            <a:r>
              <a:rPr lang="en-US" sz="1200" b="0" i="0" u="none" strike="noStrike" kern="1200" baseline="0" dirty="0">
                <a:solidFill>
                  <a:schemeClr val="tx1"/>
                </a:solidFill>
                <a:latin typeface="Times New Roman" charset="0"/>
                <a:ea typeface="+mn-ea"/>
                <a:cs typeface="+mn-cs"/>
              </a:rPr>
              <a:t>In 2021, Pennsylvania’s JJ system received 13,785 delinquency-related allegations, filed 12,290 delinquency-related dispositions, made 3,612 secure detention admissions, and 1,269 delinquency</a:t>
            </a:r>
          </a:p>
          <a:p>
            <a:r>
              <a:rPr lang="en-US" sz="1200" b="0" i="0" u="none" strike="noStrike" kern="1200" baseline="0" dirty="0">
                <a:solidFill>
                  <a:schemeClr val="tx1"/>
                </a:solidFill>
                <a:latin typeface="Times New Roman" charset="0"/>
                <a:ea typeface="+mn-ea"/>
                <a:cs typeface="+mn-cs"/>
              </a:rPr>
              <a:t>placements (Commission, 2021). </a:t>
            </a:r>
          </a:p>
          <a:p>
            <a:endParaRPr lang="en-US" sz="1200" b="0" i="0" u="none" strike="noStrike" kern="1200" baseline="0" dirty="0">
              <a:solidFill>
                <a:schemeClr val="tx1"/>
              </a:solidFill>
              <a:latin typeface="Times New Roman" charset="0"/>
              <a:ea typeface="+mn-ea"/>
              <a:cs typeface="+mn-cs"/>
            </a:endParaRPr>
          </a:p>
          <a:p>
            <a:r>
              <a:rPr lang="en-US" sz="1200" b="0" i="0" u="none" strike="noStrike" kern="1200" baseline="0" dirty="0">
                <a:solidFill>
                  <a:schemeClr val="tx1"/>
                </a:solidFill>
                <a:latin typeface="Times New Roman" charset="0"/>
                <a:ea typeface="+mn-ea"/>
                <a:cs typeface="+mn-cs"/>
              </a:rPr>
              <a:t>Statewide, only four counties reported the number of dependency cases processed by juvenile probation departments without accompanying delinquency allegations; such cases accounted for a small overall percentage of cases in these counties (11.1 percent), but county rates varied from 1.5 percent to 30.2 percent.</a:t>
            </a:r>
            <a:endParaRPr lang="en-US" dirty="0"/>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10</a:t>
            </a:fld>
            <a:endParaRPr lang="en-US"/>
          </a:p>
        </p:txBody>
      </p:sp>
    </p:spTree>
    <p:extLst>
      <p:ext uri="{BB962C8B-B14F-4D97-AF65-F5344CB8AC3E}">
        <p14:creationId xmlns:p14="http://schemas.microsoft.com/office/powerpoint/2010/main" val="1663550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11</a:t>
            </a:fld>
            <a:endParaRPr lang="en-US"/>
          </a:p>
        </p:txBody>
      </p:sp>
    </p:spTree>
    <p:extLst>
      <p:ext uri="{BB962C8B-B14F-4D97-AF65-F5344CB8AC3E}">
        <p14:creationId xmlns:p14="http://schemas.microsoft.com/office/powerpoint/2010/main" val="349679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starting with a CW-substantiated cohort of adolescents, about 12-13% of youth had an indication of dual system involvement, and these were fairly evenly divided among prior and active histories at the time of CW referral.</a:t>
            </a:r>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12</a:t>
            </a:fld>
            <a:endParaRPr lang="en-US"/>
          </a:p>
        </p:txBody>
      </p:sp>
    </p:spTree>
    <p:extLst>
      <p:ext uri="{BB962C8B-B14F-4D97-AF65-F5344CB8AC3E}">
        <p14:creationId xmlns:p14="http://schemas.microsoft.com/office/powerpoint/2010/main" val="2480691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CW-only cases, both JJ groups were more likely to be:</a:t>
            </a:r>
          </a:p>
          <a:p>
            <a:pPr marL="171450" indent="-171450">
              <a:buFont typeface="Arial" panose="020B0604020202020204" pitchFamily="34" charset="0"/>
              <a:buChar char="•"/>
            </a:pPr>
            <a:r>
              <a:rPr lang="en-US" dirty="0"/>
              <a:t>Older (by 6-9 months) @ CW report</a:t>
            </a:r>
          </a:p>
          <a:p>
            <a:pPr marL="171450" indent="-171450">
              <a:buFont typeface="Arial" panose="020B0604020202020204" pitchFamily="34" charset="0"/>
              <a:buChar char="•"/>
            </a:pPr>
            <a:r>
              <a:rPr lang="en-US" dirty="0"/>
              <a:t>Black</a:t>
            </a:r>
          </a:p>
          <a:p>
            <a:pPr marL="171450" indent="-171450">
              <a:buFont typeface="Arial" panose="020B0604020202020204" pitchFamily="34" charset="0"/>
              <a:buChar char="•"/>
            </a:pPr>
            <a:r>
              <a:rPr lang="en-US" dirty="0"/>
              <a:t>Male</a:t>
            </a:r>
          </a:p>
          <a:p>
            <a:pPr marL="171450" indent="-171450">
              <a:buFont typeface="Arial" panose="020B0604020202020204" pitchFamily="34" charset="0"/>
              <a:buChar char="•"/>
            </a:pPr>
            <a:r>
              <a:rPr lang="en-US" dirty="0"/>
              <a:t>Had a past-year Medicaid claim involving a behavioral health diagnosis of ADHD, conduct/behavior, mood, and substance abuse***</a:t>
            </a:r>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13</a:t>
            </a:fld>
            <a:endParaRPr lang="en-US"/>
          </a:p>
        </p:txBody>
      </p:sp>
    </p:spTree>
    <p:extLst>
      <p:ext uri="{BB962C8B-B14F-4D97-AF65-F5344CB8AC3E}">
        <p14:creationId xmlns:p14="http://schemas.microsoft.com/office/powerpoint/2010/main" val="2517958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Dual contact and dually involved youth also presented to CW for different reasons from CW-only cases – they were both more likely to be referred for GPS (vs. CPS-referred), and the referrals most often involved: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Child in Need of Service (child behavior or AOD) -- ~60% vs. 43%</a:t>
            </a:r>
          </a:p>
          <a:p>
            <a:pPr marL="171450" indent="-171450">
              <a:buFont typeface="Arial" panose="020B0604020202020204" pitchFamily="34" charset="0"/>
              <a:buChar char="•"/>
            </a:pPr>
            <a:r>
              <a:rPr lang="en-US" dirty="0"/>
              <a:t>Moral neglect (3% vs. 1%), or</a:t>
            </a:r>
          </a:p>
          <a:p>
            <a:pPr marL="171450" indent="-171450">
              <a:buFont typeface="Arial" panose="020B0604020202020204" pitchFamily="34" charset="0"/>
              <a:buChar char="•"/>
            </a:pPr>
            <a:r>
              <a:rPr lang="en-US" dirty="0"/>
              <a:t>No Caregiver present (~6% vs. 4%)</a:t>
            </a:r>
          </a:p>
          <a:p>
            <a:pPr marL="171450" indent="-171450">
              <a:buFont typeface="Arial" panose="020B0604020202020204" pitchFamily="34" charset="0"/>
              <a:buChar char="•"/>
            </a:pPr>
            <a:r>
              <a:rPr lang="en-US" dirty="0"/>
              <a:t>Active cases also were referred more often for inadequate supervision (14% vs. 6%)</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Dual system youth were also significantly more likely to have a prior FC placement (~25% vs. 12%) – giving us some insight into the prior history of CW among these JJ</a:t>
            </a:r>
            <a:r>
              <a:rPr lang="en-US" b="1" dirty="0">
                <a:sym typeface="Wingdings" panose="05000000000000000000" pitchFamily="2" charset="2"/>
              </a:rPr>
              <a:t>CW involved youth.</a:t>
            </a:r>
            <a:endParaRPr lang="en-US" b="1"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14</a:t>
            </a:fld>
            <a:endParaRPr lang="en-US"/>
          </a:p>
        </p:txBody>
      </p:sp>
    </p:spTree>
    <p:extLst>
      <p:ext uri="{BB962C8B-B14F-4D97-AF65-F5344CB8AC3E}">
        <p14:creationId xmlns:p14="http://schemas.microsoft.com/office/powerpoint/2010/main" val="111026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15</a:t>
            </a:fld>
            <a:endParaRPr lang="en-US"/>
          </a:p>
        </p:txBody>
      </p:sp>
    </p:spTree>
    <p:extLst>
      <p:ext uri="{BB962C8B-B14F-4D97-AF65-F5344CB8AC3E}">
        <p14:creationId xmlns:p14="http://schemas.microsoft.com/office/powerpoint/2010/main" val="2517344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 I’m going to skip over this, given Ezra’s talk. Our approach was similar (though reversed, obviously)</a:t>
            </a:r>
          </a:p>
          <a:p>
            <a:endParaRPr lang="en-US" dirty="0"/>
          </a:p>
          <a:p>
            <a:r>
              <a:rPr lang="en-US" sz="1200" dirty="0"/>
              <a:t>Conditional on observable characteristics, JJ involvement at the time of the CW case is comparable to random assignment</a:t>
            </a:r>
          </a:p>
          <a:p>
            <a:r>
              <a:rPr lang="en-US" sz="1200" dirty="0"/>
              <a:t>Assumes there are not large differences in unobserved characteristics between the two groups.</a:t>
            </a:r>
          </a:p>
          <a:p>
            <a:endParaRPr lang="en-US" dirty="0"/>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16</a:t>
            </a:fld>
            <a:endParaRPr lang="en-US"/>
          </a:p>
        </p:txBody>
      </p:sp>
    </p:spTree>
    <p:extLst>
      <p:ext uri="{BB962C8B-B14F-4D97-AF65-F5344CB8AC3E}">
        <p14:creationId xmlns:p14="http://schemas.microsoft.com/office/powerpoint/2010/main" val="2751729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all the dimensions that were included in the model and I showed you earlier</a:t>
            </a:r>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17</a:t>
            </a:fld>
            <a:endParaRPr lang="en-US"/>
          </a:p>
        </p:txBody>
      </p:sp>
    </p:spTree>
    <p:extLst>
      <p:ext uri="{BB962C8B-B14F-4D97-AF65-F5344CB8AC3E}">
        <p14:creationId xmlns:p14="http://schemas.microsoft.com/office/powerpoint/2010/main" val="2998099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look at the main model comparing prior and active JJ cases with CW-only with respect to acceptance for service outcomes.</a:t>
            </a:r>
          </a:p>
          <a:p>
            <a:endParaRPr lang="en-US" dirty="0"/>
          </a:p>
          <a:p>
            <a:r>
              <a:rPr lang="en-US" dirty="0"/>
              <a:t>Our unmatched/unweighted comparison showed an increased likelihood for both JJ-involved groups relative to CW-only cases. </a:t>
            </a:r>
          </a:p>
          <a:p>
            <a:endParaRPr lang="en-US" dirty="0"/>
          </a:p>
          <a:p>
            <a:r>
              <a:rPr lang="en-US" dirty="0"/>
              <a:t>However, with the selection-on-observables process fully implemented, prior JJ (i.e., dual contact) had minimal effect on outcomes, while active JJ (i.e., dually involved) cases experienced a small-but-significant increase in likelihood. The control group mean rate of acceptance was about .47, and active JJ cases had an increased rate reflecting about a 9% increase.</a:t>
            </a:r>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18</a:t>
            </a:fld>
            <a:endParaRPr lang="en-US"/>
          </a:p>
        </p:txBody>
      </p:sp>
    </p:spTree>
    <p:extLst>
      <p:ext uri="{BB962C8B-B14F-4D97-AF65-F5344CB8AC3E}">
        <p14:creationId xmlns:p14="http://schemas.microsoft.com/office/powerpoint/2010/main" val="1340563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turning to the main model comparing prior and active JJ cases with CW-only with respect to CW foster care placement within 90-days of report:</a:t>
            </a:r>
          </a:p>
          <a:p>
            <a:endParaRPr lang="en-US" dirty="0"/>
          </a:p>
          <a:p>
            <a:r>
              <a:rPr lang="en-US" dirty="0"/>
              <a:t>Our naïve/raw comparison again showed an increased likelihood for both JJ-involved groups relative to CW-only cases. </a:t>
            </a:r>
          </a:p>
          <a:p>
            <a:endParaRPr lang="en-US" dirty="0"/>
          </a:p>
          <a:p>
            <a:r>
              <a:rPr lang="en-US" dirty="0"/>
              <a:t>Similarly, though, with the selection-on-observables process fully implemented, prior JJ (i.e., dual contact) had no effect on outcomes.</a:t>
            </a:r>
          </a:p>
          <a:p>
            <a:endParaRPr lang="en-US" dirty="0"/>
          </a:p>
          <a:p>
            <a:r>
              <a:rPr lang="en-US" dirty="0"/>
              <a:t>Here, however, active JJ (i.e., dually involved) cases experienced a fairly sizeable increased likelihood of placement relatively to the CW-only group. The control mean for placement was only about .12, and active JJ cases increased this likelihood by over 50%.</a:t>
            </a:r>
          </a:p>
          <a:p>
            <a:endParaRPr lang="en-US" dirty="0"/>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19</a:t>
            </a:fld>
            <a:endParaRPr lang="en-US"/>
          </a:p>
        </p:txBody>
      </p:sp>
    </p:spTree>
    <p:extLst>
      <p:ext uri="{BB962C8B-B14F-4D97-AF65-F5344CB8AC3E}">
        <p14:creationId xmlns:p14="http://schemas.microsoft.com/office/powerpoint/2010/main" val="64936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acknowledge my co-authors and our state partners in this work.</a:t>
            </a:r>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2</a:t>
            </a:fld>
            <a:endParaRPr lang="en-US"/>
          </a:p>
        </p:txBody>
      </p:sp>
    </p:spTree>
    <p:extLst>
      <p:ext uri="{BB962C8B-B14F-4D97-AF65-F5344CB8AC3E}">
        <p14:creationId xmlns:p14="http://schemas.microsoft.com/office/powerpoint/2010/main" val="1906196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I’m going to quickly show some of our sub-group comparisons for each of these JJ conditions across our two CW outcomes.</a:t>
            </a:r>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20</a:t>
            </a:fld>
            <a:endParaRPr lang="en-US"/>
          </a:p>
        </p:txBody>
      </p:sp>
    </p:spTree>
    <p:extLst>
      <p:ext uri="{BB962C8B-B14F-4D97-AF65-F5344CB8AC3E}">
        <p14:creationId xmlns:p14="http://schemas.microsoft.com/office/powerpoint/2010/main" val="3080684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CW Acceptance for Services: Group-level differences made little-to-no difference for prior JJ cases (with minor effect for CHINS CW cases)</a:t>
            </a:r>
          </a:p>
          <a:p>
            <a:endParaRPr lang="en-US" dirty="0"/>
          </a:p>
          <a:p>
            <a:r>
              <a:rPr lang="en-US" dirty="0"/>
              <a:t>Some group differences emerged for Active JJ cases (though relatively small comparative effects): acceptance effects were slightly large magnitude for Females, white youth, and non-CHINS cases;</a:t>
            </a:r>
          </a:p>
          <a:p>
            <a:endParaRPr lang="en-US" dirty="0"/>
          </a:p>
          <a:p>
            <a:r>
              <a:rPr lang="en-US" dirty="0"/>
              <a:t>We also checked to see whether excluding youth that had a recent court-related event, to see whether that may account for the direct pressure from JJ to motivate a CW response. When these cases were excluded, effects were </a:t>
            </a:r>
            <a:r>
              <a:rPr lang="en-US" b="1" i="1" dirty="0"/>
              <a:t>slightly</a:t>
            </a:r>
            <a:r>
              <a:rPr lang="en-US" dirty="0"/>
              <a:t> </a:t>
            </a:r>
            <a:r>
              <a:rPr lang="en-US" b="1" i="1" dirty="0"/>
              <a:t>smaller</a:t>
            </a:r>
            <a:r>
              <a:rPr lang="en-US" dirty="0"/>
              <a:t> in magnitude, but differences were relatively minor across sub-groups – suggesting a fairly stable pattern of small-but-significant increases in rates of acceptance for services.</a:t>
            </a:r>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21</a:t>
            </a:fld>
            <a:endParaRPr lang="en-US"/>
          </a:p>
        </p:txBody>
      </p:sp>
    </p:spTree>
    <p:extLst>
      <p:ext uri="{BB962C8B-B14F-4D97-AF65-F5344CB8AC3E}">
        <p14:creationId xmlns:p14="http://schemas.microsoft.com/office/powerpoint/2010/main" val="3822291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for CW Placement outcomes: </a:t>
            </a:r>
          </a:p>
          <a:p>
            <a:r>
              <a:rPr lang="en-US" dirty="0"/>
              <a:t>Group-level differences made no difference for prior JJ cases, and </a:t>
            </a:r>
          </a:p>
          <a:p>
            <a:r>
              <a:rPr lang="en-US" dirty="0"/>
              <a:t>Among for Active JJ cases: placement effects were larger in magnitude among </a:t>
            </a:r>
            <a:r>
              <a:rPr lang="en-US" b="1" dirty="0"/>
              <a:t>Males and CHINS cases, now</a:t>
            </a:r>
            <a:r>
              <a:rPr lang="en-US" dirty="0"/>
              <a:t>. – with effects for those without recent JJ-related court events again </a:t>
            </a:r>
            <a:r>
              <a:rPr lang="en-US" b="1" i="1" dirty="0"/>
              <a:t>slightly</a:t>
            </a:r>
            <a:r>
              <a:rPr lang="en-US" dirty="0"/>
              <a:t> </a:t>
            </a:r>
            <a:r>
              <a:rPr lang="en-US" b="1" i="1" dirty="0"/>
              <a:t>smaller</a:t>
            </a:r>
            <a:r>
              <a:rPr lang="en-US" dirty="0"/>
              <a:t> in magnitude.</a:t>
            </a:r>
          </a:p>
          <a:p>
            <a:endParaRPr lang="en-US" dirty="0"/>
          </a:p>
          <a:p>
            <a:r>
              <a:rPr lang="en-US" dirty="0"/>
              <a:t>The differences, again, were fairly minor, suggesting a reasonably stable pattern of increased rates of placement – especially when CHINS referrals were involved.</a:t>
            </a:r>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22</a:t>
            </a:fld>
            <a:endParaRPr lang="en-US"/>
          </a:p>
        </p:txBody>
      </p:sp>
    </p:spTree>
    <p:extLst>
      <p:ext uri="{BB962C8B-B14F-4D97-AF65-F5344CB8AC3E}">
        <p14:creationId xmlns:p14="http://schemas.microsoft.com/office/powerpoint/2010/main" val="1877534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among cases entered a foster care placement, JJ-involved cases showed a very different pattern of reasons for placement than CW-only cases. </a:t>
            </a:r>
          </a:p>
          <a:p>
            <a:endParaRPr lang="en-US" dirty="0"/>
          </a:p>
          <a:p>
            <a:r>
              <a:rPr lang="en-US" dirty="0"/>
              <a:t>The overall pattern suggests a significant pathway involved child behavioral difficulties for both prior and active JJ cases. Other differences are also summarized on the slide, but suggest that prior JJ cases also have increased rates of parental inability to cope and parental incarceration.</a:t>
            </a:r>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23</a:t>
            </a:fld>
            <a:endParaRPr lang="en-US"/>
          </a:p>
        </p:txBody>
      </p:sp>
    </p:spTree>
    <p:extLst>
      <p:ext uri="{BB962C8B-B14F-4D97-AF65-F5344CB8AC3E}">
        <p14:creationId xmlns:p14="http://schemas.microsoft.com/office/powerpoint/2010/main" val="858147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Dual contact and dually involved groups are similar to each other and differ from CW-only cases on a number of youth (older/male/black/behavioral Dx) and case-related (e.g., case type, foster care history) characteristics.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On last bullet – slight decrease in effect size when we excluded cases where a juvenile court event occurred within the past 2-week period may suggest that court activity could serve as a slight precipitating factor for CW activity (e.g., are court procedures contributing to the </a:t>
            </a:r>
          </a:p>
          <a:p>
            <a:endParaRPr lang="en-US" dirty="0"/>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24</a:t>
            </a:fld>
            <a:endParaRPr lang="en-US"/>
          </a:p>
        </p:txBody>
      </p:sp>
    </p:spTree>
    <p:extLst>
      <p:ext uri="{BB962C8B-B14F-4D97-AF65-F5344CB8AC3E}">
        <p14:creationId xmlns:p14="http://schemas.microsoft.com/office/powerpoint/2010/main" val="982001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Cases entering CW with active JJ involvement (dually involved) are likely to increase pressure on services and (especially) placements</a:t>
            </a:r>
            <a:endParaRPr lang="en-US" sz="2000" dirty="0">
              <a:solidFill>
                <a:schemeClr val="bg2">
                  <a:lumMod val="60000"/>
                  <a:lumOff val="40000"/>
                </a:schemeClr>
              </a:solidFill>
            </a:endParaRPr>
          </a:p>
          <a:p>
            <a:pPr lvl="1"/>
            <a:r>
              <a:rPr lang="en-US" sz="2000" dirty="0"/>
              <a:t>May particularly impact congregate care – given adolescent home-based placements can be difficult to procure, and these youth have significant behavioral health needs</a:t>
            </a:r>
          </a:p>
          <a:p>
            <a:endParaRPr lang="en-US" sz="2000" dirty="0"/>
          </a:p>
          <a:p>
            <a:r>
              <a:rPr lang="en-US" sz="2000" dirty="0"/>
              <a:t>Despite similar sociodemographic, behavioral health, and case-related characteristics, only dually involved JJ</a:t>
            </a:r>
            <a:r>
              <a:rPr lang="en-US" sz="2000" dirty="0">
                <a:sym typeface="Wingdings" panose="05000000000000000000" pitchFamily="2" charset="2"/>
              </a:rPr>
              <a:t>CW cases experienced increased rates of CW response to substantiated referrals</a:t>
            </a:r>
          </a:p>
          <a:p>
            <a:pPr lvl="1"/>
            <a:r>
              <a:rPr lang="en-US" sz="2000" dirty="0">
                <a:sym typeface="Wingdings" panose="05000000000000000000" pitchFamily="2" charset="2"/>
              </a:rPr>
              <a:t>What other factors are driving CW response for dually involved cases? </a:t>
            </a:r>
            <a:br>
              <a:rPr lang="en-US" sz="2000" dirty="0">
                <a:sym typeface="Wingdings" panose="05000000000000000000" pitchFamily="2" charset="2"/>
              </a:rPr>
            </a:br>
            <a:r>
              <a:rPr lang="en-US" sz="2000" dirty="0">
                <a:sym typeface="Wingdings" panose="05000000000000000000" pitchFamily="2" charset="2"/>
              </a:rPr>
              <a:t>-- Does ‘Shared Case Responsibility’ increase dependency disposition in dually involved cases?</a:t>
            </a:r>
            <a:br>
              <a:rPr lang="en-US" sz="2000" dirty="0">
                <a:sym typeface="Wingdings" panose="05000000000000000000" pitchFamily="2" charset="2"/>
              </a:rPr>
            </a:br>
            <a:r>
              <a:rPr lang="en-US" sz="2000" dirty="0">
                <a:sym typeface="Wingdings" panose="05000000000000000000" pitchFamily="2" charset="2"/>
              </a:rPr>
              <a:t>-- Are courts utilizing CW to address: </a:t>
            </a:r>
          </a:p>
          <a:p>
            <a:pPr lvl="1"/>
            <a:r>
              <a:rPr lang="en-US" sz="2000" dirty="0">
                <a:sym typeface="Wingdings" panose="05000000000000000000" pitchFamily="2" charset="2"/>
              </a:rPr>
              <a:t>	service or treatment needs (service or placement)?</a:t>
            </a:r>
            <a:br>
              <a:rPr lang="en-US" sz="2000" dirty="0">
                <a:sym typeface="Wingdings" panose="05000000000000000000" pitchFamily="2" charset="2"/>
              </a:rPr>
            </a:br>
            <a:r>
              <a:rPr lang="en-US" sz="2000" dirty="0">
                <a:sym typeface="Wingdings" panose="05000000000000000000" pitchFamily="2" charset="2"/>
              </a:rPr>
              <a:t>	lack of caregiver options (placement)?</a:t>
            </a:r>
            <a:endParaRPr lang="en-US" sz="2000" dirty="0"/>
          </a:p>
          <a:p>
            <a:pPr lvl="1"/>
            <a:endParaRPr lang="en-US" sz="2000" dirty="0">
              <a:sym typeface="Wingdings" panose="05000000000000000000" pitchFamily="2" charset="2"/>
            </a:endParaRPr>
          </a:p>
          <a:p>
            <a:pPr lvl="1"/>
            <a:r>
              <a:rPr lang="en-US" sz="2000" dirty="0">
                <a:sym typeface="Wingdings" panose="05000000000000000000" pitchFamily="2" charset="2"/>
              </a:rPr>
              <a:t>Finally – Given similar needs, what supports are necessary to engage dual contact (prior JJ) youth in appropriate services and supports?</a:t>
            </a:r>
            <a:br>
              <a:rPr lang="en-US" sz="2000" dirty="0">
                <a:sym typeface="Wingdings" panose="05000000000000000000" pitchFamily="2" charset="2"/>
              </a:rPr>
            </a:br>
            <a:r>
              <a:rPr lang="en-US" sz="2000" dirty="0">
                <a:sym typeface="Wingdings" panose="05000000000000000000" pitchFamily="2" charset="2"/>
              </a:rPr>
              <a:t>-- Better cross-system communication and screening to identify these youth</a:t>
            </a:r>
            <a:br>
              <a:rPr lang="en-US" sz="2000" dirty="0">
                <a:sym typeface="Wingdings" panose="05000000000000000000" pitchFamily="2" charset="2"/>
              </a:rPr>
            </a:br>
            <a:r>
              <a:rPr lang="en-US" sz="2000" dirty="0">
                <a:sym typeface="Wingdings" panose="05000000000000000000" pitchFamily="2" charset="2"/>
              </a:rPr>
              <a:t>-- Strategies to boost engagement in voluntary community supports</a:t>
            </a:r>
            <a:endParaRPr lang="en-US" sz="2000" dirty="0"/>
          </a:p>
          <a:p>
            <a:endParaRPr lang="en-US" dirty="0"/>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25</a:t>
            </a:fld>
            <a:endParaRPr lang="en-US"/>
          </a:p>
        </p:txBody>
      </p:sp>
    </p:spTree>
    <p:extLst>
      <p:ext uri="{BB962C8B-B14F-4D97-AF65-F5344CB8AC3E}">
        <p14:creationId xmlns:p14="http://schemas.microsoft.com/office/powerpoint/2010/main" val="1332053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26</a:t>
            </a:fld>
            <a:endParaRPr lang="en-US"/>
          </a:p>
        </p:txBody>
      </p:sp>
    </p:spTree>
    <p:extLst>
      <p:ext uri="{BB962C8B-B14F-4D97-AF65-F5344CB8AC3E}">
        <p14:creationId xmlns:p14="http://schemas.microsoft.com/office/powerpoint/2010/main" val="4002691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Denise suggested, there is some degree of variability across locales, but the overall pattern of findings across a number of localities indicates that dual system youth rates ranged from 44-70% of JJ cases, with dual contact occurring more frequently than dually involved, and CW preceding JJ contact as the predominant pattern of contact.</a:t>
            </a:r>
          </a:p>
          <a:p>
            <a:r>
              <a:rPr lang="en-US" dirty="0"/>
              <a:t> </a:t>
            </a:r>
          </a:p>
          <a:p>
            <a:r>
              <a:rPr lang="en-US" dirty="0"/>
              <a:t>Prior research has shown over-representation of minority (esp. black) and female youth in dual system and dually involved populations, relative to JJ-involved youth without CW history.</a:t>
            </a:r>
          </a:p>
          <a:p>
            <a:endParaRPr lang="en-US" dirty="0"/>
          </a:p>
          <a:p>
            <a:r>
              <a:rPr lang="en-US" dirty="0"/>
              <a:t>Otherwise, research on prevalence is fairly limited. Unpublished data by Ryan and Moore of 52,000 processed juvenile offenders in Michigan indicates that 26% had a subsequent CPS investigation and 3% had a subsequent foster care placement. Another study of statewide data from Shipe and colleagues identified 20% of adolescent reunification cases had a history of “prior JJ complaints” but these contacts were non-specific.</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27</a:t>
            </a:fld>
            <a:endParaRPr lang="en-US"/>
          </a:p>
        </p:txBody>
      </p:sp>
    </p:spTree>
    <p:extLst>
      <p:ext uri="{BB962C8B-B14F-4D97-AF65-F5344CB8AC3E}">
        <p14:creationId xmlns:p14="http://schemas.microsoft.com/office/powerpoint/2010/main" val="3817198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selection-on-observables design equated the groups on overall propensity for JJ contact, and…</a:t>
            </a:r>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28</a:t>
            </a:fld>
            <a:endParaRPr lang="en-US"/>
          </a:p>
        </p:txBody>
      </p:sp>
    </p:spTree>
    <p:extLst>
      <p:ext uri="{BB962C8B-B14F-4D97-AF65-F5344CB8AC3E}">
        <p14:creationId xmlns:p14="http://schemas.microsoft.com/office/powerpoint/2010/main" val="3760983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I want to disclose our funding source and indicate that findings reflect our own views, and may not reflect the opinions of our state collaborators</a:t>
            </a:r>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3</a:t>
            </a:fld>
            <a:endParaRPr lang="en-US"/>
          </a:p>
        </p:txBody>
      </p:sp>
    </p:spTree>
    <p:extLst>
      <p:ext uri="{BB962C8B-B14F-4D97-AF65-F5344CB8AC3E}">
        <p14:creationId xmlns:p14="http://schemas.microsoft.com/office/powerpoint/2010/main" val="3901922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 I want to begin by grounding this work, to some extent, in the existing research on youth with dual system contact, or ‘crossover’ system trajectories.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Fortunately – Denise and Joe covered a fair amount of this, so let me just highlight a couple issues.</a:t>
            </a:r>
          </a:p>
          <a:p>
            <a:endParaRPr lang="en-US" b="0" dirty="0"/>
          </a:p>
          <a:p>
            <a:r>
              <a:rPr lang="en-US" b="0" dirty="0"/>
              <a:t>Studies of crossover youth vary in their terminology and operationalization of different patterns and degrees of contact:</a:t>
            </a:r>
          </a:p>
          <a:p>
            <a:pPr marL="171450" indent="-171450">
              <a:buFont typeface="Arial" panose="020B0604020202020204" pitchFamily="34" charset="0"/>
              <a:buChar char="•"/>
            </a:pPr>
            <a:r>
              <a:rPr lang="en-US" u="sng" dirty="0"/>
              <a:t>Dual System</a:t>
            </a:r>
            <a:r>
              <a:rPr lang="en-US" dirty="0"/>
              <a:t> contact is a general term that reflects youth involved with both CW &amp; JJ (broadly defined)</a:t>
            </a:r>
          </a:p>
          <a:p>
            <a:pPr marL="171450" indent="-171450">
              <a:buFont typeface="Arial" panose="020B0604020202020204" pitchFamily="34" charset="0"/>
              <a:buChar char="•"/>
            </a:pPr>
            <a:r>
              <a:rPr lang="en-US" u="sng" dirty="0"/>
              <a:t>Dual Contact</a:t>
            </a:r>
            <a:r>
              <a:rPr lang="en-US" dirty="0"/>
              <a:t> youth have involvement with both systems, but </a:t>
            </a:r>
            <a:r>
              <a:rPr lang="en-US" b="1" i="1" dirty="0"/>
              <a:t>not concurrently</a:t>
            </a:r>
            <a:r>
              <a:rPr lang="en-US" b="0" i="1" dirty="0"/>
              <a:t>. </a:t>
            </a:r>
            <a:endParaRPr lang="en-US" dirty="0">
              <a:sym typeface="Wingdings" panose="05000000000000000000" pitchFamily="2" charset="2"/>
            </a:endParaRPr>
          </a:p>
          <a:p>
            <a:pPr marL="171450" indent="-171450">
              <a:buFont typeface="Arial" panose="020B0604020202020204" pitchFamily="34" charset="0"/>
              <a:buChar char="•"/>
            </a:pPr>
            <a:r>
              <a:rPr lang="en-US" u="sng" dirty="0">
                <a:sym typeface="Wingdings" panose="05000000000000000000" pitchFamily="2" charset="2"/>
              </a:rPr>
              <a:t>Dually Involved</a:t>
            </a:r>
            <a:r>
              <a:rPr lang="en-US" dirty="0">
                <a:sym typeface="Wingdings" panose="05000000000000000000" pitchFamily="2" charset="2"/>
              </a:rPr>
              <a:t> y</a:t>
            </a:r>
            <a:r>
              <a:rPr lang="en-US" dirty="0"/>
              <a:t>outh are </a:t>
            </a:r>
            <a:r>
              <a:rPr lang="en-US" b="1" i="1" dirty="0"/>
              <a:t>concurrently</a:t>
            </a:r>
            <a:r>
              <a:rPr lang="en-US" dirty="0"/>
              <a:t> involved with both systems</a:t>
            </a:r>
            <a:endParaRPr lang="en-US" dirty="0">
              <a:sym typeface="Wingdings" panose="05000000000000000000" pitchFamily="2" charset="2"/>
            </a:endParaRPr>
          </a:p>
          <a:p>
            <a:pPr marL="171450" indent="-171450">
              <a:buFont typeface="Arial" panose="020B0604020202020204" pitchFamily="34" charset="0"/>
              <a:buChar char="•"/>
            </a:pPr>
            <a:r>
              <a:rPr lang="en-US" dirty="0"/>
              <a:t>Each of these patterns can be further distinguished by whether CW contact precedes JJ contact, or vice versa, but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[click] – even among cases where JJ precedes CW, there often is an indication of historic involvement with CW, given that earlier contact with that system is the modal pattern.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[click] Research studies have primarily focused on the issue of CW</a:t>
            </a:r>
            <a:r>
              <a:rPr lang="en-US" dirty="0">
                <a:sym typeface="Wingdings" panose="05000000000000000000" pitchFamily="2" charset="2"/>
              </a:rPr>
              <a:t>JJ contact to focus on the effects of earlier CW involvement on future JJ contact or on decision making among cases that become involved in JJ – Ezra’s paper on this panel is an example of this work.</a:t>
            </a:r>
          </a:p>
          <a:p>
            <a:pPr marL="0" indent="0">
              <a:buFont typeface="Arial" panose="020B0604020202020204" pitchFamily="34" charset="0"/>
              <a:buNone/>
            </a:pPr>
            <a:endParaRPr lang="en-US" dirty="0">
              <a:sym typeface="Wingdings" panose="05000000000000000000" pitchFamily="2" charset="2"/>
            </a:endParaRPr>
          </a:p>
          <a:p>
            <a:pPr marL="0" indent="0">
              <a:buFont typeface="Arial" panose="020B0604020202020204" pitchFamily="34" charset="0"/>
              <a:buNone/>
            </a:pPr>
            <a:r>
              <a:rPr lang="en-US" dirty="0">
                <a:sym typeface="Wingdings" panose="05000000000000000000" pitchFamily="2" charset="2"/>
              </a:rPr>
              <a:t>[click] Fewer studies have examined the effects of ‘reverse crossover’ cases in which JJ precedes CW contact.</a:t>
            </a:r>
          </a:p>
          <a:p>
            <a:pPr marL="0" indent="0">
              <a:buFont typeface="Arial" panose="020B0604020202020204" pitchFamily="34" charset="0"/>
              <a:buNone/>
            </a:pPr>
            <a:endParaRPr lang="en-US" dirty="0">
              <a:sym typeface="Wingdings" panose="05000000000000000000" pitchFamily="2" charset="2"/>
            </a:endParaRPr>
          </a:p>
          <a:p>
            <a:endParaRPr lang="en-US" sz="1200" b="0" i="0" u="none" strike="noStrike" kern="1200" baseline="0" dirty="0">
              <a:solidFill>
                <a:schemeClr val="tx1"/>
              </a:solidFill>
              <a:latin typeface="Times New Roman" charset="0"/>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4</a:t>
            </a:fld>
            <a:endParaRPr lang="en-US"/>
          </a:p>
        </p:txBody>
      </p:sp>
    </p:spTree>
    <p:extLst>
      <p:ext uri="{BB962C8B-B14F-4D97-AF65-F5344CB8AC3E}">
        <p14:creationId xmlns:p14="http://schemas.microsoft.com/office/powerpoint/2010/main" val="2150260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skip this slide, as Denise and Joe provided a great overview of this issue. I do want to say that across localities, there is some variability in rates of dual system, dual contact, and dual involvement patterns – but </a:t>
            </a:r>
            <a:r>
              <a:rPr lang="en-US" b="1" dirty="0"/>
              <a:t>very little research on the pathway from JJ to CWS.</a:t>
            </a:r>
          </a:p>
          <a:p>
            <a:endParaRPr lang="en-US" dirty="0"/>
          </a:p>
          <a:p>
            <a:r>
              <a:rPr lang="en-US" dirty="0"/>
              <a:t>Unpublished data by Ryan and Moore of 52,000 processed juvenile offenders in Michigan indicates that 26% had a subsequent CPS investigation and 3% had a subsequent foster care placement. </a:t>
            </a:r>
          </a:p>
          <a:p>
            <a:endParaRPr lang="en-US" dirty="0"/>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5</a:t>
            </a:fld>
            <a:endParaRPr lang="en-US"/>
          </a:p>
        </p:txBody>
      </p:sp>
    </p:spTree>
    <p:extLst>
      <p:ext uri="{BB962C8B-B14F-4D97-AF65-F5344CB8AC3E}">
        <p14:creationId xmlns:p14="http://schemas.microsoft.com/office/powerpoint/2010/main" val="2545909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THUS, there is limited information about the prevalence of youth experiencing subsequent contact with CW following JJ involvement, and little-to-no research on the effects such patterns may have on the experiences or outcomes of youth later substantiated within CW.</a:t>
            </a:r>
          </a:p>
          <a:p>
            <a:endParaRPr lang="en-US" sz="2000" dirty="0"/>
          </a:p>
          <a:p>
            <a:r>
              <a:rPr lang="en-US" sz="2000" dirty="0"/>
              <a:t>There is some anecdotal evidence to explain the JJ </a:t>
            </a:r>
            <a:r>
              <a:rPr lang="en-US" sz="2000" dirty="0">
                <a:sym typeface="Wingdings" panose="05000000000000000000" pitchFamily="2" charset="2"/>
              </a:rPr>
              <a:t> CW pathway </a:t>
            </a:r>
            <a:r>
              <a:rPr lang="en-US" sz="2000" dirty="0">
                <a:solidFill>
                  <a:schemeClr val="bg2">
                    <a:lumMod val="40000"/>
                    <a:lumOff val="60000"/>
                  </a:schemeClr>
                </a:solidFill>
              </a:rPr>
              <a:t>(Cullen, 2021). These include</a:t>
            </a:r>
            <a:endParaRPr lang="en-US" sz="2000" dirty="0">
              <a:sym typeface="Wingdings" panose="05000000000000000000" pitchFamily="2" charset="2"/>
            </a:endParaRPr>
          </a:p>
          <a:p>
            <a:pPr marL="342900" lvl="0" indent="-342900">
              <a:buFont typeface="Arial" panose="020B0604020202020204" pitchFamily="34" charset="0"/>
              <a:buChar char="•"/>
            </a:pPr>
            <a:r>
              <a:rPr lang="en-US" sz="2000" dirty="0">
                <a:sym typeface="Wingdings" panose="05000000000000000000" pitchFamily="2" charset="2"/>
              </a:rPr>
              <a:t>Caregiver refusal to care for youth due to behavior (or the lack of caregiver to receive a child for community placement following JJ contact)</a:t>
            </a:r>
          </a:p>
          <a:p>
            <a:pPr marL="342900" lvl="0" indent="-342900">
              <a:buFont typeface="Arial" panose="020B0604020202020204" pitchFamily="34" charset="0"/>
              <a:buChar char="•"/>
            </a:pPr>
            <a:r>
              <a:rPr lang="en-US" sz="2000" dirty="0">
                <a:sym typeface="Wingdings" panose="05000000000000000000" pitchFamily="2" charset="2"/>
              </a:rPr>
              <a:t>Second, youth may require services/treatment that the family unable to provide without CW support</a:t>
            </a:r>
          </a:p>
          <a:p>
            <a:pPr marL="342900" lvl="0" indent="-342900">
              <a:buFont typeface="Arial" panose="020B0604020202020204" pitchFamily="34" charset="0"/>
              <a:buChar char="•"/>
            </a:pPr>
            <a:r>
              <a:rPr lang="en-US" sz="2000" dirty="0">
                <a:sym typeface="Wingdings" panose="05000000000000000000" pitchFamily="2" charset="2"/>
              </a:rPr>
              <a:t>Finally, some state systems (including PA) allow for delinquency court judges to adjudicate as ‘dependent’ to avoid unnecessary incarceration or detention or access CW placement services</a:t>
            </a:r>
          </a:p>
          <a:p>
            <a:pPr lvl="1"/>
            <a:endParaRPr lang="en-US" sz="2000" dirty="0">
              <a:sym typeface="Wingdings" panose="05000000000000000000" pitchFamily="2" charset="2"/>
            </a:endParaRPr>
          </a:p>
          <a:p>
            <a:r>
              <a:rPr lang="en-US" sz="2000" dirty="0">
                <a:sym typeface="Wingdings" panose="05000000000000000000" pitchFamily="2" charset="2"/>
              </a:rPr>
              <a:t>We also think it may be important to contrast effects of prior vs. concurrent JJ involvement on CW Outcomes</a:t>
            </a:r>
          </a:p>
          <a:p>
            <a:pPr marL="342900" lvl="0" indent="-342900">
              <a:buFont typeface="Arial" panose="020B0604020202020204" pitchFamily="34" charset="0"/>
              <a:buChar char="•"/>
            </a:pPr>
            <a:r>
              <a:rPr lang="en-US" sz="2000" dirty="0">
                <a:sym typeface="Wingdings" panose="05000000000000000000" pitchFamily="2" charset="2"/>
              </a:rPr>
              <a:t>Both groups reflect youth that demonstrate a pattern of delinquency and/or behavioral challenges</a:t>
            </a:r>
          </a:p>
          <a:p>
            <a:pPr marL="342900" lvl="0" indent="-342900">
              <a:buFont typeface="Arial" panose="020B0604020202020204" pitchFamily="34" charset="0"/>
              <a:buChar char="•"/>
            </a:pPr>
            <a:r>
              <a:rPr lang="en-US" sz="2000" dirty="0">
                <a:sym typeface="Wingdings" panose="05000000000000000000" pitchFamily="2" charset="2"/>
              </a:rPr>
              <a:t>HOWEVER, youth with concurrent involvement may differ in that this formal dual involvement provides either a mechanism to motivate a CW response or an opportunity to use that system to provide services or placement external to the JJ response</a:t>
            </a:r>
            <a:endParaRPr lang="en-US" dirty="0"/>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6</a:t>
            </a:fld>
            <a:endParaRPr lang="en-US"/>
          </a:p>
        </p:txBody>
      </p:sp>
    </p:spTree>
    <p:extLst>
      <p:ext uri="{BB962C8B-B14F-4D97-AF65-F5344CB8AC3E}">
        <p14:creationId xmlns:p14="http://schemas.microsoft.com/office/powerpoint/2010/main" val="316087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charset="0"/>
                <a:ea typeface="+mn-ea"/>
                <a:cs typeface="+mn-cs"/>
              </a:rPr>
              <a:t>This brings me to our particular study, which seeks to answer the following questions:</a:t>
            </a:r>
          </a:p>
          <a:p>
            <a:endParaRPr lang="en-US" dirty="0"/>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7</a:t>
            </a:fld>
            <a:endParaRPr lang="en-US"/>
          </a:p>
        </p:txBody>
      </p:sp>
    </p:spTree>
    <p:extLst>
      <p:ext uri="{BB962C8B-B14F-4D97-AF65-F5344CB8AC3E}">
        <p14:creationId xmlns:p14="http://schemas.microsoft.com/office/powerpoint/2010/main" val="2486138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data (same extracts as Ezra paper, but sample selection process differed)</a:t>
            </a:r>
          </a:p>
          <a:p>
            <a:endParaRPr lang="en-US" dirty="0"/>
          </a:p>
          <a:p>
            <a:r>
              <a:rPr lang="en-US" dirty="0"/>
              <a:t>Essentially, this involves linked statewide data from child welfare (CPS/GPS and foster care records) and JJ (court records), as well as Medical Assistance (Medicaid records).</a:t>
            </a:r>
          </a:p>
          <a:p>
            <a:endParaRPr lang="en-US" dirty="0"/>
          </a:p>
          <a:p>
            <a:r>
              <a:rPr lang="en-US" dirty="0"/>
              <a:t>We have about 39K youth, ages 12-16 @ the time of a substantiated report – and identified the pattern of JJ involvement prior to these substantiated incidents. Given the timeframe available for CPS reports, we couldn’t look at historic CW complaints, but were able to look at prior foster care involvement among these cases.</a:t>
            </a:r>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8</a:t>
            </a:fld>
            <a:endParaRPr lang="en-US"/>
          </a:p>
        </p:txBody>
      </p:sp>
    </p:spTree>
    <p:extLst>
      <p:ext uri="{BB962C8B-B14F-4D97-AF65-F5344CB8AC3E}">
        <p14:creationId xmlns:p14="http://schemas.microsoft.com/office/powerpoint/2010/main" val="4190387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charset="0"/>
                <a:ea typeface="+mn-ea"/>
                <a:cs typeface="+mn-cs"/>
              </a:rPr>
              <a:t>I’m going to give a cursory overview of our state CW and JJ systems to provide context – but this is really a bird’s eye view:</a:t>
            </a:r>
          </a:p>
          <a:p>
            <a:endParaRPr lang="en-US" sz="1200" b="0" i="0" u="none" strike="noStrike" kern="1200" baseline="0" dirty="0">
              <a:solidFill>
                <a:schemeClr val="tx1"/>
              </a:solidFill>
              <a:latin typeface="Times New Roman" charset="0"/>
              <a:ea typeface="+mn-ea"/>
              <a:cs typeface="+mn-cs"/>
            </a:endParaRPr>
          </a:p>
          <a:p>
            <a:r>
              <a:rPr lang="en-US" sz="1200" b="0" i="0" u="none" strike="noStrike" kern="1200" baseline="0" dirty="0">
                <a:solidFill>
                  <a:schemeClr val="tx1"/>
                </a:solidFill>
                <a:latin typeface="Times New Roman" charset="0"/>
                <a:ea typeface="+mn-ea"/>
                <a:cs typeface="+mn-cs"/>
              </a:rPr>
              <a:t>Pennsylvania is a state-supervised, county-administered CW, comprising two tracks: child protective services (CPS) and general protective services (GPS). </a:t>
            </a:r>
          </a:p>
          <a:p>
            <a:pPr marL="171450" indent="-171450">
              <a:buFont typeface="Arial" panose="020B0604020202020204" pitchFamily="34" charset="0"/>
              <a:buChar char="•"/>
            </a:pPr>
            <a:r>
              <a:rPr lang="en-US" sz="1200" b="0" i="0" u="none" strike="noStrike" kern="1200" baseline="0" dirty="0">
                <a:solidFill>
                  <a:schemeClr val="tx1"/>
                </a:solidFill>
                <a:latin typeface="Times New Roman" charset="0"/>
                <a:ea typeface="+mn-ea"/>
                <a:cs typeface="+mn-cs"/>
              </a:rPr>
              <a:t>CPS is an investigation track that responds to allegations of child physical and sexual abuse, and serious physical neglect</a:t>
            </a:r>
          </a:p>
          <a:p>
            <a:pPr marL="171450" indent="-171450">
              <a:buFont typeface="Arial" panose="020B0604020202020204" pitchFamily="34" charset="0"/>
              <a:buChar char="•"/>
            </a:pPr>
            <a:r>
              <a:rPr lang="en-US" sz="1200" b="0" i="0" u="none" strike="noStrike" kern="1200" baseline="0" dirty="0">
                <a:solidFill>
                  <a:schemeClr val="tx1"/>
                </a:solidFill>
                <a:latin typeface="Times New Roman" charset="0"/>
                <a:ea typeface="+mn-ea"/>
                <a:cs typeface="+mn-cs"/>
              </a:rPr>
              <a:t>GPS is a family assessment track that responds to a range of child and family concerns including: child neglect, parental substance abuse, and domestic violence. For adolescents, GPS cases involve child behavior problems, truancy, and parent-child conflict. Counties can screen out GPS referrals without providing any further response</a:t>
            </a:r>
          </a:p>
          <a:p>
            <a:endParaRPr lang="en-US" sz="1200" b="0" i="0" u="none" strike="noStrike" kern="1200" baseline="0" dirty="0">
              <a:solidFill>
                <a:schemeClr val="tx1"/>
              </a:solidFill>
              <a:latin typeface="Times New Roman" charset="0"/>
              <a:ea typeface="+mn-ea"/>
              <a:cs typeface="+mn-cs"/>
            </a:endParaRPr>
          </a:p>
          <a:p>
            <a:r>
              <a:rPr lang="en-US" sz="1200" b="0" i="0" u="none" strike="noStrike" kern="1200" baseline="0" dirty="0">
                <a:solidFill>
                  <a:schemeClr val="tx1"/>
                </a:solidFill>
                <a:latin typeface="Times New Roman" charset="0"/>
                <a:ea typeface="+mn-ea"/>
                <a:cs typeface="+mn-cs"/>
              </a:rPr>
              <a:t>[if more detail is wanted]</a:t>
            </a:r>
          </a:p>
          <a:p>
            <a:endParaRPr lang="en-US" sz="1200" b="0" i="0" u="none" strike="noStrike" kern="1200" baseline="0" dirty="0">
              <a:solidFill>
                <a:schemeClr val="tx1"/>
              </a:solidFill>
              <a:latin typeface="Times New Roman" charset="0"/>
              <a:ea typeface="+mn-ea"/>
              <a:cs typeface="+mn-cs"/>
            </a:endParaRPr>
          </a:p>
          <a:p>
            <a:r>
              <a:rPr lang="en-US" sz="1200" b="0" i="0" u="none" strike="noStrike" kern="1200" baseline="0" dirty="0">
                <a:solidFill>
                  <a:schemeClr val="tx1"/>
                </a:solidFill>
                <a:latin typeface="Times New Roman" charset="0"/>
                <a:ea typeface="+mn-ea"/>
                <a:cs typeface="+mn-cs"/>
              </a:rPr>
              <a:t>In 2021, ChildLine sent approximately 38,000 CPS and 161,000 GPS referrals to counties. Both CPS and GPS cases may be opened for ongoing services, or result in a court petition or foster care placement. In many counties, they are investigated by the same caseworkers and services are provided by the same contractors.</a:t>
            </a:r>
          </a:p>
          <a:p>
            <a:endParaRPr lang="en-US" sz="1200" b="0" i="0" u="none" strike="noStrike" kern="1200" baseline="0" dirty="0">
              <a:solidFill>
                <a:schemeClr val="tx1"/>
              </a:solidFill>
              <a:latin typeface="Times New Roman" charset="0"/>
              <a:ea typeface="+mn-ea"/>
              <a:cs typeface="+mn-cs"/>
            </a:endParaRPr>
          </a:p>
          <a:p>
            <a:r>
              <a:rPr lang="en-US" sz="1200" b="0" i="0" u="none" strike="noStrike" kern="1200" baseline="0" dirty="0">
                <a:solidFill>
                  <a:schemeClr val="tx1"/>
                </a:solidFill>
                <a:latin typeface="Times New Roman" charset="0"/>
                <a:ea typeface="+mn-ea"/>
                <a:cs typeface="+mn-cs"/>
              </a:rPr>
              <a:t>Approximately 9,000 children entered foster care in Pennsylvania in 2021.</a:t>
            </a:r>
            <a:endParaRPr lang="en-US" dirty="0"/>
          </a:p>
        </p:txBody>
      </p:sp>
      <p:sp>
        <p:nvSpPr>
          <p:cNvPr id="4" name="Slide Number Placeholder 3"/>
          <p:cNvSpPr>
            <a:spLocks noGrp="1"/>
          </p:cNvSpPr>
          <p:nvPr>
            <p:ph type="sldNum" sz="quarter" idx="5"/>
          </p:nvPr>
        </p:nvSpPr>
        <p:spPr/>
        <p:txBody>
          <a:bodyPr/>
          <a:lstStyle/>
          <a:p>
            <a:pPr>
              <a:defRPr/>
            </a:pPr>
            <a:fld id="{692A7867-78C8-456F-A945-0E471D9C64C0}" type="slidenum">
              <a:rPr lang="en-US" smtClean="0"/>
              <a:pPr>
                <a:defRPr/>
              </a:pPr>
              <a:t>9</a:t>
            </a:fld>
            <a:endParaRPr lang="en-US"/>
          </a:p>
        </p:txBody>
      </p:sp>
    </p:spTree>
    <p:extLst>
      <p:ext uri="{BB962C8B-B14F-4D97-AF65-F5344CB8AC3E}">
        <p14:creationId xmlns:p14="http://schemas.microsoft.com/office/powerpoint/2010/main" val="220081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C57B36F-F2E9-46E6-93DC-082179B8AA0D}" type="slidenum">
              <a:rPr lang="en-US" smtClean="0"/>
              <a:pPr>
                <a:defRPr/>
              </a:pPr>
              <a:t>‹#›</a:t>
            </a:fld>
            <a:endParaRPr lang="en-US"/>
          </a:p>
        </p:txBody>
      </p:sp>
    </p:spTree>
    <p:extLst>
      <p:ext uri="{BB962C8B-B14F-4D97-AF65-F5344CB8AC3E}">
        <p14:creationId xmlns:p14="http://schemas.microsoft.com/office/powerpoint/2010/main" val="149720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8046EB8-BF61-4F54-A898-535FEDAA5A82}" type="slidenum">
              <a:rPr lang="en-US" smtClean="0"/>
              <a:pPr>
                <a:defRPr/>
              </a:pPr>
              <a:t>‹#›</a:t>
            </a:fld>
            <a:endParaRPr lang="en-US"/>
          </a:p>
        </p:txBody>
      </p:sp>
    </p:spTree>
    <p:extLst>
      <p:ext uri="{BB962C8B-B14F-4D97-AF65-F5344CB8AC3E}">
        <p14:creationId xmlns:p14="http://schemas.microsoft.com/office/powerpoint/2010/main" val="230188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8046EB8-BF61-4F54-A898-535FEDAA5A82}" type="slidenum">
              <a:rPr lang="en-US" smtClean="0"/>
              <a:pPr>
                <a:defRPr/>
              </a:pPr>
              <a:t>‹#›</a:t>
            </a:fld>
            <a:endParaRPr lang="en-US"/>
          </a:p>
        </p:txBody>
      </p:sp>
    </p:spTree>
    <p:extLst>
      <p:ext uri="{BB962C8B-B14F-4D97-AF65-F5344CB8AC3E}">
        <p14:creationId xmlns:p14="http://schemas.microsoft.com/office/powerpoint/2010/main" val="1886692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8046EB8-BF61-4F54-A898-535FEDAA5A82}" type="slidenum">
              <a:rPr lang="en-US" smtClean="0"/>
              <a:pPr>
                <a:defRPr/>
              </a:pPr>
              <a:t>‹#›</a:t>
            </a:fld>
            <a:endParaRPr lang="en-US"/>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3759570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8046EB8-BF61-4F54-A898-535FEDAA5A82}" type="slidenum">
              <a:rPr lang="en-US" smtClean="0"/>
              <a:pPr>
                <a:defRPr/>
              </a:pPr>
              <a:t>‹#›</a:t>
            </a:fld>
            <a:endParaRPr lang="en-US"/>
          </a:p>
        </p:txBody>
      </p:sp>
    </p:spTree>
    <p:extLst>
      <p:ext uri="{BB962C8B-B14F-4D97-AF65-F5344CB8AC3E}">
        <p14:creationId xmlns:p14="http://schemas.microsoft.com/office/powerpoint/2010/main" val="4252741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8046EB8-BF61-4F54-A898-535FEDAA5A82}" type="slidenum">
              <a:rPr lang="en-US" smtClean="0"/>
              <a:pPr>
                <a:defRPr/>
              </a:pPr>
              <a:t>‹#›</a:t>
            </a:fld>
            <a:endParaRPr lang="en-US"/>
          </a:p>
        </p:txBody>
      </p:sp>
    </p:spTree>
    <p:extLst>
      <p:ext uri="{BB962C8B-B14F-4D97-AF65-F5344CB8AC3E}">
        <p14:creationId xmlns:p14="http://schemas.microsoft.com/office/powerpoint/2010/main" val="464443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8046EB8-BF61-4F54-A898-535FEDAA5A82}" type="slidenum">
              <a:rPr lang="en-US" smtClean="0"/>
              <a:pPr>
                <a:defRPr/>
              </a:pPr>
              <a:t>‹#›</a:t>
            </a:fld>
            <a:endParaRPr lang="en-US"/>
          </a:p>
        </p:txBody>
      </p:sp>
    </p:spTree>
    <p:extLst>
      <p:ext uri="{BB962C8B-B14F-4D97-AF65-F5344CB8AC3E}">
        <p14:creationId xmlns:p14="http://schemas.microsoft.com/office/powerpoint/2010/main" val="3815782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9ED1CD-883E-4B02-9A98-68FF06552E9A}" type="slidenum">
              <a:rPr lang="en-US" smtClean="0"/>
              <a:pPr>
                <a:defRPr/>
              </a:pPr>
              <a:t>‹#›</a:t>
            </a:fld>
            <a:endParaRPr lang="en-US"/>
          </a:p>
        </p:txBody>
      </p:sp>
    </p:spTree>
    <p:extLst>
      <p:ext uri="{BB962C8B-B14F-4D97-AF65-F5344CB8AC3E}">
        <p14:creationId xmlns:p14="http://schemas.microsoft.com/office/powerpoint/2010/main" val="3412724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C44618-1AC8-4020-9499-EE756DE64448}" type="slidenum">
              <a:rPr lang="en-US" smtClean="0"/>
              <a:pPr>
                <a:defRPr/>
              </a:pPr>
              <a:t>‹#›</a:t>
            </a:fld>
            <a:endParaRPr lang="en-US"/>
          </a:p>
        </p:txBody>
      </p:sp>
    </p:spTree>
    <p:extLst>
      <p:ext uri="{BB962C8B-B14F-4D97-AF65-F5344CB8AC3E}">
        <p14:creationId xmlns:p14="http://schemas.microsoft.com/office/powerpoint/2010/main" val="3878293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buSzPct val="100000"/>
              <a:buFont typeface="Wingdings" panose="05000000000000000000" pitchFamily="2" charset="2"/>
              <a:buChar char="q"/>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69C36C3-BCB8-405E-AA9E-D505DC0AE746}" type="slidenum">
              <a:rPr lang="en-US" smtClean="0"/>
              <a:pPr>
                <a:defRPr/>
              </a:pPr>
              <a:t>‹#›</a:t>
            </a:fld>
            <a:endParaRPr lang="en-US"/>
          </a:p>
        </p:txBody>
      </p:sp>
    </p:spTree>
    <p:extLst>
      <p:ext uri="{BB962C8B-B14F-4D97-AF65-F5344CB8AC3E}">
        <p14:creationId xmlns:p14="http://schemas.microsoft.com/office/powerpoint/2010/main" val="364872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dirty="0"/>
              <a:t>Click to edit Master title style</a:t>
            </a:r>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CA8AF0-748B-4B7F-B5D9-5088C6BD4A26}" type="slidenum">
              <a:rPr lang="en-US" smtClean="0"/>
              <a:pPr>
                <a:defRPr/>
              </a:pPr>
              <a:t>‹#›</a:t>
            </a:fld>
            <a:endParaRPr lang="en-US"/>
          </a:p>
        </p:txBody>
      </p:sp>
    </p:spTree>
    <p:extLst>
      <p:ext uri="{BB962C8B-B14F-4D97-AF65-F5344CB8AC3E}">
        <p14:creationId xmlns:p14="http://schemas.microsoft.com/office/powerpoint/2010/main" val="3808230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1103025" y="2060576"/>
            <a:ext cx="4395194" cy="4195763"/>
          </a:xfrm>
        </p:spPr>
        <p:txBody>
          <a:bodyPr>
            <a:normAutofit/>
          </a:bodyPr>
          <a:lstStyle>
            <a:lvl1pPr marL="342797" indent="-342797">
              <a:buFont typeface="Wingdings" panose="05000000000000000000" pitchFamily="2" charset="2"/>
              <a:buChar char="q"/>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3021" y="2056093"/>
            <a:ext cx="4395196" cy="4200245"/>
          </a:xfrm>
        </p:spPr>
        <p:txBody>
          <a:bodyPr>
            <a:normAutofit/>
          </a:bodyPr>
          <a:lstStyle>
            <a:lvl1pPr marL="342797" indent="-342797">
              <a:buFont typeface="Wingdings" panose="05000000000000000000" pitchFamily="2" charset="2"/>
              <a:buChar char="q"/>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70A2288-1F2F-46E0-8400-0057A9144686}" type="slidenum">
              <a:rPr lang="en-US" smtClean="0"/>
              <a:pPr>
                <a:defRPr/>
              </a:pPr>
              <a:t>‹#›</a:t>
            </a:fld>
            <a:endParaRPr lang="en-US"/>
          </a:p>
        </p:txBody>
      </p:sp>
    </p:spTree>
    <p:extLst>
      <p:ext uri="{BB962C8B-B14F-4D97-AF65-F5344CB8AC3E}">
        <p14:creationId xmlns:p14="http://schemas.microsoft.com/office/powerpoint/2010/main" val="70200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marL="342797" indent="-342797">
              <a:buFont typeface="Wingdings" panose="05000000000000000000" pitchFamily="2" charset="2"/>
              <a:buChar char="q"/>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marL="342797" indent="-342797">
              <a:buFont typeface="Wingdings" panose="05000000000000000000" pitchFamily="2" charset="2"/>
              <a:buChar char="q"/>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D1C65A8-F685-44AE-BA62-71FCA8FC2083}" type="slidenum">
              <a:rPr lang="en-US" smtClean="0"/>
              <a:pPr>
                <a:defRPr/>
              </a:pPr>
              <a:t>‹#›</a:t>
            </a:fld>
            <a:endParaRPr lang="en-US"/>
          </a:p>
        </p:txBody>
      </p:sp>
    </p:spTree>
    <p:extLst>
      <p:ext uri="{BB962C8B-B14F-4D97-AF65-F5344CB8AC3E}">
        <p14:creationId xmlns:p14="http://schemas.microsoft.com/office/powerpoint/2010/main" val="2313470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a:t>Click to edit Master title style</a:t>
            </a:r>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A247F586-EBE8-42D1-A153-B518656945F6}" type="slidenum">
              <a:rPr lang="en-US" smtClean="0"/>
              <a:pPr>
                <a:defRPr/>
              </a:pPr>
              <a:t>‹#›</a:t>
            </a:fld>
            <a:endParaRPr lang="en-US"/>
          </a:p>
        </p:txBody>
      </p:sp>
    </p:spTree>
    <p:extLst>
      <p:ext uri="{BB962C8B-B14F-4D97-AF65-F5344CB8AC3E}">
        <p14:creationId xmlns:p14="http://schemas.microsoft.com/office/powerpoint/2010/main" val="361685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BA756E37-C344-45C3-88C2-C5D342642330}" type="slidenum">
              <a:rPr lang="en-US" smtClean="0"/>
              <a:pPr>
                <a:defRPr/>
              </a:pPr>
              <a:t>‹#›</a:t>
            </a:fld>
            <a:endParaRPr lang="en-US"/>
          </a:p>
        </p:txBody>
      </p:sp>
    </p:spTree>
    <p:extLst>
      <p:ext uri="{BB962C8B-B14F-4D97-AF65-F5344CB8AC3E}">
        <p14:creationId xmlns:p14="http://schemas.microsoft.com/office/powerpoint/2010/main" val="3174283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8FB96A9E-3CD6-4236-B900-52E40FD1A4D6}" type="slidenum">
              <a:rPr lang="en-US" smtClean="0"/>
              <a:pPr>
                <a:defRPr/>
              </a:pPr>
              <a:t>‹#›</a:t>
            </a:fld>
            <a:endParaRPr lang="en-US"/>
          </a:p>
        </p:txBody>
      </p:sp>
    </p:spTree>
    <p:extLst>
      <p:ext uri="{BB962C8B-B14F-4D97-AF65-F5344CB8AC3E}">
        <p14:creationId xmlns:p14="http://schemas.microsoft.com/office/powerpoint/2010/main" val="126114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F70EACA-BB71-436A-9069-334D641D350F}" type="slidenum">
              <a:rPr lang="en-US" smtClean="0"/>
              <a:pPr>
                <a:defRPr/>
              </a:pPr>
              <a:t>‹#›</a:t>
            </a:fld>
            <a:endParaRPr lang="en-US"/>
          </a:p>
        </p:txBody>
      </p:sp>
    </p:spTree>
    <p:extLst>
      <p:ext uri="{BB962C8B-B14F-4D97-AF65-F5344CB8AC3E}">
        <p14:creationId xmlns:p14="http://schemas.microsoft.com/office/powerpoint/2010/main" val="4025775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pPr>
              <a:defRPr/>
            </a:pPr>
            <a:fld id="{98046EB8-BF61-4F54-A898-535FEDAA5A82}" type="slidenum">
              <a:rPr lang="en-US" smtClean="0"/>
              <a:pPr>
                <a:defRPr/>
              </a:pPr>
              <a:t>‹#›</a:t>
            </a:fld>
            <a:endParaRPr lang="en-US"/>
          </a:p>
        </p:txBody>
      </p:sp>
    </p:spTree>
    <p:extLst>
      <p:ext uri="{BB962C8B-B14F-4D97-AF65-F5344CB8AC3E}">
        <p14:creationId xmlns:p14="http://schemas.microsoft.com/office/powerpoint/2010/main" val="3228934818"/>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cmc128@psu.edu"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112" y="762000"/>
            <a:ext cx="11658599" cy="2895600"/>
          </a:xfrm>
        </p:spPr>
        <p:txBody>
          <a:bodyPr>
            <a:noAutofit/>
          </a:bodyPr>
          <a:lstStyle/>
          <a:p>
            <a:pPr algn="ctr"/>
            <a:r>
              <a:rPr lang="en-US" sz="4400" dirty="0"/>
              <a:t>What happens when justice contact </a:t>
            </a:r>
            <a:br>
              <a:rPr lang="en-US" sz="4400" dirty="0"/>
            </a:br>
            <a:r>
              <a:rPr lang="en-US" sz="4400" dirty="0"/>
              <a:t>precedes substantiated child welfare concerns? </a:t>
            </a:r>
            <a:br>
              <a:rPr lang="en-US" sz="4400" dirty="0"/>
            </a:br>
            <a:br>
              <a:rPr lang="en-US" sz="4000" dirty="0"/>
            </a:br>
            <a:r>
              <a:rPr lang="en-US" sz="3400" dirty="0"/>
              <a:t>The effects of ‘reverse crossover’ on the child welfare response</a:t>
            </a:r>
          </a:p>
        </p:txBody>
      </p:sp>
      <p:sp>
        <p:nvSpPr>
          <p:cNvPr id="3" name="Subtitle 2"/>
          <p:cNvSpPr>
            <a:spLocks noGrp="1"/>
          </p:cNvSpPr>
          <p:nvPr>
            <p:ph type="subTitle" idx="1"/>
          </p:nvPr>
        </p:nvSpPr>
        <p:spPr>
          <a:xfrm>
            <a:off x="1674812" y="3886200"/>
            <a:ext cx="9067800" cy="1676400"/>
          </a:xfrm>
        </p:spPr>
        <p:txBody>
          <a:bodyPr>
            <a:noAutofit/>
          </a:bodyPr>
          <a:lstStyle/>
          <a:p>
            <a:pPr algn="ctr">
              <a:spcBef>
                <a:spcPts val="0"/>
              </a:spcBef>
            </a:pPr>
            <a:r>
              <a:rPr lang="en-US" sz="3200" b="1" u="sng" cap="none" dirty="0">
                <a:solidFill>
                  <a:schemeClr val="tx2">
                    <a:lumMod val="90000"/>
                  </a:schemeClr>
                </a:solidFill>
              </a:rPr>
              <a:t>Christian M. Connell, PhD</a:t>
            </a:r>
          </a:p>
          <a:p>
            <a:pPr algn="ctr">
              <a:spcBef>
                <a:spcPts val="0"/>
              </a:spcBef>
            </a:pPr>
            <a:r>
              <a:rPr lang="en-US" sz="2400" b="1" cap="none" dirty="0">
                <a:solidFill>
                  <a:schemeClr val="tx2">
                    <a:lumMod val="90000"/>
                  </a:schemeClr>
                </a:solidFill>
              </a:rPr>
              <a:t>Child Maltreatment Solutions Network &amp;</a:t>
            </a:r>
          </a:p>
          <a:p>
            <a:pPr algn="ctr">
              <a:spcBef>
                <a:spcPts val="0"/>
              </a:spcBef>
            </a:pPr>
            <a:r>
              <a:rPr lang="en-US" sz="2400" b="1" cap="none" dirty="0">
                <a:solidFill>
                  <a:schemeClr val="tx2">
                    <a:lumMod val="90000"/>
                  </a:schemeClr>
                </a:solidFill>
              </a:rPr>
              <a:t>Translational Center for Child Maltreatment Studies</a:t>
            </a:r>
          </a:p>
          <a:p>
            <a:pPr algn="ctr">
              <a:spcBef>
                <a:spcPts val="0"/>
              </a:spcBef>
            </a:pPr>
            <a:r>
              <a:rPr lang="en-US" sz="2400" b="1" cap="none" dirty="0">
                <a:solidFill>
                  <a:schemeClr val="tx2">
                    <a:lumMod val="90000"/>
                  </a:schemeClr>
                </a:solidFill>
              </a:rPr>
              <a:t>Pennsylvania State University</a:t>
            </a:r>
          </a:p>
          <a:p>
            <a:pPr algn="ctr">
              <a:spcBef>
                <a:spcPts val="0"/>
              </a:spcBef>
            </a:pPr>
            <a:endParaRPr lang="en-US" sz="2400" b="1" cap="none" dirty="0">
              <a:solidFill>
                <a:schemeClr val="tx2">
                  <a:lumMod val="90000"/>
                </a:schemeClr>
              </a:solidFill>
            </a:endParaRPr>
          </a:p>
          <a:p>
            <a:pPr algn="ctr">
              <a:spcBef>
                <a:spcPts val="0"/>
              </a:spcBef>
            </a:pPr>
            <a:r>
              <a:rPr lang="en-US" sz="2400" b="1" cap="none" dirty="0">
                <a:solidFill>
                  <a:schemeClr val="tx2">
                    <a:lumMod val="90000"/>
                  </a:schemeClr>
                </a:solidFill>
              </a:rPr>
              <a:t>October 5, 2023</a:t>
            </a:r>
          </a:p>
          <a:p>
            <a:pPr algn="ctr">
              <a:spcBef>
                <a:spcPts val="0"/>
              </a:spcBef>
            </a:pPr>
            <a:endParaRPr lang="en-US" sz="2400" b="1" cap="none" dirty="0">
              <a:solidFill>
                <a:schemeClr val="tx2">
                  <a:lumMod val="90000"/>
                </a:schemeClr>
              </a:solidFill>
            </a:endParaRPr>
          </a:p>
          <a:p>
            <a:pPr algn="ctr">
              <a:spcBef>
                <a:spcPts val="0"/>
              </a:spcBef>
            </a:pPr>
            <a:endParaRPr lang="en-US" sz="2400" b="1" cap="none" dirty="0">
              <a:solidFill>
                <a:schemeClr val="tx2">
                  <a:lumMod val="90000"/>
                </a:schemeClr>
              </a:solidFill>
            </a:endParaRPr>
          </a:p>
        </p:txBody>
      </p:sp>
      <p:grpSp>
        <p:nvGrpSpPr>
          <p:cNvPr id="10" name="Group 9">
            <a:extLst>
              <a:ext uri="{FF2B5EF4-FFF2-40B4-BE49-F238E27FC236}">
                <a16:creationId xmlns:a16="http://schemas.microsoft.com/office/drawing/2014/main" id="{C621BDBB-7A54-4D27-B5CD-4A913AAEE10E}"/>
              </a:ext>
            </a:extLst>
          </p:cNvPr>
          <p:cNvGrpSpPr/>
          <p:nvPr/>
        </p:nvGrpSpPr>
        <p:grpSpPr>
          <a:xfrm>
            <a:off x="229657" y="5731933"/>
            <a:ext cx="3307292" cy="962981"/>
            <a:chOff x="167746" y="5715000"/>
            <a:chExt cx="3307292" cy="962981"/>
          </a:xfrm>
        </p:grpSpPr>
        <p:grpSp>
          <p:nvGrpSpPr>
            <p:cNvPr id="4" name="Group 3">
              <a:extLst>
                <a:ext uri="{FF2B5EF4-FFF2-40B4-BE49-F238E27FC236}">
                  <a16:creationId xmlns:a16="http://schemas.microsoft.com/office/drawing/2014/main" id="{1BC45F16-706E-460D-A42A-B7DFA5E6B91E}"/>
                </a:ext>
              </a:extLst>
            </p:cNvPr>
            <p:cNvGrpSpPr/>
            <p:nvPr/>
          </p:nvGrpSpPr>
          <p:grpSpPr>
            <a:xfrm>
              <a:off x="1114425" y="5788924"/>
              <a:ext cx="2360613" cy="889057"/>
              <a:chOff x="9752012" y="5880652"/>
              <a:chExt cx="2360613" cy="889057"/>
            </a:xfrm>
          </p:grpSpPr>
          <p:sp>
            <p:nvSpPr>
              <p:cNvPr id="5" name="Rectangle 4">
                <a:extLst>
                  <a:ext uri="{FF2B5EF4-FFF2-40B4-BE49-F238E27FC236}">
                    <a16:creationId xmlns:a16="http://schemas.microsoft.com/office/drawing/2014/main" id="{4448E8D1-5038-4388-9157-ACDAF7DDB077}"/>
                  </a:ext>
                </a:extLst>
              </p:cNvPr>
              <p:cNvSpPr/>
              <p:nvPr/>
            </p:nvSpPr>
            <p:spPr>
              <a:xfrm>
                <a:off x="9752012" y="5880652"/>
                <a:ext cx="2360613" cy="8890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626B68D-29FF-428D-81A6-1C3B9120BC6E}"/>
                  </a:ext>
                </a:extLst>
              </p:cNvPr>
              <p:cNvPicPr>
                <a:picLocks noChangeAspect="1"/>
              </p:cNvPicPr>
              <p:nvPr/>
            </p:nvPicPr>
            <p:blipFill>
              <a:blip r:embed="rId3"/>
              <a:stretch>
                <a:fillRect/>
              </a:stretch>
            </p:blipFill>
            <p:spPr>
              <a:xfrm>
                <a:off x="9828212" y="5929187"/>
                <a:ext cx="2226234" cy="803587"/>
              </a:xfrm>
              <a:prstGeom prst="rect">
                <a:avLst/>
              </a:prstGeom>
            </p:spPr>
          </p:pic>
        </p:grpSp>
        <p:pic>
          <p:nvPicPr>
            <p:cNvPr id="8" name="Picture 2" descr="Image result for penn state logo transparent">
              <a:extLst>
                <a:ext uri="{FF2B5EF4-FFF2-40B4-BE49-F238E27FC236}">
                  <a16:creationId xmlns:a16="http://schemas.microsoft.com/office/drawing/2014/main" id="{8FF15580-87EA-4E65-B55B-42205E57DF9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0006"/>
            <a:stretch/>
          </p:blipFill>
          <p:spPr bwMode="auto">
            <a:xfrm>
              <a:off x="167746" y="5715000"/>
              <a:ext cx="914400" cy="96078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53507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7C42A-4B68-4717-92D4-ABC712DE184F}"/>
              </a:ext>
            </a:extLst>
          </p:cNvPr>
          <p:cNvSpPr>
            <a:spLocks noGrp="1"/>
          </p:cNvSpPr>
          <p:nvPr>
            <p:ph type="title"/>
          </p:nvPr>
        </p:nvSpPr>
        <p:spPr>
          <a:xfrm>
            <a:off x="645943" y="318903"/>
            <a:ext cx="9402274" cy="1400530"/>
          </a:xfrm>
        </p:spPr>
        <p:txBody>
          <a:bodyPr/>
          <a:lstStyle/>
          <a:p>
            <a:r>
              <a:rPr lang="en-US" dirty="0"/>
              <a:t>Pennsylvania Juvenile Justice Context</a:t>
            </a:r>
          </a:p>
        </p:txBody>
      </p:sp>
      <p:sp>
        <p:nvSpPr>
          <p:cNvPr id="4" name="Content Placeholder 2">
            <a:extLst>
              <a:ext uri="{FF2B5EF4-FFF2-40B4-BE49-F238E27FC236}">
                <a16:creationId xmlns:a16="http://schemas.microsoft.com/office/drawing/2014/main" id="{D763FAB4-387D-403F-83D3-006B36DF0791}"/>
              </a:ext>
            </a:extLst>
          </p:cNvPr>
          <p:cNvSpPr txBox="1">
            <a:spLocks/>
          </p:cNvSpPr>
          <p:nvPr/>
        </p:nvSpPr>
        <p:spPr>
          <a:xfrm>
            <a:off x="5212463" y="1219200"/>
            <a:ext cx="6749350" cy="5033681"/>
          </a:xfrm>
          <a:prstGeom prst="rect">
            <a:avLst/>
          </a:prstGeom>
        </p:spPr>
        <p:txBody>
          <a:bodyPr vert="horz" lIns="91440" tIns="45720" rIns="91440" bIns="45720" rtlCol="0">
            <a:noAutofit/>
          </a:bodyPr>
          <a:lstStyle>
            <a:lvl1pPr marL="457200" indent="-457200" algn="l" defTabSz="457063" rtl="0" eaLnBrk="1" latinLnBrk="0" hangingPunct="1">
              <a:spcBef>
                <a:spcPts val="1000"/>
              </a:spcBef>
              <a:spcAft>
                <a:spcPts val="0"/>
              </a:spcAft>
              <a:buClr>
                <a:schemeClr val="bg2">
                  <a:lumMod val="40000"/>
                  <a:lumOff val="60000"/>
                </a:schemeClr>
              </a:buClr>
              <a:buSzPct val="100000"/>
              <a:buFont typeface="Wingdings" panose="05000000000000000000" pitchFamily="2" charset="2"/>
              <a:buChar char="q"/>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2000" dirty="0"/>
              <a:t>Decentralized system spread across 6 divisions: </a:t>
            </a:r>
            <a:br>
              <a:rPr lang="en-US" sz="2000" dirty="0"/>
            </a:br>
            <a:r>
              <a:rPr lang="en-US" sz="2000" dirty="0"/>
              <a:t>courts, court admin, probation, detention, state facilities, private providers</a:t>
            </a:r>
          </a:p>
          <a:p>
            <a:pPr lvl="1"/>
            <a:r>
              <a:rPr lang="en-US" sz="2000" dirty="0"/>
              <a:t>State leadership (across multiple organizations)</a:t>
            </a:r>
          </a:p>
          <a:p>
            <a:pPr lvl="1"/>
            <a:r>
              <a:rPr lang="en-US" sz="2000" dirty="0"/>
              <a:t>Local Court jurisdictions responsible for courts, probation, detention facilities</a:t>
            </a:r>
          </a:p>
          <a:p>
            <a:endParaRPr lang="en-US" sz="2000" dirty="0"/>
          </a:p>
          <a:p>
            <a:r>
              <a:rPr lang="en-US" sz="2000" dirty="0"/>
              <a:t>Dually adjudicated cases: “shared case responsibility” for delinquency/dependency courts</a:t>
            </a:r>
          </a:p>
          <a:p>
            <a:endParaRPr lang="en-US" sz="2000" dirty="0"/>
          </a:p>
          <a:p>
            <a:r>
              <a:rPr lang="en-US" sz="2000" dirty="0"/>
              <a:t>Statewide (2021)</a:t>
            </a:r>
          </a:p>
          <a:p>
            <a:pPr lvl="1"/>
            <a:r>
              <a:rPr lang="en-US" sz="2000" dirty="0"/>
              <a:t>14K delinquency allegations</a:t>
            </a:r>
          </a:p>
          <a:p>
            <a:pPr lvl="1"/>
            <a:r>
              <a:rPr lang="en-US" sz="2000" dirty="0"/>
              <a:t>12K delinquency dispositions</a:t>
            </a:r>
          </a:p>
          <a:p>
            <a:pPr lvl="1"/>
            <a:r>
              <a:rPr lang="en-US" sz="2000" dirty="0"/>
              <a:t>3600 secure detentions / 1200 delinquency placements</a:t>
            </a:r>
          </a:p>
        </p:txBody>
      </p:sp>
      <p:pic>
        <p:nvPicPr>
          <p:cNvPr id="7" name="Picture 6">
            <a:extLst>
              <a:ext uri="{FF2B5EF4-FFF2-40B4-BE49-F238E27FC236}">
                <a16:creationId xmlns:a16="http://schemas.microsoft.com/office/drawing/2014/main" id="{F0CDB6F2-9B5B-424D-9B47-ACAA988AEC6D}"/>
              </a:ext>
            </a:extLst>
          </p:cNvPr>
          <p:cNvPicPr>
            <a:picLocks noChangeAspect="1"/>
          </p:cNvPicPr>
          <p:nvPr/>
        </p:nvPicPr>
        <p:blipFill>
          <a:blip r:embed="rId3"/>
          <a:stretch>
            <a:fillRect/>
          </a:stretch>
        </p:blipFill>
        <p:spPr>
          <a:xfrm>
            <a:off x="227013" y="2016777"/>
            <a:ext cx="4691736" cy="3121791"/>
          </a:xfrm>
          <a:prstGeom prst="rect">
            <a:avLst/>
          </a:prstGeom>
        </p:spPr>
      </p:pic>
    </p:spTree>
    <p:extLst>
      <p:ext uri="{BB962C8B-B14F-4D97-AF65-F5344CB8AC3E}">
        <p14:creationId xmlns:p14="http://schemas.microsoft.com/office/powerpoint/2010/main" val="293676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FB457D-4515-4AEF-B444-7A527C29CED8}"/>
              </a:ext>
            </a:extLst>
          </p:cNvPr>
          <p:cNvSpPr>
            <a:spLocks noGrp="1"/>
          </p:cNvSpPr>
          <p:nvPr>
            <p:ph type="title"/>
          </p:nvPr>
        </p:nvSpPr>
        <p:spPr>
          <a:xfrm>
            <a:off x="1141412" y="2057400"/>
            <a:ext cx="10363200" cy="2071865"/>
          </a:xfrm>
        </p:spPr>
        <p:txBody>
          <a:bodyPr/>
          <a:lstStyle/>
          <a:p>
            <a:pPr algn="ctr"/>
            <a:r>
              <a:rPr lang="en-US" sz="3600" b="1" dirty="0">
                <a:solidFill>
                  <a:schemeClr val="tx1"/>
                </a:solidFill>
              </a:rPr>
              <a:t>Question 1:</a:t>
            </a:r>
            <a:r>
              <a:rPr lang="en-US" sz="3600" dirty="0">
                <a:solidFill>
                  <a:schemeClr val="tx1"/>
                </a:solidFill>
              </a:rPr>
              <a:t> </a:t>
            </a:r>
            <a:r>
              <a:rPr lang="en-US" sz="3600" dirty="0"/>
              <a:t>What is the prevalence of JJ Involvement among youth indicated by CW, and </a:t>
            </a:r>
            <a:br>
              <a:rPr lang="en-US" sz="3600" dirty="0"/>
            </a:br>
            <a:r>
              <a:rPr lang="en-US" sz="3600" dirty="0"/>
              <a:t>what differences exist among these groups?</a:t>
            </a:r>
            <a:endParaRPr lang="en-US" sz="3600" dirty="0">
              <a:solidFill>
                <a:schemeClr val="tx1"/>
              </a:solidFill>
            </a:endParaRPr>
          </a:p>
        </p:txBody>
      </p:sp>
    </p:spTree>
    <p:extLst>
      <p:ext uri="{BB962C8B-B14F-4D97-AF65-F5344CB8AC3E}">
        <p14:creationId xmlns:p14="http://schemas.microsoft.com/office/powerpoint/2010/main" val="3100924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9C7F-386C-46E9-A378-F51EC1F69D0E}"/>
              </a:ext>
            </a:extLst>
          </p:cNvPr>
          <p:cNvSpPr>
            <a:spLocks noGrp="1"/>
          </p:cNvSpPr>
          <p:nvPr>
            <p:ph type="title"/>
          </p:nvPr>
        </p:nvSpPr>
        <p:spPr>
          <a:xfrm>
            <a:off x="645942" y="452718"/>
            <a:ext cx="9868069" cy="1147482"/>
          </a:xfrm>
        </p:spPr>
        <p:txBody>
          <a:bodyPr/>
          <a:lstStyle/>
          <a:p>
            <a:r>
              <a:rPr lang="en-US" sz="3200" dirty="0"/>
              <a:t>Prevalence of JJ Status among CW-Substantiated Youth</a:t>
            </a:r>
          </a:p>
        </p:txBody>
      </p:sp>
      <p:graphicFrame>
        <p:nvGraphicFramePr>
          <p:cNvPr id="6" name="Content Placeholder 5">
            <a:extLst>
              <a:ext uri="{FF2B5EF4-FFF2-40B4-BE49-F238E27FC236}">
                <a16:creationId xmlns:a16="http://schemas.microsoft.com/office/drawing/2014/main" id="{FFCDE132-1AD2-472B-91A3-5857FC8E1BA2}"/>
              </a:ext>
            </a:extLst>
          </p:cNvPr>
          <p:cNvGraphicFramePr>
            <a:graphicFrameLocks noGrp="1"/>
          </p:cNvGraphicFramePr>
          <p:nvPr>
            <p:ph idx="1"/>
            <p:extLst>
              <p:ext uri="{D42A27DB-BD31-4B8C-83A1-F6EECF244321}">
                <p14:modId xmlns:p14="http://schemas.microsoft.com/office/powerpoint/2010/main" val="788332020"/>
              </p:ext>
            </p:extLst>
          </p:nvPr>
        </p:nvGraphicFramePr>
        <p:xfrm>
          <a:off x="912812" y="1152983"/>
          <a:ext cx="5334000" cy="6019800"/>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2">
            <a:extLst>
              <a:ext uri="{FF2B5EF4-FFF2-40B4-BE49-F238E27FC236}">
                <a16:creationId xmlns:a16="http://schemas.microsoft.com/office/drawing/2014/main" id="{FBC29849-6CDB-47C2-89AF-4BA1CF4CCEC2}"/>
              </a:ext>
            </a:extLst>
          </p:cNvPr>
          <p:cNvSpPr txBox="1">
            <a:spLocks/>
          </p:cNvSpPr>
          <p:nvPr/>
        </p:nvSpPr>
        <p:spPr>
          <a:xfrm>
            <a:off x="6094411" y="1981200"/>
            <a:ext cx="5867401" cy="4271681"/>
          </a:xfrm>
          <a:prstGeom prst="rect">
            <a:avLst/>
          </a:prstGeom>
        </p:spPr>
        <p:txBody>
          <a:bodyPr vert="horz" lIns="91440" tIns="45720" rIns="91440" bIns="45720" rtlCol="0">
            <a:noAutofit/>
          </a:bodyPr>
          <a:lstStyle>
            <a:lvl1pPr marL="457200" indent="-457200" algn="l" defTabSz="457063" rtl="0" eaLnBrk="1" latinLnBrk="0" hangingPunct="1">
              <a:spcBef>
                <a:spcPts val="1000"/>
              </a:spcBef>
              <a:spcAft>
                <a:spcPts val="0"/>
              </a:spcAft>
              <a:buClr>
                <a:schemeClr val="bg2">
                  <a:lumMod val="40000"/>
                  <a:lumOff val="60000"/>
                </a:schemeClr>
              </a:buClr>
              <a:buSzPct val="100000"/>
              <a:buFont typeface="Wingdings" panose="05000000000000000000" pitchFamily="2" charset="2"/>
              <a:buChar char="q"/>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2400" dirty="0"/>
              <a:t>Among CW-substantiated adolescents:</a:t>
            </a:r>
            <a:br>
              <a:rPr lang="en-US" sz="2400" dirty="0"/>
            </a:br>
            <a:r>
              <a:rPr lang="en-US" sz="2400" b="1" dirty="0"/>
              <a:t>12% of cases</a:t>
            </a:r>
            <a:r>
              <a:rPr lang="en-US" sz="2400" dirty="0"/>
              <a:t> involve dual system youth</a:t>
            </a:r>
          </a:p>
          <a:p>
            <a:pPr lvl="1"/>
            <a:endParaRPr lang="en-US" sz="2400" dirty="0"/>
          </a:p>
          <a:p>
            <a:r>
              <a:rPr lang="en-US" sz="2400" dirty="0"/>
              <a:t>At time of CW Referral dual system cases evenly divided among:</a:t>
            </a:r>
          </a:p>
          <a:p>
            <a:pPr lvl="1"/>
            <a:r>
              <a:rPr lang="en-US" sz="2400" dirty="0"/>
              <a:t>Prior JJ history (dual contact) </a:t>
            </a:r>
          </a:p>
          <a:p>
            <a:pPr lvl="1"/>
            <a:r>
              <a:rPr lang="en-US" sz="2400" dirty="0"/>
              <a:t>Active JJ cases (dually involved) </a:t>
            </a:r>
          </a:p>
        </p:txBody>
      </p:sp>
    </p:spTree>
    <p:extLst>
      <p:ext uri="{BB962C8B-B14F-4D97-AF65-F5344CB8AC3E}">
        <p14:creationId xmlns:p14="http://schemas.microsoft.com/office/powerpoint/2010/main" val="917462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5A197C-03CE-4D22-9AF8-592C559239D8}"/>
              </a:ext>
            </a:extLst>
          </p:cNvPr>
          <p:cNvSpPr/>
          <p:nvPr/>
        </p:nvSpPr>
        <p:spPr>
          <a:xfrm>
            <a:off x="0" y="1853248"/>
            <a:ext cx="12188825" cy="5004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BE9C7F-386C-46E9-A378-F51EC1F69D0E}"/>
              </a:ext>
            </a:extLst>
          </p:cNvPr>
          <p:cNvSpPr>
            <a:spLocks noGrp="1"/>
          </p:cNvSpPr>
          <p:nvPr>
            <p:ph type="title"/>
          </p:nvPr>
        </p:nvSpPr>
        <p:spPr>
          <a:xfrm>
            <a:off x="608012" y="452718"/>
            <a:ext cx="9402274" cy="1400530"/>
          </a:xfrm>
        </p:spPr>
        <p:txBody>
          <a:bodyPr/>
          <a:lstStyle/>
          <a:p>
            <a:r>
              <a:rPr lang="en-US" dirty="0"/>
              <a:t>Group Differences – Youth Characteristics (compared to CW-only)</a:t>
            </a:r>
          </a:p>
        </p:txBody>
      </p:sp>
      <p:pic>
        <p:nvPicPr>
          <p:cNvPr id="5" name="Picture 4">
            <a:extLst>
              <a:ext uri="{FF2B5EF4-FFF2-40B4-BE49-F238E27FC236}">
                <a16:creationId xmlns:a16="http://schemas.microsoft.com/office/drawing/2014/main" id="{3B713A96-6517-4E4F-8C81-19634EC8CB38}"/>
              </a:ext>
            </a:extLst>
          </p:cNvPr>
          <p:cNvPicPr>
            <a:picLocks noChangeAspect="1"/>
          </p:cNvPicPr>
          <p:nvPr/>
        </p:nvPicPr>
        <p:blipFill rotWithShape="1">
          <a:blip r:embed="rId3"/>
          <a:srcRect r="28590"/>
          <a:stretch/>
        </p:blipFill>
        <p:spPr>
          <a:xfrm>
            <a:off x="636904" y="2240280"/>
            <a:ext cx="5151926" cy="4324695"/>
          </a:xfrm>
          <a:prstGeom prst="rect">
            <a:avLst/>
          </a:prstGeom>
        </p:spPr>
      </p:pic>
      <p:pic>
        <p:nvPicPr>
          <p:cNvPr id="3" name="Picture 2">
            <a:extLst>
              <a:ext uri="{FF2B5EF4-FFF2-40B4-BE49-F238E27FC236}">
                <a16:creationId xmlns:a16="http://schemas.microsoft.com/office/drawing/2014/main" id="{2F077230-0E80-4BB0-A819-C8E766E6F6C8}"/>
              </a:ext>
            </a:extLst>
          </p:cNvPr>
          <p:cNvPicPr>
            <a:picLocks noChangeAspect="1"/>
          </p:cNvPicPr>
          <p:nvPr/>
        </p:nvPicPr>
        <p:blipFill rotWithShape="1">
          <a:blip r:embed="rId4"/>
          <a:srcRect r="28571"/>
          <a:stretch/>
        </p:blipFill>
        <p:spPr>
          <a:xfrm>
            <a:off x="6351902" y="2220310"/>
            <a:ext cx="5305109" cy="4437673"/>
          </a:xfrm>
          <a:prstGeom prst="rect">
            <a:avLst/>
          </a:prstGeom>
        </p:spPr>
      </p:pic>
      <p:sp>
        <p:nvSpPr>
          <p:cNvPr id="6" name="Rectangle 5">
            <a:extLst>
              <a:ext uri="{FF2B5EF4-FFF2-40B4-BE49-F238E27FC236}">
                <a16:creationId xmlns:a16="http://schemas.microsoft.com/office/drawing/2014/main" id="{6AE3ABCD-1486-42D9-890B-084D76680645}"/>
              </a:ext>
            </a:extLst>
          </p:cNvPr>
          <p:cNvSpPr/>
          <p:nvPr/>
        </p:nvSpPr>
        <p:spPr>
          <a:xfrm>
            <a:off x="2908916" y="1870948"/>
            <a:ext cx="1616020" cy="369332"/>
          </a:xfrm>
          <a:prstGeom prst="rect">
            <a:avLst/>
          </a:prstGeom>
        </p:spPr>
        <p:txBody>
          <a:bodyPr wrap="none">
            <a:spAutoFit/>
          </a:bodyPr>
          <a:lstStyle/>
          <a:p>
            <a:r>
              <a:rPr lang="en-US" dirty="0">
                <a:solidFill>
                  <a:srgbClr val="00B0F0"/>
                </a:solidFill>
              </a:rPr>
              <a:t>Prior JJ Contact</a:t>
            </a:r>
            <a:endParaRPr lang="en-US" dirty="0"/>
          </a:p>
        </p:txBody>
      </p:sp>
      <p:sp>
        <p:nvSpPr>
          <p:cNvPr id="7" name="Rectangle 6">
            <a:extLst>
              <a:ext uri="{FF2B5EF4-FFF2-40B4-BE49-F238E27FC236}">
                <a16:creationId xmlns:a16="http://schemas.microsoft.com/office/drawing/2014/main" id="{ECFABF6C-53EF-4742-8F09-88DE7379556F}"/>
              </a:ext>
            </a:extLst>
          </p:cNvPr>
          <p:cNvSpPr/>
          <p:nvPr/>
        </p:nvSpPr>
        <p:spPr>
          <a:xfrm>
            <a:off x="9004456" y="1867585"/>
            <a:ext cx="1740413" cy="369332"/>
          </a:xfrm>
          <a:prstGeom prst="rect">
            <a:avLst/>
          </a:prstGeom>
        </p:spPr>
        <p:txBody>
          <a:bodyPr wrap="none">
            <a:spAutoFit/>
          </a:bodyPr>
          <a:lstStyle/>
          <a:p>
            <a:r>
              <a:rPr lang="en-US" dirty="0">
                <a:solidFill>
                  <a:srgbClr val="00B0F0"/>
                </a:solidFill>
              </a:rPr>
              <a:t>Active JJ Contact</a:t>
            </a:r>
            <a:endParaRPr lang="en-US" dirty="0"/>
          </a:p>
        </p:txBody>
      </p:sp>
      <p:sp>
        <p:nvSpPr>
          <p:cNvPr id="8" name="Rectangle: Rounded Corners 7">
            <a:extLst>
              <a:ext uri="{FF2B5EF4-FFF2-40B4-BE49-F238E27FC236}">
                <a16:creationId xmlns:a16="http://schemas.microsoft.com/office/drawing/2014/main" id="{B107F4A2-B234-4467-B4C6-A145ABEEA928}"/>
              </a:ext>
            </a:extLst>
          </p:cNvPr>
          <p:cNvSpPr/>
          <p:nvPr/>
        </p:nvSpPr>
        <p:spPr>
          <a:xfrm>
            <a:off x="722143" y="4038599"/>
            <a:ext cx="11087269" cy="2526375"/>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66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D3378A0-184E-4596-ACA1-96C77113846F}"/>
              </a:ext>
            </a:extLst>
          </p:cNvPr>
          <p:cNvSpPr/>
          <p:nvPr/>
        </p:nvSpPr>
        <p:spPr>
          <a:xfrm>
            <a:off x="0" y="1853248"/>
            <a:ext cx="12188825" cy="5004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BE9C7F-386C-46E9-A378-F51EC1F69D0E}"/>
              </a:ext>
            </a:extLst>
          </p:cNvPr>
          <p:cNvSpPr>
            <a:spLocks noGrp="1"/>
          </p:cNvSpPr>
          <p:nvPr>
            <p:ph type="title"/>
          </p:nvPr>
        </p:nvSpPr>
        <p:spPr>
          <a:xfrm>
            <a:off x="608012" y="452718"/>
            <a:ext cx="9402274" cy="1400530"/>
          </a:xfrm>
        </p:spPr>
        <p:txBody>
          <a:bodyPr/>
          <a:lstStyle/>
          <a:p>
            <a:r>
              <a:rPr lang="en-US" dirty="0"/>
              <a:t>Group Differences – Case Characteristics (compared to CW-only)</a:t>
            </a:r>
          </a:p>
        </p:txBody>
      </p:sp>
      <p:pic>
        <p:nvPicPr>
          <p:cNvPr id="3" name="Picture 2">
            <a:extLst>
              <a:ext uri="{FF2B5EF4-FFF2-40B4-BE49-F238E27FC236}">
                <a16:creationId xmlns:a16="http://schemas.microsoft.com/office/drawing/2014/main" id="{7842ADC0-08AB-4110-9661-8DCBE785CA3F}"/>
              </a:ext>
            </a:extLst>
          </p:cNvPr>
          <p:cNvPicPr>
            <a:picLocks noChangeAspect="1"/>
          </p:cNvPicPr>
          <p:nvPr/>
        </p:nvPicPr>
        <p:blipFill rotWithShape="1">
          <a:blip r:embed="rId3"/>
          <a:srcRect r="27994"/>
          <a:stretch/>
        </p:blipFill>
        <p:spPr>
          <a:xfrm>
            <a:off x="379412" y="2057400"/>
            <a:ext cx="5486400" cy="4573769"/>
          </a:xfrm>
          <a:prstGeom prst="rect">
            <a:avLst/>
          </a:prstGeom>
        </p:spPr>
      </p:pic>
      <p:sp>
        <p:nvSpPr>
          <p:cNvPr id="7" name="Rectangle 6">
            <a:extLst>
              <a:ext uri="{FF2B5EF4-FFF2-40B4-BE49-F238E27FC236}">
                <a16:creationId xmlns:a16="http://schemas.microsoft.com/office/drawing/2014/main" id="{B65AC010-63D9-416F-A473-151B77127594}"/>
              </a:ext>
            </a:extLst>
          </p:cNvPr>
          <p:cNvSpPr/>
          <p:nvPr/>
        </p:nvSpPr>
        <p:spPr>
          <a:xfrm>
            <a:off x="2908916" y="1870948"/>
            <a:ext cx="1616020" cy="369332"/>
          </a:xfrm>
          <a:prstGeom prst="rect">
            <a:avLst/>
          </a:prstGeom>
        </p:spPr>
        <p:txBody>
          <a:bodyPr wrap="none">
            <a:spAutoFit/>
          </a:bodyPr>
          <a:lstStyle/>
          <a:p>
            <a:r>
              <a:rPr lang="en-US" dirty="0">
                <a:solidFill>
                  <a:srgbClr val="00B0F0"/>
                </a:solidFill>
              </a:rPr>
              <a:t>Prior JJ Contact</a:t>
            </a:r>
            <a:endParaRPr lang="en-US" dirty="0"/>
          </a:p>
        </p:txBody>
      </p:sp>
      <p:pic>
        <p:nvPicPr>
          <p:cNvPr id="4" name="Picture 3">
            <a:extLst>
              <a:ext uri="{FF2B5EF4-FFF2-40B4-BE49-F238E27FC236}">
                <a16:creationId xmlns:a16="http://schemas.microsoft.com/office/drawing/2014/main" id="{056DCAE2-F307-4743-924E-31E459AF3A9A}"/>
              </a:ext>
            </a:extLst>
          </p:cNvPr>
          <p:cNvPicPr>
            <a:picLocks noChangeAspect="1"/>
          </p:cNvPicPr>
          <p:nvPr/>
        </p:nvPicPr>
        <p:blipFill>
          <a:blip r:embed="rId4"/>
          <a:stretch>
            <a:fillRect/>
          </a:stretch>
        </p:blipFill>
        <p:spPr>
          <a:xfrm>
            <a:off x="6323014" y="2052251"/>
            <a:ext cx="5486400" cy="4531321"/>
          </a:xfrm>
          <a:prstGeom prst="rect">
            <a:avLst/>
          </a:prstGeom>
        </p:spPr>
      </p:pic>
      <p:sp>
        <p:nvSpPr>
          <p:cNvPr id="8" name="Rectangle 7">
            <a:extLst>
              <a:ext uri="{FF2B5EF4-FFF2-40B4-BE49-F238E27FC236}">
                <a16:creationId xmlns:a16="http://schemas.microsoft.com/office/drawing/2014/main" id="{FE71181C-4F9C-47C0-9A00-BD276F22C320}"/>
              </a:ext>
            </a:extLst>
          </p:cNvPr>
          <p:cNvSpPr/>
          <p:nvPr/>
        </p:nvSpPr>
        <p:spPr>
          <a:xfrm>
            <a:off x="9004456" y="1867585"/>
            <a:ext cx="1740413" cy="369332"/>
          </a:xfrm>
          <a:prstGeom prst="rect">
            <a:avLst/>
          </a:prstGeom>
        </p:spPr>
        <p:txBody>
          <a:bodyPr wrap="none">
            <a:spAutoFit/>
          </a:bodyPr>
          <a:lstStyle/>
          <a:p>
            <a:r>
              <a:rPr lang="en-US" dirty="0">
                <a:solidFill>
                  <a:srgbClr val="00B0F0"/>
                </a:solidFill>
              </a:rPr>
              <a:t>Active JJ Contact</a:t>
            </a:r>
            <a:endParaRPr lang="en-US" dirty="0"/>
          </a:p>
        </p:txBody>
      </p:sp>
      <p:sp>
        <p:nvSpPr>
          <p:cNvPr id="10" name="Rectangle: Rounded Corners 9">
            <a:extLst>
              <a:ext uri="{FF2B5EF4-FFF2-40B4-BE49-F238E27FC236}">
                <a16:creationId xmlns:a16="http://schemas.microsoft.com/office/drawing/2014/main" id="{886C1E9B-F4EF-4702-82FE-7A6E74381738}"/>
              </a:ext>
            </a:extLst>
          </p:cNvPr>
          <p:cNvSpPr/>
          <p:nvPr/>
        </p:nvSpPr>
        <p:spPr>
          <a:xfrm>
            <a:off x="645943" y="5715000"/>
            <a:ext cx="11163470" cy="690282"/>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1918667-F0E9-4AEB-B096-0E3F6A94ACAF}"/>
              </a:ext>
            </a:extLst>
          </p:cNvPr>
          <p:cNvSpPr/>
          <p:nvPr/>
        </p:nvSpPr>
        <p:spPr>
          <a:xfrm>
            <a:off x="645942" y="2133600"/>
            <a:ext cx="11163470" cy="690282"/>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451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FB457D-4515-4AEF-B444-7A527C29CED8}"/>
              </a:ext>
            </a:extLst>
          </p:cNvPr>
          <p:cNvSpPr>
            <a:spLocks noGrp="1"/>
          </p:cNvSpPr>
          <p:nvPr>
            <p:ph type="title"/>
          </p:nvPr>
        </p:nvSpPr>
        <p:spPr>
          <a:xfrm>
            <a:off x="1141412" y="2209800"/>
            <a:ext cx="10363200" cy="1919465"/>
          </a:xfrm>
        </p:spPr>
        <p:txBody>
          <a:bodyPr/>
          <a:lstStyle/>
          <a:p>
            <a:pPr algn="ctr"/>
            <a:r>
              <a:rPr lang="en-US" sz="3600" b="1" dirty="0">
                <a:solidFill>
                  <a:schemeClr val="tx1"/>
                </a:solidFill>
              </a:rPr>
              <a:t>Question 2:</a:t>
            </a:r>
            <a:r>
              <a:rPr lang="en-US" sz="3600" dirty="0">
                <a:solidFill>
                  <a:schemeClr val="tx1"/>
                </a:solidFill>
              </a:rPr>
              <a:t> </a:t>
            </a:r>
            <a:r>
              <a:rPr lang="en-US" sz="3600" dirty="0"/>
              <a:t>What is the effect of JJ Involvement </a:t>
            </a:r>
            <a:br>
              <a:rPr lang="en-US" sz="3600" dirty="0"/>
            </a:br>
            <a:r>
              <a:rPr lang="en-US" sz="3600" dirty="0"/>
              <a:t>on post-substantiation CW service </a:t>
            </a:r>
            <a:br>
              <a:rPr lang="en-US" sz="3600" dirty="0"/>
            </a:br>
            <a:r>
              <a:rPr lang="en-US" sz="3600" dirty="0"/>
              <a:t>and placement outcomes?</a:t>
            </a:r>
            <a:br>
              <a:rPr lang="en-US" sz="3600" dirty="0"/>
            </a:br>
            <a:br>
              <a:rPr lang="en-US" sz="3600" dirty="0">
                <a:solidFill>
                  <a:schemeClr val="tx1"/>
                </a:solidFill>
              </a:rPr>
            </a:br>
            <a:br>
              <a:rPr lang="en-US" sz="3600" dirty="0">
                <a:solidFill>
                  <a:schemeClr val="tx1"/>
                </a:solidFill>
              </a:rPr>
            </a:br>
            <a:endParaRPr lang="en-US" sz="3600" dirty="0">
              <a:solidFill>
                <a:schemeClr val="tx1"/>
              </a:solidFill>
            </a:endParaRPr>
          </a:p>
        </p:txBody>
      </p:sp>
    </p:spTree>
    <p:extLst>
      <p:ext uri="{BB962C8B-B14F-4D97-AF65-F5344CB8AC3E}">
        <p14:creationId xmlns:p14="http://schemas.microsoft.com/office/powerpoint/2010/main" val="356204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41F2-1836-37F8-853D-901BBB78AF92}"/>
              </a:ext>
            </a:extLst>
          </p:cNvPr>
          <p:cNvSpPr>
            <a:spLocks noGrp="1"/>
          </p:cNvSpPr>
          <p:nvPr>
            <p:ph type="title"/>
          </p:nvPr>
        </p:nvSpPr>
        <p:spPr>
          <a:xfrm>
            <a:off x="645942" y="452718"/>
            <a:ext cx="9868069" cy="918882"/>
          </a:xfrm>
        </p:spPr>
        <p:txBody>
          <a:bodyPr/>
          <a:lstStyle/>
          <a:p>
            <a:r>
              <a:rPr lang="en-US" sz="3800" dirty="0"/>
              <a:t>Methodology: Selection-on-observables design</a:t>
            </a:r>
          </a:p>
        </p:txBody>
      </p:sp>
      <p:sp>
        <p:nvSpPr>
          <p:cNvPr id="3" name="Content Placeholder 2">
            <a:extLst>
              <a:ext uri="{FF2B5EF4-FFF2-40B4-BE49-F238E27FC236}">
                <a16:creationId xmlns:a16="http://schemas.microsoft.com/office/drawing/2014/main" id="{4B0BCE71-8C9E-BCE5-2AD8-19E6870960C0}"/>
              </a:ext>
            </a:extLst>
          </p:cNvPr>
          <p:cNvSpPr>
            <a:spLocks noGrp="1"/>
          </p:cNvSpPr>
          <p:nvPr>
            <p:ph idx="1"/>
          </p:nvPr>
        </p:nvSpPr>
        <p:spPr>
          <a:xfrm>
            <a:off x="645943" y="1600201"/>
            <a:ext cx="11239669" cy="4648200"/>
          </a:xfrm>
        </p:spPr>
        <p:txBody>
          <a:bodyPr>
            <a:noAutofit/>
          </a:bodyPr>
          <a:lstStyle/>
          <a:p>
            <a:r>
              <a:rPr lang="en-US" sz="2200" dirty="0"/>
              <a:t>Comparisons restricted to exactly-matched groups by: county, year of CW report, </a:t>
            </a:r>
            <a:br>
              <a:rPr lang="en-US" sz="2200" dirty="0"/>
            </a:br>
            <a:r>
              <a:rPr lang="en-US" sz="2200" dirty="0"/>
              <a:t>youth’s gender and race. </a:t>
            </a:r>
          </a:p>
          <a:p>
            <a:endParaRPr lang="en-US" sz="2200" dirty="0"/>
          </a:p>
          <a:p>
            <a:r>
              <a:rPr lang="en-US" sz="2200" dirty="0"/>
              <a:t>After exact match—estimate probability of the case involving a youth  with JJ Contact based on youth, case, and diagnostic characteristics  (</a:t>
            </a:r>
            <a:r>
              <a:rPr lang="en-US" sz="2200" b="1" i="1" dirty="0">
                <a:solidFill>
                  <a:srgbClr val="92D050"/>
                </a:solidFill>
              </a:rPr>
              <a:t>separate models for prior and active JJ cases</a:t>
            </a:r>
            <a:r>
              <a:rPr lang="en-US" sz="2200" dirty="0"/>
              <a:t>)</a:t>
            </a:r>
          </a:p>
          <a:p>
            <a:endParaRPr lang="en-US" sz="2200" dirty="0"/>
          </a:p>
          <a:p>
            <a:r>
              <a:rPr lang="en-US" sz="2200" dirty="0"/>
              <a:t>Within exactly-matched group comparisons, analytic model is weighted by the probability of predicted JJ involvement.</a:t>
            </a:r>
          </a:p>
        </p:txBody>
      </p:sp>
    </p:spTree>
    <p:extLst>
      <p:ext uri="{BB962C8B-B14F-4D97-AF65-F5344CB8AC3E}">
        <p14:creationId xmlns:p14="http://schemas.microsoft.com/office/powerpoint/2010/main" val="1478534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3A06E-D731-46EA-B983-EFBCA2DDE738}"/>
              </a:ext>
            </a:extLst>
          </p:cNvPr>
          <p:cNvSpPr>
            <a:spLocks noGrp="1"/>
          </p:cNvSpPr>
          <p:nvPr>
            <p:ph type="title"/>
          </p:nvPr>
        </p:nvSpPr>
        <p:spPr>
          <a:xfrm>
            <a:off x="645942" y="452718"/>
            <a:ext cx="9791871" cy="1400530"/>
          </a:xfrm>
        </p:spPr>
        <p:txBody>
          <a:bodyPr/>
          <a:lstStyle/>
          <a:p>
            <a:r>
              <a:rPr lang="en-US" sz="3600" dirty="0"/>
              <a:t>Covariate Balance (pre/post matching &amp; weighting)</a:t>
            </a:r>
          </a:p>
        </p:txBody>
      </p:sp>
      <p:pic>
        <p:nvPicPr>
          <p:cNvPr id="1026" name="Picture 1" descr="image002">
            <a:extLst>
              <a:ext uri="{FF2B5EF4-FFF2-40B4-BE49-F238E27FC236}">
                <a16:creationId xmlns:a16="http://schemas.microsoft.com/office/drawing/2014/main" id="{0E2CF2BE-41EE-43FD-B46A-3F2ACFDF3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860" y="1895333"/>
            <a:ext cx="5970352" cy="435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image004">
            <a:extLst>
              <a:ext uri="{FF2B5EF4-FFF2-40B4-BE49-F238E27FC236}">
                <a16:creationId xmlns:a16="http://schemas.microsoft.com/office/drawing/2014/main" id="{88187225-DB3C-4B5F-B723-83A21966F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65" y="1895332"/>
            <a:ext cx="5970352" cy="435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954ABAE-D1C7-4C02-84C8-73F0F05D8C64}"/>
              </a:ext>
            </a:extLst>
          </p:cNvPr>
          <p:cNvSpPr/>
          <p:nvPr/>
        </p:nvSpPr>
        <p:spPr>
          <a:xfrm>
            <a:off x="1751012" y="1483916"/>
            <a:ext cx="2438360" cy="369332"/>
          </a:xfrm>
          <a:prstGeom prst="rect">
            <a:avLst/>
          </a:prstGeom>
        </p:spPr>
        <p:txBody>
          <a:bodyPr wrap="none">
            <a:spAutoFit/>
          </a:bodyPr>
          <a:lstStyle/>
          <a:p>
            <a:r>
              <a:rPr lang="en-US" dirty="0"/>
              <a:t>Prior JJ (Dual Contact JJ)</a:t>
            </a:r>
          </a:p>
        </p:txBody>
      </p:sp>
      <p:sp>
        <p:nvSpPr>
          <p:cNvPr id="8" name="Rectangle 7">
            <a:extLst>
              <a:ext uri="{FF2B5EF4-FFF2-40B4-BE49-F238E27FC236}">
                <a16:creationId xmlns:a16="http://schemas.microsoft.com/office/drawing/2014/main" id="{CA8884EC-3938-483E-A108-A1703B25FD75}"/>
              </a:ext>
            </a:extLst>
          </p:cNvPr>
          <p:cNvSpPr/>
          <p:nvPr/>
        </p:nvSpPr>
        <p:spPr>
          <a:xfrm>
            <a:off x="8075652" y="1514648"/>
            <a:ext cx="2787110" cy="369332"/>
          </a:xfrm>
          <a:prstGeom prst="rect">
            <a:avLst/>
          </a:prstGeom>
        </p:spPr>
        <p:txBody>
          <a:bodyPr wrap="none">
            <a:spAutoFit/>
          </a:bodyPr>
          <a:lstStyle/>
          <a:p>
            <a:r>
              <a:rPr lang="en-US" dirty="0"/>
              <a:t>Active JJ (Dually Involved JJ)</a:t>
            </a:r>
          </a:p>
        </p:txBody>
      </p:sp>
    </p:spTree>
    <p:extLst>
      <p:ext uri="{BB962C8B-B14F-4D97-AF65-F5344CB8AC3E}">
        <p14:creationId xmlns:p14="http://schemas.microsoft.com/office/powerpoint/2010/main" val="3753536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9C7F-386C-46E9-A378-F51EC1F69D0E}"/>
              </a:ext>
            </a:extLst>
          </p:cNvPr>
          <p:cNvSpPr>
            <a:spLocks noGrp="1"/>
          </p:cNvSpPr>
          <p:nvPr>
            <p:ph type="title"/>
          </p:nvPr>
        </p:nvSpPr>
        <p:spPr>
          <a:xfrm>
            <a:off x="645943" y="304800"/>
            <a:ext cx="9402274" cy="1400530"/>
          </a:xfrm>
        </p:spPr>
        <p:txBody>
          <a:bodyPr/>
          <a:lstStyle/>
          <a:p>
            <a:r>
              <a:rPr lang="en-US" sz="3600" dirty="0"/>
              <a:t>Main</a:t>
            </a:r>
            <a:r>
              <a:rPr lang="en-US" dirty="0"/>
              <a:t> estimates of CW case outcomes bias </a:t>
            </a:r>
            <a:r>
              <a:rPr lang="en-US" sz="3600" b="1" dirty="0">
                <a:solidFill>
                  <a:srgbClr val="00B0F0"/>
                </a:solidFill>
              </a:rPr>
              <a:t>(Acceptance for Services)</a:t>
            </a:r>
          </a:p>
        </p:txBody>
      </p:sp>
      <p:sp>
        <p:nvSpPr>
          <p:cNvPr id="3" name="Content Placeholder 2">
            <a:extLst>
              <a:ext uri="{FF2B5EF4-FFF2-40B4-BE49-F238E27FC236}">
                <a16:creationId xmlns:a16="http://schemas.microsoft.com/office/drawing/2014/main" id="{DC16FEF2-09F3-40F5-9B3B-433D119479A4}"/>
              </a:ext>
            </a:extLst>
          </p:cNvPr>
          <p:cNvSpPr>
            <a:spLocks noGrp="1"/>
          </p:cNvSpPr>
          <p:nvPr>
            <p:ph idx="1"/>
          </p:nvPr>
        </p:nvSpPr>
        <p:spPr>
          <a:xfrm>
            <a:off x="7770811" y="1981200"/>
            <a:ext cx="4231885" cy="4572000"/>
          </a:xfrm>
        </p:spPr>
        <p:txBody>
          <a:bodyPr>
            <a:normAutofit/>
          </a:bodyPr>
          <a:lstStyle/>
          <a:p>
            <a:r>
              <a:rPr lang="en-US" sz="2000" dirty="0"/>
              <a:t>Raw comparison suggests that dual system youth (especially active JJ cases) are more likely to be accepted for CW services</a:t>
            </a:r>
          </a:p>
          <a:p>
            <a:endParaRPr lang="en-US" sz="2000" dirty="0"/>
          </a:p>
          <a:p>
            <a:r>
              <a:rPr lang="en-US" sz="2000" dirty="0"/>
              <a:t>After selection-on-observables:</a:t>
            </a:r>
          </a:p>
          <a:p>
            <a:pPr lvl="1"/>
            <a:r>
              <a:rPr lang="en-US" sz="2000" dirty="0"/>
              <a:t>Prior JJ contact had minimal effect on rates of acceptance for service</a:t>
            </a:r>
          </a:p>
          <a:p>
            <a:pPr lvl="1"/>
            <a:r>
              <a:rPr lang="en-US" sz="2000" dirty="0"/>
              <a:t>Active JJ contact maintained a significant (though smaller) effect on acceptance for service</a:t>
            </a:r>
          </a:p>
        </p:txBody>
      </p:sp>
      <p:pic>
        <p:nvPicPr>
          <p:cNvPr id="4" name="Picture 3">
            <a:extLst>
              <a:ext uri="{FF2B5EF4-FFF2-40B4-BE49-F238E27FC236}">
                <a16:creationId xmlns:a16="http://schemas.microsoft.com/office/drawing/2014/main" id="{89B7ED78-CFF8-4F6D-B53E-B401115A90B0}"/>
              </a:ext>
            </a:extLst>
          </p:cNvPr>
          <p:cNvPicPr>
            <a:picLocks noChangeAspect="1"/>
          </p:cNvPicPr>
          <p:nvPr/>
        </p:nvPicPr>
        <p:blipFill>
          <a:blip r:embed="rId3"/>
          <a:stretch>
            <a:fillRect/>
          </a:stretch>
        </p:blipFill>
        <p:spPr>
          <a:xfrm>
            <a:off x="186129" y="1543574"/>
            <a:ext cx="7279883" cy="5221696"/>
          </a:xfrm>
          <a:prstGeom prst="rect">
            <a:avLst/>
          </a:prstGeom>
        </p:spPr>
      </p:pic>
      <p:sp>
        <p:nvSpPr>
          <p:cNvPr id="7" name="Rectangle: Rounded Corners 6">
            <a:extLst>
              <a:ext uri="{FF2B5EF4-FFF2-40B4-BE49-F238E27FC236}">
                <a16:creationId xmlns:a16="http://schemas.microsoft.com/office/drawing/2014/main" id="{24818BFD-701C-4CE9-AC0E-7F766B05FE4C}"/>
              </a:ext>
            </a:extLst>
          </p:cNvPr>
          <p:cNvSpPr/>
          <p:nvPr/>
        </p:nvSpPr>
        <p:spPr>
          <a:xfrm>
            <a:off x="6062142" y="2259675"/>
            <a:ext cx="1219200" cy="419100"/>
          </a:xfrm>
          <a:prstGeom prst="roundRect">
            <a:avLst/>
          </a:prstGeom>
          <a:noFill/>
          <a:ln w="5715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01EFB86-69E8-4411-8CD8-E0E3479F94C8}"/>
              </a:ext>
            </a:extLst>
          </p:cNvPr>
          <p:cNvSpPr/>
          <p:nvPr/>
        </p:nvSpPr>
        <p:spPr>
          <a:xfrm>
            <a:off x="6070657" y="3195550"/>
            <a:ext cx="1219200" cy="419100"/>
          </a:xfrm>
          <a:prstGeom prst="roundRect">
            <a:avLst/>
          </a:prstGeom>
          <a:noFill/>
          <a:ln w="5715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C54DF38B-3E30-40AF-8F95-D3709F24D27F}"/>
              </a:ext>
            </a:extLst>
          </p:cNvPr>
          <p:cNvSpPr/>
          <p:nvPr/>
        </p:nvSpPr>
        <p:spPr>
          <a:xfrm>
            <a:off x="6094412" y="4217325"/>
            <a:ext cx="1219200" cy="4191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15AA4CB-4BE4-4810-B587-91B0E853D1D9}"/>
              </a:ext>
            </a:extLst>
          </p:cNvPr>
          <p:cNvSpPr/>
          <p:nvPr/>
        </p:nvSpPr>
        <p:spPr>
          <a:xfrm>
            <a:off x="6102927" y="5153200"/>
            <a:ext cx="1219200" cy="4191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9714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9C7F-386C-46E9-A378-F51EC1F69D0E}"/>
              </a:ext>
            </a:extLst>
          </p:cNvPr>
          <p:cNvSpPr>
            <a:spLocks noGrp="1"/>
          </p:cNvSpPr>
          <p:nvPr>
            <p:ph type="title"/>
          </p:nvPr>
        </p:nvSpPr>
        <p:spPr>
          <a:xfrm>
            <a:off x="645943" y="304800"/>
            <a:ext cx="9402274" cy="1400530"/>
          </a:xfrm>
        </p:spPr>
        <p:txBody>
          <a:bodyPr/>
          <a:lstStyle/>
          <a:p>
            <a:r>
              <a:rPr lang="en-US" sz="3600" dirty="0"/>
              <a:t>Main estimates of CW case outcomes bias </a:t>
            </a:r>
            <a:r>
              <a:rPr lang="en-US" sz="3600" b="1" dirty="0">
                <a:solidFill>
                  <a:srgbClr val="00B0F0"/>
                </a:solidFill>
              </a:rPr>
              <a:t>(Placement within 90 Days)</a:t>
            </a:r>
          </a:p>
        </p:txBody>
      </p:sp>
      <p:sp>
        <p:nvSpPr>
          <p:cNvPr id="7" name="Content Placeholder 2">
            <a:extLst>
              <a:ext uri="{FF2B5EF4-FFF2-40B4-BE49-F238E27FC236}">
                <a16:creationId xmlns:a16="http://schemas.microsoft.com/office/drawing/2014/main" id="{46981531-F97C-4919-ACBD-C2288E2439B3}"/>
              </a:ext>
            </a:extLst>
          </p:cNvPr>
          <p:cNvSpPr txBox="1">
            <a:spLocks/>
          </p:cNvSpPr>
          <p:nvPr/>
        </p:nvSpPr>
        <p:spPr>
          <a:xfrm>
            <a:off x="303212" y="2209801"/>
            <a:ext cx="4231885" cy="3810000"/>
          </a:xfrm>
          <a:prstGeom prst="rect">
            <a:avLst/>
          </a:prstGeom>
        </p:spPr>
        <p:txBody>
          <a:bodyPr vert="horz" lIns="91440" tIns="45720" rIns="91440" bIns="45720" rtlCol="0">
            <a:normAutofit/>
          </a:bodyPr>
          <a:lstStyle>
            <a:lvl1pPr marL="457200" indent="-457200" algn="l" defTabSz="457063" rtl="0" eaLnBrk="1" latinLnBrk="0" hangingPunct="1">
              <a:spcBef>
                <a:spcPts val="1000"/>
              </a:spcBef>
              <a:spcAft>
                <a:spcPts val="0"/>
              </a:spcAft>
              <a:buClr>
                <a:schemeClr val="bg2">
                  <a:lumMod val="40000"/>
                  <a:lumOff val="60000"/>
                </a:schemeClr>
              </a:buClr>
              <a:buSzPct val="100000"/>
              <a:buFont typeface="Wingdings" panose="05000000000000000000" pitchFamily="2" charset="2"/>
              <a:buChar char="q"/>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2000" dirty="0"/>
              <a:t>Raw comparison suggests that dual system youth (especially active JJ cases) are more likely to be placed in foster care</a:t>
            </a:r>
          </a:p>
          <a:p>
            <a:endParaRPr lang="en-US" sz="2000" dirty="0"/>
          </a:p>
          <a:p>
            <a:r>
              <a:rPr lang="en-US" sz="2000" dirty="0"/>
              <a:t>After selection-on-observables:</a:t>
            </a:r>
          </a:p>
          <a:p>
            <a:pPr lvl="1"/>
            <a:r>
              <a:rPr lang="en-US" sz="2000" dirty="0"/>
              <a:t>Prior JJ contact had no effect on rates of placement</a:t>
            </a:r>
          </a:p>
          <a:p>
            <a:pPr lvl="1"/>
            <a:r>
              <a:rPr lang="en-US" sz="2000" dirty="0"/>
              <a:t>Active JJ contact had a sizeable effect on placement</a:t>
            </a:r>
          </a:p>
        </p:txBody>
      </p:sp>
      <p:pic>
        <p:nvPicPr>
          <p:cNvPr id="8" name="Picture 7">
            <a:extLst>
              <a:ext uri="{FF2B5EF4-FFF2-40B4-BE49-F238E27FC236}">
                <a16:creationId xmlns:a16="http://schemas.microsoft.com/office/drawing/2014/main" id="{EEA65D04-EAB8-4B7C-AB70-A20D57845682}"/>
              </a:ext>
            </a:extLst>
          </p:cNvPr>
          <p:cNvPicPr>
            <a:picLocks noChangeAspect="1"/>
          </p:cNvPicPr>
          <p:nvPr/>
        </p:nvPicPr>
        <p:blipFill>
          <a:blip r:embed="rId3"/>
          <a:stretch>
            <a:fillRect/>
          </a:stretch>
        </p:blipFill>
        <p:spPr>
          <a:xfrm>
            <a:off x="4646612" y="1462931"/>
            <a:ext cx="7435330" cy="5338785"/>
          </a:xfrm>
          <a:prstGeom prst="rect">
            <a:avLst/>
          </a:prstGeom>
        </p:spPr>
      </p:pic>
      <p:sp>
        <p:nvSpPr>
          <p:cNvPr id="9" name="Rectangle: Rounded Corners 8">
            <a:extLst>
              <a:ext uri="{FF2B5EF4-FFF2-40B4-BE49-F238E27FC236}">
                <a16:creationId xmlns:a16="http://schemas.microsoft.com/office/drawing/2014/main" id="{CC43D4E6-36DB-4DB5-9245-9BAD277EFE30}"/>
              </a:ext>
            </a:extLst>
          </p:cNvPr>
          <p:cNvSpPr/>
          <p:nvPr/>
        </p:nvSpPr>
        <p:spPr>
          <a:xfrm>
            <a:off x="10701827" y="2209800"/>
            <a:ext cx="1219200" cy="419100"/>
          </a:xfrm>
          <a:prstGeom prst="roundRect">
            <a:avLst/>
          </a:prstGeom>
          <a:noFill/>
          <a:ln w="5715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2C86FB5-4E18-48E2-88AE-BA1D8506984E}"/>
              </a:ext>
            </a:extLst>
          </p:cNvPr>
          <p:cNvSpPr/>
          <p:nvPr/>
        </p:nvSpPr>
        <p:spPr>
          <a:xfrm>
            <a:off x="10710342" y="3145675"/>
            <a:ext cx="1219200" cy="419100"/>
          </a:xfrm>
          <a:prstGeom prst="roundRect">
            <a:avLst/>
          </a:prstGeom>
          <a:noFill/>
          <a:ln w="5715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3F7C10E2-DAFD-4139-BD74-E0F281ACA134}"/>
              </a:ext>
            </a:extLst>
          </p:cNvPr>
          <p:cNvSpPr/>
          <p:nvPr/>
        </p:nvSpPr>
        <p:spPr>
          <a:xfrm>
            <a:off x="10734097" y="4171145"/>
            <a:ext cx="1219200" cy="562555"/>
          </a:xfrm>
          <a:prstGeom prst="roundRect">
            <a:avLst/>
          </a:prstGeom>
          <a:solidFill>
            <a:srgbClr val="92D050">
              <a:alpha val="30000"/>
            </a:srgb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8A82BDA-C7FD-4869-A16E-E967E537FE9D}"/>
              </a:ext>
            </a:extLst>
          </p:cNvPr>
          <p:cNvSpPr/>
          <p:nvPr/>
        </p:nvSpPr>
        <p:spPr>
          <a:xfrm>
            <a:off x="10742612" y="5107020"/>
            <a:ext cx="1219200" cy="562555"/>
          </a:xfrm>
          <a:prstGeom prst="roundRect">
            <a:avLst/>
          </a:prstGeom>
          <a:solidFill>
            <a:srgbClr val="92D050">
              <a:alpha val="30000"/>
            </a:srgb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14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F9362-9492-4027-A98D-24D367F6FF89}"/>
              </a:ext>
            </a:extLst>
          </p:cNvPr>
          <p:cNvSpPr>
            <a:spLocks noGrp="1"/>
          </p:cNvSpPr>
          <p:nvPr>
            <p:ph type="title"/>
          </p:nvPr>
        </p:nvSpPr>
        <p:spPr/>
        <p:txBody>
          <a:bodyPr/>
          <a:lstStyle/>
          <a:p>
            <a:r>
              <a:rPr lang="en-US" dirty="0"/>
              <a:t>Collaborators</a:t>
            </a:r>
          </a:p>
        </p:txBody>
      </p:sp>
      <p:sp>
        <p:nvSpPr>
          <p:cNvPr id="3" name="Content Placeholder 2">
            <a:extLst>
              <a:ext uri="{FF2B5EF4-FFF2-40B4-BE49-F238E27FC236}">
                <a16:creationId xmlns:a16="http://schemas.microsoft.com/office/drawing/2014/main" id="{0C06F666-8136-411F-A49B-DA1D8224C986}"/>
              </a:ext>
            </a:extLst>
          </p:cNvPr>
          <p:cNvSpPr>
            <a:spLocks noGrp="1"/>
          </p:cNvSpPr>
          <p:nvPr>
            <p:ph idx="1"/>
          </p:nvPr>
        </p:nvSpPr>
        <p:spPr>
          <a:xfrm>
            <a:off x="379412" y="1295400"/>
            <a:ext cx="11315869" cy="5029200"/>
          </a:xfrm>
        </p:spPr>
        <p:txBody>
          <a:bodyPr>
            <a:noAutofit/>
          </a:bodyPr>
          <a:lstStyle/>
          <a:p>
            <a:pPr marL="0" indent="0">
              <a:spcBef>
                <a:spcPts val="600"/>
              </a:spcBef>
              <a:buNone/>
            </a:pPr>
            <a:r>
              <a:rPr lang="en-US" sz="2200" b="1" u="sng" dirty="0"/>
              <a:t>Ezra G. Goldstein, PhD,</a:t>
            </a:r>
            <a:r>
              <a:rPr lang="en-US" sz="2200" dirty="0"/>
              <a:t> Assistant Research Professor, Social Science Research Institute, Penn State University</a:t>
            </a:r>
          </a:p>
          <a:p>
            <a:pPr marL="0" indent="0">
              <a:spcBef>
                <a:spcPts val="600"/>
              </a:spcBef>
              <a:buNone/>
            </a:pPr>
            <a:r>
              <a:rPr lang="en-US" sz="2200" b="1" u="sng" dirty="0"/>
              <a:t>Sarah A. Font, PhD,</a:t>
            </a:r>
            <a:r>
              <a:rPr lang="en-US" sz="2200" dirty="0"/>
              <a:t> Associate Professor, Sociology and Public Policy, Child Maltreatment Solutions Network, Penn State University</a:t>
            </a:r>
          </a:p>
          <a:p>
            <a:pPr marL="0" indent="0">
              <a:spcBef>
                <a:spcPts val="600"/>
              </a:spcBef>
              <a:buNone/>
            </a:pPr>
            <a:r>
              <a:rPr lang="en-US" sz="2200" b="1" u="sng" dirty="0"/>
              <a:t>Allison J. Kurpiel, MA,</a:t>
            </a:r>
            <a:r>
              <a:rPr lang="en-US" sz="2200" dirty="0"/>
              <a:t> Doctoral Student, Sociology and Criminology, Penn State University</a:t>
            </a:r>
          </a:p>
          <a:p>
            <a:pPr>
              <a:spcBef>
                <a:spcPts val="600"/>
              </a:spcBef>
            </a:pPr>
            <a:endParaRPr lang="en-US" sz="2200" dirty="0"/>
          </a:p>
          <a:p>
            <a:pPr marL="0" indent="0">
              <a:spcBef>
                <a:spcPts val="600"/>
              </a:spcBef>
              <a:buNone/>
            </a:pPr>
            <a:r>
              <a:rPr lang="en-US" sz="2200" u="sng" dirty="0"/>
              <a:t>State Partners:</a:t>
            </a:r>
          </a:p>
          <a:p>
            <a:pPr>
              <a:spcBef>
                <a:spcPts val="600"/>
              </a:spcBef>
            </a:pPr>
            <a:r>
              <a:rPr lang="en-US" sz="2200" dirty="0"/>
              <a:t>Office of Children, Youth, &amp; Families (OCYF)</a:t>
            </a:r>
          </a:p>
          <a:p>
            <a:pPr>
              <a:spcBef>
                <a:spcPts val="600"/>
              </a:spcBef>
            </a:pPr>
            <a:r>
              <a:rPr lang="en-US" sz="2200" dirty="0"/>
              <a:t>Office of Medical Assistance Programs (OMAP)</a:t>
            </a:r>
          </a:p>
          <a:p>
            <a:pPr>
              <a:spcBef>
                <a:spcPts val="600"/>
              </a:spcBef>
            </a:pPr>
            <a:r>
              <a:rPr lang="en-US" sz="2200" dirty="0"/>
              <a:t>Juvenile Court Judges Commission (JCJC)</a:t>
            </a:r>
          </a:p>
        </p:txBody>
      </p:sp>
    </p:spTree>
    <p:extLst>
      <p:ext uri="{BB962C8B-B14F-4D97-AF65-F5344CB8AC3E}">
        <p14:creationId xmlns:p14="http://schemas.microsoft.com/office/powerpoint/2010/main" val="144040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FB457D-4515-4AEF-B444-7A527C29CED8}"/>
              </a:ext>
            </a:extLst>
          </p:cNvPr>
          <p:cNvSpPr>
            <a:spLocks noGrp="1"/>
          </p:cNvSpPr>
          <p:nvPr>
            <p:ph type="title"/>
          </p:nvPr>
        </p:nvSpPr>
        <p:spPr>
          <a:xfrm>
            <a:off x="1141412" y="1905000"/>
            <a:ext cx="10363200" cy="2224265"/>
          </a:xfrm>
        </p:spPr>
        <p:txBody>
          <a:bodyPr/>
          <a:lstStyle/>
          <a:p>
            <a:pPr algn="ctr"/>
            <a:r>
              <a:rPr lang="en-US" sz="3600" b="1" dirty="0">
                <a:solidFill>
                  <a:schemeClr val="tx1"/>
                </a:solidFill>
              </a:rPr>
              <a:t>Question 3:</a:t>
            </a:r>
            <a:r>
              <a:rPr lang="en-US" sz="3600" dirty="0">
                <a:solidFill>
                  <a:schemeClr val="tx1"/>
                </a:solidFill>
              </a:rPr>
              <a:t> How do the effects of JJ Involvement </a:t>
            </a:r>
            <a:br>
              <a:rPr lang="en-US" sz="3600" dirty="0">
                <a:solidFill>
                  <a:schemeClr val="tx1"/>
                </a:solidFill>
              </a:rPr>
            </a:br>
            <a:r>
              <a:rPr lang="en-US" sz="3600" dirty="0">
                <a:solidFill>
                  <a:schemeClr val="tx1"/>
                </a:solidFill>
              </a:rPr>
              <a:t>on CW outcomes differ based on child characteristics and CW case factors?</a:t>
            </a:r>
            <a:br>
              <a:rPr lang="en-US" sz="3600" dirty="0">
                <a:solidFill>
                  <a:schemeClr val="tx1"/>
                </a:solidFill>
              </a:rPr>
            </a:br>
            <a:br>
              <a:rPr lang="en-US" sz="3600" dirty="0">
                <a:solidFill>
                  <a:schemeClr val="tx1"/>
                </a:solidFill>
              </a:rPr>
            </a:br>
            <a:endParaRPr lang="en-US" sz="3600" dirty="0">
              <a:solidFill>
                <a:schemeClr val="tx1"/>
              </a:solidFill>
            </a:endParaRPr>
          </a:p>
        </p:txBody>
      </p:sp>
    </p:spTree>
    <p:extLst>
      <p:ext uri="{BB962C8B-B14F-4D97-AF65-F5344CB8AC3E}">
        <p14:creationId xmlns:p14="http://schemas.microsoft.com/office/powerpoint/2010/main" val="398906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98D14-E4FC-4D07-AEF9-5CB3CD6B3128}"/>
              </a:ext>
            </a:extLst>
          </p:cNvPr>
          <p:cNvSpPr>
            <a:spLocks noGrp="1"/>
          </p:cNvSpPr>
          <p:nvPr>
            <p:ph type="title"/>
          </p:nvPr>
        </p:nvSpPr>
        <p:spPr/>
        <p:txBody>
          <a:bodyPr/>
          <a:lstStyle/>
          <a:p>
            <a:r>
              <a:rPr lang="en-US" dirty="0"/>
              <a:t>Acceptance For Services</a:t>
            </a:r>
          </a:p>
        </p:txBody>
      </p:sp>
      <p:pic>
        <p:nvPicPr>
          <p:cNvPr id="4" name="Picture 3">
            <a:extLst>
              <a:ext uri="{FF2B5EF4-FFF2-40B4-BE49-F238E27FC236}">
                <a16:creationId xmlns:a16="http://schemas.microsoft.com/office/drawing/2014/main" id="{8538E002-852E-4C32-B954-10100675D9E4}"/>
              </a:ext>
            </a:extLst>
          </p:cNvPr>
          <p:cNvPicPr>
            <a:picLocks noChangeAspect="1"/>
          </p:cNvPicPr>
          <p:nvPr/>
        </p:nvPicPr>
        <p:blipFill>
          <a:blip r:embed="rId3"/>
          <a:stretch>
            <a:fillRect/>
          </a:stretch>
        </p:blipFill>
        <p:spPr>
          <a:xfrm>
            <a:off x="799305" y="1152983"/>
            <a:ext cx="10590213" cy="5596650"/>
          </a:xfrm>
          <a:prstGeom prst="rect">
            <a:avLst/>
          </a:prstGeom>
        </p:spPr>
      </p:pic>
      <p:sp>
        <p:nvSpPr>
          <p:cNvPr id="7" name="Rectangle: Rounded Corners 6">
            <a:extLst>
              <a:ext uri="{FF2B5EF4-FFF2-40B4-BE49-F238E27FC236}">
                <a16:creationId xmlns:a16="http://schemas.microsoft.com/office/drawing/2014/main" id="{CE75B3BF-F277-40B5-8F75-AEDD7F48E23C}"/>
              </a:ext>
            </a:extLst>
          </p:cNvPr>
          <p:cNvSpPr/>
          <p:nvPr/>
        </p:nvSpPr>
        <p:spPr>
          <a:xfrm>
            <a:off x="2392881" y="4817224"/>
            <a:ext cx="8754485" cy="516775"/>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A2639E5-2E90-4F44-942D-C9399B383EC7}"/>
              </a:ext>
            </a:extLst>
          </p:cNvPr>
          <p:cNvSpPr/>
          <p:nvPr/>
        </p:nvSpPr>
        <p:spPr>
          <a:xfrm>
            <a:off x="2401396" y="5753100"/>
            <a:ext cx="8754485" cy="516774"/>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340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F0052-D76B-411F-8042-A9B7910F7999}"/>
              </a:ext>
            </a:extLst>
          </p:cNvPr>
          <p:cNvSpPr>
            <a:spLocks noGrp="1"/>
          </p:cNvSpPr>
          <p:nvPr>
            <p:ph type="title"/>
          </p:nvPr>
        </p:nvSpPr>
        <p:spPr/>
        <p:txBody>
          <a:bodyPr/>
          <a:lstStyle/>
          <a:p>
            <a:r>
              <a:rPr lang="en-US" dirty="0"/>
              <a:t>Placement within 90 Days</a:t>
            </a:r>
          </a:p>
        </p:txBody>
      </p:sp>
      <p:pic>
        <p:nvPicPr>
          <p:cNvPr id="5" name="Picture 4">
            <a:extLst>
              <a:ext uri="{FF2B5EF4-FFF2-40B4-BE49-F238E27FC236}">
                <a16:creationId xmlns:a16="http://schemas.microsoft.com/office/drawing/2014/main" id="{F4ED49CC-3B4D-42AF-8903-05F7B975280A}"/>
              </a:ext>
            </a:extLst>
          </p:cNvPr>
          <p:cNvPicPr>
            <a:picLocks noChangeAspect="1"/>
          </p:cNvPicPr>
          <p:nvPr/>
        </p:nvPicPr>
        <p:blipFill>
          <a:blip r:embed="rId3"/>
          <a:stretch>
            <a:fillRect/>
          </a:stretch>
        </p:blipFill>
        <p:spPr>
          <a:xfrm>
            <a:off x="821913" y="1143000"/>
            <a:ext cx="10590213" cy="5608473"/>
          </a:xfrm>
          <a:prstGeom prst="rect">
            <a:avLst/>
          </a:prstGeom>
        </p:spPr>
      </p:pic>
      <p:sp>
        <p:nvSpPr>
          <p:cNvPr id="6" name="Rectangle: Rounded Corners 5">
            <a:extLst>
              <a:ext uri="{FF2B5EF4-FFF2-40B4-BE49-F238E27FC236}">
                <a16:creationId xmlns:a16="http://schemas.microsoft.com/office/drawing/2014/main" id="{7F65F5CE-F8E8-4DDC-92BF-69872C45E4D7}"/>
              </a:ext>
            </a:extLst>
          </p:cNvPr>
          <p:cNvSpPr/>
          <p:nvPr/>
        </p:nvSpPr>
        <p:spPr>
          <a:xfrm>
            <a:off x="2392881" y="4817224"/>
            <a:ext cx="8965516" cy="516775"/>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7461EBB-F323-4860-992A-EDED3EF637F8}"/>
              </a:ext>
            </a:extLst>
          </p:cNvPr>
          <p:cNvSpPr/>
          <p:nvPr/>
        </p:nvSpPr>
        <p:spPr>
          <a:xfrm>
            <a:off x="2401396" y="5753100"/>
            <a:ext cx="8965516" cy="516774"/>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6702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A262F-1609-4F08-9A4B-984336365047}"/>
              </a:ext>
            </a:extLst>
          </p:cNvPr>
          <p:cNvSpPr>
            <a:spLocks noGrp="1"/>
          </p:cNvSpPr>
          <p:nvPr>
            <p:ph type="title"/>
          </p:nvPr>
        </p:nvSpPr>
        <p:spPr/>
        <p:txBody>
          <a:bodyPr/>
          <a:lstStyle/>
          <a:p>
            <a:r>
              <a:rPr lang="en-US" dirty="0"/>
              <a:t>Reasons for Placement*</a:t>
            </a:r>
          </a:p>
        </p:txBody>
      </p:sp>
      <p:sp>
        <p:nvSpPr>
          <p:cNvPr id="10" name="Content Placeholder 9">
            <a:extLst>
              <a:ext uri="{FF2B5EF4-FFF2-40B4-BE49-F238E27FC236}">
                <a16:creationId xmlns:a16="http://schemas.microsoft.com/office/drawing/2014/main" id="{FA667D0B-8B1C-4340-8EEB-A352451B3880}"/>
              </a:ext>
            </a:extLst>
          </p:cNvPr>
          <p:cNvSpPr>
            <a:spLocks noGrp="1"/>
          </p:cNvSpPr>
          <p:nvPr>
            <p:ph sz="half" idx="2"/>
          </p:nvPr>
        </p:nvSpPr>
        <p:spPr>
          <a:xfrm>
            <a:off x="8447088" y="1856820"/>
            <a:ext cx="3590924" cy="4200245"/>
          </a:xfrm>
        </p:spPr>
        <p:txBody>
          <a:bodyPr>
            <a:normAutofit fontScale="92500" lnSpcReduction="10000"/>
          </a:bodyPr>
          <a:lstStyle/>
          <a:p>
            <a:r>
              <a:rPr lang="en-US" sz="2400" dirty="0"/>
              <a:t>Active JJ cases: </a:t>
            </a:r>
          </a:p>
          <a:p>
            <a:pPr lvl="1"/>
            <a:r>
              <a:rPr lang="en-US" sz="2000" dirty="0"/>
              <a:t>Increased CHINS/Child Behavior</a:t>
            </a:r>
          </a:p>
          <a:p>
            <a:pPr lvl="1"/>
            <a:r>
              <a:rPr lang="en-US" sz="2000" dirty="0"/>
              <a:t>Decreased CM, housing, Parental AOD</a:t>
            </a:r>
          </a:p>
          <a:p>
            <a:pPr lvl="1"/>
            <a:endParaRPr lang="en-US" sz="2000" dirty="0"/>
          </a:p>
          <a:p>
            <a:r>
              <a:rPr lang="en-US" sz="2400" dirty="0"/>
              <a:t>Prior JJ cases: </a:t>
            </a:r>
          </a:p>
          <a:p>
            <a:pPr lvl="1"/>
            <a:r>
              <a:rPr lang="en-US" sz="2000" dirty="0"/>
              <a:t>Increased CHINS/Child Behavior, Parent unable to cope, Parent Incarceration</a:t>
            </a:r>
          </a:p>
          <a:p>
            <a:pPr lvl="1"/>
            <a:r>
              <a:rPr lang="en-US" sz="2000" dirty="0"/>
              <a:t>Decreased CM, Parental AOD</a:t>
            </a:r>
          </a:p>
          <a:p>
            <a:pPr lvl="1"/>
            <a:endParaRPr lang="en-US" sz="2000" dirty="0"/>
          </a:p>
          <a:p>
            <a:endParaRPr lang="en-US" sz="2000" dirty="0"/>
          </a:p>
          <a:p>
            <a:endParaRPr lang="en-US" sz="2000" dirty="0"/>
          </a:p>
        </p:txBody>
      </p:sp>
      <p:pic>
        <p:nvPicPr>
          <p:cNvPr id="11" name="Picture 10">
            <a:extLst>
              <a:ext uri="{FF2B5EF4-FFF2-40B4-BE49-F238E27FC236}">
                <a16:creationId xmlns:a16="http://schemas.microsoft.com/office/drawing/2014/main" id="{3625C057-0A7B-4E9E-AD70-587925C6F7D9}"/>
              </a:ext>
            </a:extLst>
          </p:cNvPr>
          <p:cNvPicPr>
            <a:picLocks noChangeAspect="1"/>
          </p:cNvPicPr>
          <p:nvPr/>
        </p:nvPicPr>
        <p:blipFill>
          <a:blip r:embed="rId3"/>
          <a:stretch>
            <a:fillRect/>
          </a:stretch>
        </p:blipFill>
        <p:spPr>
          <a:xfrm>
            <a:off x="379412" y="1850151"/>
            <a:ext cx="8067675" cy="4368284"/>
          </a:xfrm>
          <a:prstGeom prst="rect">
            <a:avLst/>
          </a:prstGeom>
        </p:spPr>
      </p:pic>
      <p:sp>
        <p:nvSpPr>
          <p:cNvPr id="12" name="Rectangle 11">
            <a:extLst>
              <a:ext uri="{FF2B5EF4-FFF2-40B4-BE49-F238E27FC236}">
                <a16:creationId xmlns:a16="http://schemas.microsoft.com/office/drawing/2014/main" id="{F697827E-A968-4404-8FEA-EF772B1932FB}"/>
              </a:ext>
            </a:extLst>
          </p:cNvPr>
          <p:cNvSpPr/>
          <p:nvPr/>
        </p:nvSpPr>
        <p:spPr>
          <a:xfrm>
            <a:off x="9149634" y="6385564"/>
            <a:ext cx="2431178" cy="369332"/>
          </a:xfrm>
          <a:prstGeom prst="rect">
            <a:avLst/>
          </a:prstGeom>
        </p:spPr>
        <p:txBody>
          <a:bodyPr wrap="none">
            <a:spAutoFit/>
          </a:bodyPr>
          <a:lstStyle/>
          <a:p>
            <a:r>
              <a:rPr lang="en-US" dirty="0">
                <a:sym typeface="Wingdings" panose="05000000000000000000" pitchFamily="2" charset="2"/>
              </a:rPr>
              <a:t>* Pre- Match/Weighting</a:t>
            </a:r>
            <a:endParaRPr lang="en-US" dirty="0"/>
          </a:p>
        </p:txBody>
      </p:sp>
    </p:spTree>
    <p:extLst>
      <p:ext uri="{BB962C8B-B14F-4D97-AF65-F5344CB8AC3E}">
        <p14:creationId xmlns:p14="http://schemas.microsoft.com/office/powerpoint/2010/main" val="294168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746BB-49B7-47D0-81AD-2198071E998D}"/>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091B2FA8-E226-4660-A8B8-D5D244310ECF}"/>
              </a:ext>
            </a:extLst>
          </p:cNvPr>
          <p:cNvSpPr>
            <a:spLocks noGrp="1"/>
          </p:cNvSpPr>
          <p:nvPr>
            <p:ph idx="1"/>
          </p:nvPr>
        </p:nvSpPr>
        <p:spPr>
          <a:xfrm>
            <a:off x="492562" y="1447801"/>
            <a:ext cx="11164450" cy="4800600"/>
          </a:xfrm>
        </p:spPr>
        <p:txBody>
          <a:bodyPr>
            <a:normAutofit lnSpcReduction="10000"/>
          </a:bodyPr>
          <a:lstStyle/>
          <a:p>
            <a:r>
              <a:rPr lang="en-US" sz="2000" dirty="0"/>
              <a:t>Dual system youth reflect a sizeable minority of the adolescent CW sample experiencing a new substantiated CPS/GPS referral, evenly divided among those with prior JJ history or active JJ history at the time of CW contact.</a:t>
            </a:r>
          </a:p>
          <a:p>
            <a:endParaRPr lang="en-US" sz="2000" dirty="0"/>
          </a:p>
          <a:p>
            <a:r>
              <a:rPr lang="en-US" sz="2000" dirty="0"/>
              <a:t>Dual contact and dually involved groups are similar to each other and differ from CW-only cases—  suggesting sociodemographic differences as well as complex behavioral health needs and CW histories, as well as unique pathways to current CW involvement</a:t>
            </a:r>
          </a:p>
          <a:p>
            <a:endParaRPr lang="en-US" sz="2000" dirty="0"/>
          </a:p>
          <a:p>
            <a:r>
              <a:rPr lang="en-US" sz="2000" dirty="0"/>
              <a:t>Dual contact (Prior JJ History) did not substantively affect CW outcomes (vs. CW-only) – similar outcomes for ‘Accepted for Services’ and Placement within 90 Days, including across subgroups</a:t>
            </a:r>
          </a:p>
          <a:p>
            <a:endParaRPr lang="en-US" sz="2000" dirty="0"/>
          </a:p>
          <a:p>
            <a:r>
              <a:rPr lang="en-US" sz="2000" dirty="0"/>
              <a:t>Dually involved (Active JJ) experienced a small but significant increase in acceptance for services and a sizeable increase in Placement within 90 days</a:t>
            </a:r>
          </a:p>
        </p:txBody>
      </p:sp>
    </p:spTree>
    <p:extLst>
      <p:ext uri="{BB962C8B-B14F-4D97-AF65-F5344CB8AC3E}">
        <p14:creationId xmlns:p14="http://schemas.microsoft.com/office/powerpoint/2010/main" val="655271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746BB-49B7-47D0-81AD-2198071E998D}"/>
              </a:ext>
            </a:extLst>
          </p:cNvPr>
          <p:cNvSpPr>
            <a:spLocks noGrp="1"/>
          </p:cNvSpPr>
          <p:nvPr>
            <p:ph type="title"/>
          </p:nvPr>
        </p:nvSpPr>
        <p:spPr>
          <a:xfrm>
            <a:off x="1141411" y="452718"/>
            <a:ext cx="8906805" cy="1400530"/>
          </a:xfrm>
        </p:spPr>
        <p:txBody>
          <a:bodyPr/>
          <a:lstStyle/>
          <a:p>
            <a:r>
              <a:rPr lang="en-US" dirty="0"/>
              <a:t>Implications</a:t>
            </a:r>
          </a:p>
        </p:txBody>
      </p:sp>
      <p:sp>
        <p:nvSpPr>
          <p:cNvPr id="3" name="Content Placeholder 2">
            <a:extLst>
              <a:ext uri="{FF2B5EF4-FFF2-40B4-BE49-F238E27FC236}">
                <a16:creationId xmlns:a16="http://schemas.microsoft.com/office/drawing/2014/main" id="{091B2FA8-E226-4660-A8B8-D5D244310ECF}"/>
              </a:ext>
            </a:extLst>
          </p:cNvPr>
          <p:cNvSpPr>
            <a:spLocks noGrp="1"/>
          </p:cNvSpPr>
          <p:nvPr>
            <p:ph idx="1"/>
          </p:nvPr>
        </p:nvSpPr>
        <p:spPr>
          <a:xfrm>
            <a:off x="836612" y="1676400"/>
            <a:ext cx="10515600" cy="4952999"/>
          </a:xfrm>
        </p:spPr>
        <p:txBody>
          <a:bodyPr>
            <a:noAutofit/>
          </a:bodyPr>
          <a:lstStyle/>
          <a:p>
            <a:r>
              <a:rPr lang="en-US" sz="2200" dirty="0"/>
              <a:t>Cases entering CW with active JJ involvement (dually involved) are likely to increase pressure on services and (especially) placements</a:t>
            </a:r>
            <a:endParaRPr lang="en-US" sz="2200" dirty="0">
              <a:solidFill>
                <a:schemeClr val="bg2">
                  <a:lumMod val="60000"/>
                  <a:lumOff val="40000"/>
                </a:schemeClr>
              </a:solidFill>
            </a:endParaRPr>
          </a:p>
          <a:p>
            <a:endParaRPr lang="en-US" sz="2200" dirty="0"/>
          </a:p>
          <a:p>
            <a:endParaRPr lang="en-US" sz="2200" dirty="0"/>
          </a:p>
          <a:p>
            <a:r>
              <a:rPr lang="en-US" sz="2200" dirty="0"/>
              <a:t>Despite similar sociodemographic, behavioral health, and case-related characteristics, only dually involved </a:t>
            </a:r>
            <a:r>
              <a:rPr lang="en-US" sz="2200" dirty="0">
                <a:sym typeface="Wingdings" panose="05000000000000000000" pitchFamily="2" charset="2"/>
              </a:rPr>
              <a:t>cases experienced increased rates of CW response to substantiated referrals</a:t>
            </a:r>
          </a:p>
          <a:p>
            <a:pPr marL="0" indent="0">
              <a:buNone/>
            </a:pPr>
            <a:br>
              <a:rPr lang="en-US" sz="2200" dirty="0">
                <a:sym typeface="Wingdings" panose="05000000000000000000" pitchFamily="2" charset="2"/>
              </a:rPr>
            </a:br>
            <a:endParaRPr lang="en-US" sz="2200" dirty="0"/>
          </a:p>
          <a:p>
            <a:r>
              <a:rPr lang="en-US" sz="2200" dirty="0">
                <a:sym typeface="Wingdings" panose="05000000000000000000" pitchFamily="2" charset="2"/>
              </a:rPr>
              <a:t>Given similar needs – what supports are necessary to engage dual contact (prior JJ) youth in appropriate services and supports? Are these youth and families getting supports elsewhere?</a:t>
            </a:r>
            <a:br>
              <a:rPr lang="en-US" sz="2200" dirty="0">
                <a:sym typeface="Wingdings" panose="05000000000000000000" pitchFamily="2" charset="2"/>
              </a:rPr>
            </a:br>
            <a:endParaRPr lang="en-US" sz="2200" dirty="0"/>
          </a:p>
        </p:txBody>
      </p:sp>
    </p:spTree>
    <p:extLst>
      <p:ext uri="{BB962C8B-B14F-4D97-AF65-F5344CB8AC3E}">
        <p14:creationId xmlns:p14="http://schemas.microsoft.com/office/powerpoint/2010/main" val="1671859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FB457D-4515-4AEF-B444-7A527C29CED8}"/>
              </a:ext>
            </a:extLst>
          </p:cNvPr>
          <p:cNvSpPr>
            <a:spLocks noGrp="1"/>
          </p:cNvSpPr>
          <p:nvPr>
            <p:ph type="title"/>
          </p:nvPr>
        </p:nvSpPr>
        <p:spPr>
          <a:xfrm>
            <a:off x="531812" y="1905000"/>
            <a:ext cx="10972800" cy="3276600"/>
          </a:xfrm>
        </p:spPr>
        <p:txBody>
          <a:bodyPr/>
          <a:lstStyle/>
          <a:p>
            <a:pPr algn="ctr"/>
            <a:r>
              <a:rPr lang="en-US" sz="7200" b="1" dirty="0">
                <a:solidFill>
                  <a:schemeClr val="tx1"/>
                </a:solidFill>
              </a:rPr>
              <a:t>Thank you</a:t>
            </a:r>
            <a:br>
              <a:rPr lang="en-US" sz="7200" dirty="0">
                <a:solidFill>
                  <a:schemeClr val="tx1"/>
                </a:solidFill>
              </a:rPr>
            </a:br>
            <a:br>
              <a:rPr lang="en-US" sz="7200" dirty="0">
                <a:solidFill>
                  <a:schemeClr val="tx1"/>
                </a:solidFill>
              </a:rPr>
            </a:br>
            <a:r>
              <a:rPr lang="en-US" sz="4400" dirty="0">
                <a:solidFill>
                  <a:schemeClr val="tx1"/>
                </a:solidFill>
              </a:rPr>
              <a:t>Questions: </a:t>
            </a:r>
            <a:r>
              <a:rPr lang="en-US" sz="4400" dirty="0">
                <a:solidFill>
                  <a:schemeClr val="tx1"/>
                </a:solidFill>
                <a:hlinkClick r:id="rId3">
                  <a:extLst>
                    <a:ext uri="{A12FA001-AC4F-418D-AE19-62706E023703}">
                      <ahyp:hlinkClr xmlns:ahyp="http://schemas.microsoft.com/office/drawing/2018/hyperlinkcolor" val="tx"/>
                    </a:ext>
                  </a:extLst>
                </a:hlinkClick>
              </a:rPr>
              <a:t>cmc128@psu.edu</a:t>
            </a:r>
            <a:r>
              <a:rPr lang="en-US" sz="4400" dirty="0">
                <a:solidFill>
                  <a:schemeClr val="tx1"/>
                </a:solidFill>
              </a:rPr>
              <a:t> </a:t>
            </a:r>
            <a:endParaRPr lang="en-US" sz="7200" dirty="0">
              <a:solidFill>
                <a:schemeClr val="tx1"/>
              </a:solidFill>
            </a:endParaRPr>
          </a:p>
        </p:txBody>
      </p:sp>
    </p:spTree>
    <p:extLst>
      <p:ext uri="{BB962C8B-B14F-4D97-AF65-F5344CB8AC3E}">
        <p14:creationId xmlns:p14="http://schemas.microsoft.com/office/powerpoint/2010/main" val="380066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DF04A-70C1-4644-997D-3A74752054AE}"/>
              </a:ext>
            </a:extLst>
          </p:cNvPr>
          <p:cNvSpPr>
            <a:spLocks noGrp="1"/>
          </p:cNvSpPr>
          <p:nvPr>
            <p:ph type="title"/>
          </p:nvPr>
        </p:nvSpPr>
        <p:spPr>
          <a:xfrm>
            <a:off x="645943" y="452718"/>
            <a:ext cx="9402274" cy="918882"/>
          </a:xfrm>
        </p:spPr>
        <p:txBody>
          <a:bodyPr/>
          <a:lstStyle/>
          <a:p>
            <a:r>
              <a:rPr lang="en-US" dirty="0"/>
              <a:t>Research on Prevalence and Outcomes</a:t>
            </a:r>
          </a:p>
        </p:txBody>
      </p:sp>
      <p:sp>
        <p:nvSpPr>
          <p:cNvPr id="3" name="Content Placeholder 2">
            <a:extLst>
              <a:ext uri="{FF2B5EF4-FFF2-40B4-BE49-F238E27FC236}">
                <a16:creationId xmlns:a16="http://schemas.microsoft.com/office/drawing/2014/main" id="{14EBD2DD-1EA0-47AE-8E9D-61DFC03082D3}"/>
              </a:ext>
            </a:extLst>
          </p:cNvPr>
          <p:cNvSpPr>
            <a:spLocks noGrp="1"/>
          </p:cNvSpPr>
          <p:nvPr>
            <p:ph idx="1"/>
          </p:nvPr>
        </p:nvSpPr>
        <p:spPr>
          <a:xfrm>
            <a:off x="989012" y="1600200"/>
            <a:ext cx="9944387" cy="4195481"/>
          </a:xfrm>
        </p:spPr>
        <p:txBody>
          <a:bodyPr>
            <a:noAutofit/>
          </a:bodyPr>
          <a:lstStyle/>
          <a:p>
            <a:pPr>
              <a:spcBef>
                <a:spcPts val="600"/>
              </a:spcBef>
            </a:pPr>
            <a:r>
              <a:rPr lang="en-US" sz="2200" dirty="0"/>
              <a:t>OJJDP 3-County Study of youth @ time of 1</a:t>
            </a:r>
            <a:r>
              <a:rPr lang="en-US" sz="2200" baseline="30000" dirty="0"/>
              <a:t>st</a:t>
            </a:r>
            <a:r>
              <a:rPr lang="en-US" sz="2200" dirty="0"/>
              <a:t> juvenile petition </a:t>
            </a:r>
            <a:r>
              <a:rPr lang="en-US" sz="1800" dirty="0">
                <a:solidFill>
                  <a:schemeClr val="bg2">
                    <a:lumMod val="40000"/>
                    <a:lumOff val="60000"/>
                  </a:schemeClr>
                </a:solidFill>
              </a:rPr>
              <a:t>(</a:t>
            </a:r>
            <a:r>
              <a:rPr lang="en-US" sz="1800" dirty="0" err="1">
                <a:solidFill>
                  <a:schemeClr val="bg2">
                    <a:lumMod val="40000"/>
                    <a:lumOff val="60000"/>
                  </a:schemeClr>
                </a:solidFill>
              </a:rPr>
              <a:t>Herz</a:t>
            </a:r>
            <a:r>
              <a:rPr lang="en-US" sz="1800" dirty="0">
                <a:solidFill>
                  <a:schemeClr val="bg2">
                    <a:lumMod val="40000"/>
                    <a:lumOff val="60000"/>
                  </a:schemeClr>
                </a:solidFill>
              </a:rPr>
              <a:t> et al., 2019) </a:t>
            </a:r>
          </a:p>
          <a:p>
            <a:pPr lvl="1">
              <a:spcBef>
                <a:spcPts val="600"/>
              </a:spcBef>
            </a:pPr>
            <a:r>
              <a:rPr lang="en-US" sz="2200" dirty="0"/>
              <a:t>Dual System youth: 		44 - 70%</a:t>
            </a:r>
          </a:p>
          <a:p>
            <a:pPr lvl="1">
              <a:spcBef>
                <a:spcPts val="600"/>
              </a:spcBef>
            </a:pPr>
            <a:r>
              <a:rPr lang="en-US" sz="2200" dirty="0"/>
              <a:t>Of these:</a:t>
            </a:r>
            <a:br>
              <a:rPr lang="en-US" sz="2200" dirty="0"/>
            </a:br>
            <a:r>
              <a:rPr lang="en-US" sz="2200" dirty="0"/>
              <a:t>Dual Contact: 		</a:t>
            </a:r>
            <a:r>
              <a:rPr lang="en-US" sz="2200" dirty="0">
                <a:solidFill>
                  <a:schemeClr val="bg2">
                    <a:lumMod val="40000"/>
                    <a:lumOff val="60000"/>
                  </a:schemeClr>
                </a:solidFill>
              </a:rPr>
              <a:t>CW</a:t>
            </a:r>
            <a:r>
              <a:rPr lang="en-US" sz="2200" dirty="0">
                <a:solidFill>
                  <a:schemeClr val="bg2">
                    <a:lumMod val="40000"/>
                    <a:lumOff val="60000"/>
                  </a:schemeClr>
                </a:solidFill>
                <a:sym typeface="Wingdings" panose="05000000000000000000" pitchFamily="2" charset="2"/>
              </a:rPr>
              <a:t>JJ:</a:t>
            </a:r>
            <a:r>
              <a:rPr lang="en-US" sz="2200" dirty="0">
                <a:sym typeface="Wingdings" panose="05000000000000000000" pitchFamily="2" charset="2"/>
              </a:rPr>
              <a:t> 48 - 70% 	 	</a:t>
            </a:r>
            <a:r>
              <a:rPr lang="en-US" sz="2200" dirty="0">
                <a:solidFill>
                  <a:schemeClr val="bg2">
                    <a:lumMod val="40000"/>
                    <a:lumOff val="60000"/>
                  </a:schemeClr>
                </a:solidFill>
              </a:rPr>
              <a:t>JJ</a:t>
            </a:r>
            <a:r>
              <a:rPr lang="en-US" sz="2200" dirty="0">
                <a:solidFill>
                  <a:schemeClr val="bg2">
                    <a:lumMod val="40000"/>
                    <a:lumOff val="60000"/>
                  </a:schemeClr>
                </a:solidFill>
                <a:sym typeface="Wingdings" panose="05000000000000000000" pitchFamily="2" charset="2"/>
              </a:rPr>
              <a:t>CW:</a:t>
            </a:r>
            <a:r>
              <a:rPr lang="en-US" sz="2200" dirty="0">
                <a:sym typeface="Wingdings" panose="05000000000000000000" pitchFamily="2" charset="2"/>
              </a:rPr>
              <a:t> 1 - 5%</a:t>
            </a:r>
            <a:br>
              <a:rPr lang="en-US" sz="2200" dirty="0">
                <a:sym typeface="Wingdings" panose="05000000000000000000" pitchFamily="2" charset="2"/>
              </a:rPr>
            </a:br>
            <a:r>
              <a:rPr lang="en-US" sz="2200" dirty="0">
                <a:sym typeface="Wingdings" panose="05000000000000000000" pitchFamily="2" charset="2"/>
              </a:rPr>
              <a:t>Dually Involved:		</a:t>
            </a:r>
            <a:r>
              <a:rPr lang="en-US" sz="2200" dirty="0">
                <a:solidFill>
                  <a:schemeClr val="bg2">
                    <a:lumMod val="40000"/>
                    <a:lumOff val="60000"/>
                  </a:schemeClr>
                </a:solidFill>
                <a:sym typeface="Wingdings" panose="05000000000000000000" pitchFamily="2" charset="2"/>
              </a:rPr>
              <a:t>CWJJ:</a:t>
            </a:r>
            <a:r>
              <a:rPr lang="en-US" sz="2200" dirty="0">
                <a:sym typeface="Wingdings" panose="05000000000000000000" pitchFamily="2" charset="2"/>
              </a:rPr>
              <a:t> 20 - 34% 	 	</a:t>
            </a:r>
            <a:r>
              <a:rPr lang="en-US" sz="2200" dirty="0">
                <a:solidFill>
                  <a:schemeClr val="bg2">
                    <a:lumMod val="40000"/>
                    <a:lumOff val="60000"/>
                  </a:schemeClr>
                </a:solidFill>
                <a:sym typeface="Wingdings" panose="05000000000000000000" pitchFamily="2" charset="2"/>
              </a:rPr>
              <a:t>JJCW:</a:t>
            </a:r>
            <a:r>
              <a:rPr lang="en-US" sz="2200" dirty="0">
                <a:sym typeface="Wingdings" panose="05000000000000000000" pitchFamily="2" charset="2"/>
              </a:rPr>
              <a:t> 9 - 16%*</a:t>
            </a:r>
            <a:endParaRPr lang="en-US" sz="2200" dirty="0"/>
          </a:p>
          <a:p>
            <a:pPr>
              <a:spcBef>
                <a:spcPts val="600"/>
              </a:spcBef>
            </a:pPr>
            <a:endParaRPr lang="en-US" sz="2200" dirty="0"/>
          </a:p>
          <a:p>
            <a:pPr>
              <a:spcBef>
                <a:spcPts val="600"/>
              </a:spcBef>
            </a:pPr>
            <a:r>
              <a:rPr lang="en-US" sz="2200" dirty="0"/>
              <a:t>LA County Study of youth involved in Probation Dept matched to state-level child welfare records </a:t>
            </a:r>
            <a:r>
              <a:rPr lang="en-US" sz="1800" dirty="0">
                <a:solidFill>
                  <a:schemeClr val="bg2">
                    <a:lumMod val="40000"/>
                    <a:lumOff val="60000"/>
                  </a:schemeClr>
                </a:solidFill>
              </a:rPr>
              <a:t>(</a:t>
            </a:r>
            <a:r>
              <a:rPr lang="en-US" sz="1800" dirty="0" err="1">
                <a:solidFill>
                  <a:schemeClr val="bg2">
                    <a:lumMod val="40000"/>
                    <a:lumOff val="60000"/>
                  </a:schemeClr>
                </a:solidFill>
              </a:rPr>
              <a:t>Herz</a:t>
            </a:r>
            <a:r>
              <a:rPr lang="en-US" sz="1800" dirty="0">
                <a:solidFill>
                  <a:schemeClr val="bg2">
                    <a:lumMod val="40000"/>
                    <a:lumOff val="60000"/>
                  </a:schemeClr>
                </a:solidFill>
              </a:rPr>
              <a:t> et al., 2021)</a:t>
            </a:r>
            <a:r>
              <a:rPr lang="en-US" sz="1800" dirty="0"/>
              <a:t> </a:t>
            </a:r>
            <a:endParaRPr lang="en-US" sz="2200" dirty="0"/>
          </a:p>
          <a:p>
            <a:pPr lvl="1">
              <a:spcBef>
                <a:spcPts val="600"/>
              </a:spcBef>
            </a:pPr>
            <a:r>
              <a:rPr lang="en-US" sz="2200" dirty="0"/>
              <a:t>Dual System youth: 		64% 		(i.e., JJ Only: 36%)</a:t>
            </a:r>
          </a:p>
          <a:p>
            <a:pPr lvl="1">
              <a:spcBef>
                <a:spcPts val="600"/>
              </a:spcBef>
            </a:pPr>
            <a:r>
              <a:rPr lang="en-US" sz="2200" dirty="0"/>
              <a:t>Of these:</a:t>
            </a:r>
            <a:br>
              <a:rPr lang="en-US" sz="2200" dirty="0"/>
            </a:br>
            <a:r>
              <a:rPr lang="en-US" sz="2200" dirty="0"/>
              <a:t>Dual Contact: 		</a:t>
            </a:r>
            <a:r>
              <a:rPr lang="en-US" sz="2200" dirty="0">
                <a:solidFill>
                  <a:schemeClr val="bg2">
                    <a:lumMod val="40000"/>
                    <a:lumOff val="60000"/>
                  </a:schemeClr>
                </a:solidFill>
              </a:rPr>
              <a:t>CW</a:t>
            </a:r>
            <a:r>
              <a:rPr lang="en-US" sz="2200" dirty="0">
                <a:solidFill>
                  <a:schemeClr val="bg2">
                    <a:lumMod val="40000"/>
                    <a:lumOff val="60000"/>
                  </a:schemeClr>
                </a:solidFill>
                <a:sym typeface="Wingdings" panose="05000000000000000000" pitchFamily="2" charset="2"/>
              </a:rPr>
              <a:t>JJ:</a:t>
            </a:r>
            <a:r>
              <a:rPr lang="en-US" sz="2200" dirty="0">
                <a:sym typeface="Wingdings" panose="05000000000000000000" pitchFamily="2" charset="2"/>
              </a:rPr>
              <a:t> 52% 	 	</a:t>
            </a:r>
            <a:r>
              <a:rPr lang="en-US" sz="2200" dirty="0">
                <a:solidFill>
                  <a:schemeClr val="bg2">
                    <a:lumMod val="40000"/>
                    <a:lumOff val="60000"/>
                  </a:schemeClr>
                </a:solidFill>
              </a:rPr>
              <a:t>JJ</a:t>
            </a:r>
            <a:r>
              <a:rPr lang="en-US" sz="2200" dirty="0">
                <a:solidFill>
                  <a:schemeClr val="bg2">
                    <a:lumMod val="40000"/>
                    <a:lumOff val="60000"/>
                  </a:schemeClr>
                </a:solidFill>
                <a:sym typeface="Wingdings" panose="05000000000000000000" pitchFamily="2" charset="2"/>
              </a:rPr>
              <a:t>CW:</a:t>
            </a:r>
            <a:r>
              <a:rPr lang="en-US" sz="2200" dirty="0">
                <a:sym typeface="Wingdings" panose="05000000000000000000" pitchFamily="2" charset="2"/>
              </a:rPr>
              <a:t> 1%</a:t>
            </a:r>
            <a:br>
              <a:rPr lang="en-US" sz="2200" dirty="0">
                <a:sym typeface="Wingdings" panose="05000000000000000000" pitchFamily="2" charset="2"/>
              </a:rPr>
            </a:br>
            <a:r>
              <a:rPr lang="en-US" sz="2200" dirty="0">
                <a:sym typeface="Wingdings" panose="05000000000000000000" pitchFamily="2" charset="2"/>
              </a:rPr>
              <a:t>Dually Involved:		</a:t>
            </a:r>
            <a:r>
              <a:rPr lang="en-US" sz="2200" dirty="0">
                <a:solidFill>
                  <a:schemeClr val="bg2">
                    <a:lumMod val="40000"/>
                    <a:lumOff val="60000"/>
                  </a:schemeClr>
                </a:solidFill>
                <a:sym typeface="Wingdings" panose="05000000000000000000" pitchFamily="2" charset="2"/>
              </a:rPr>
              <a:t>CWJJ:</a:t>
            </a:r>
            <a:r>
              <a:rPr lang="en-US" sz="2200" dirty="0">
                <a:sym typeface="Wingdings" panose="05000000000000000000" pitchFamily="2" charset="2"/>
              </a:rPr>
              <a:t> 14% 	 	</a:t>
            </a:r>
            <a:r>
              <a:rPr lang="en-US" sz="2200" dirty="0">
                <a:solidFill>
                  <a:schemeClr val="bg2">
                    <a:lumMod val="40000"/>
                    <a:lumOff val="60000"/>
                  </a:schemeClr>
                </a:solidFill>
                <a:sym typeface="Wingdings" panose="05000000000000000000" pitchFamily="2" charset="2"/>
              </a:rPr>
              <a:t>JJCW:</a:t>
            </a:r>
            <a:r>
              <a:rPr lang="en-US" sz="2200" dirty="0">
                <a:sym typeface="Wingdings" panose="05000000000000000000" pitchFamily="2" charset="2"/>
              </a:rPr>
              <a:t> 33%*</a:t>
            </a:r>
            <a:endParaRPr lang="en-US" sz="2200" dirty="0"/>
          </a:p>
          <a:p>
            <a:pPr>
              <a:spcBef>
                <a:spcPts val="600"/>
              </a:spcBef>
            </a:pPr>
            <a:endParaRPr lang="en-US" sz="2200" dirty="0"/>
          </a:p>
        </p:txBody>
      </p:sp>
      <p:sp>
        <p:nvSpPr>
          <p:cNvPr id="4" name="Rectangle 3">
            <a:extLst>
              <a:ext uri="{FF2B5EF4-FFF2-40B4-BE49-F238E27FC236}">
                <a16:creationId xmlns:a16="http://schemas.microsoft.com/office/drawing/2014/main" id="{55FA98FE-70D1-4A24-B41B-9EB55192770B}"/>
              </a:ext>
            </a:extLst>
          </p:cNvPr>
          <p:cNvSpPr/>
          <p:nvPr/>
        </p:nvSpPr>
        <p:spPr>
          <a:xfrm>
            <a:off x="8927865" y="6405282"/>
            <a:ext cx="3110147" cy="369332"/>
          </a:xfrm>
          <a:prstGeom prst="rect">
            <a:avLst/>
          </a:prstGeom>
        </p:spPr>
        <p:txBody>
          <a:bodyPr wrap="none">
            <a:spAutoFit/>
          </a:bodyPr>
          <a:lstStyle/>
          <a:p>
            <a:r>
              <a:rPr lang="en-US" dirty="0">
                <a:sym typeface="Wingdings" panose="05000000000000000000" pitchFamily="2" charset="2"/>
              </a:rPr>
              <a:t>* Includes historic CW contact</a:t>
            </a:r>
            <a:endParaRPr lang="en-US" dirty="0"/>
          </a:p>
        </p:txBody>
      </p:sp>
    </p:spTree>
    <p:extLst>
      <p:ext uri="{BB962C8B-B14F-4D97-AF65-F5344CB8AC3E}">
        <p14:creationId xmlns:p14="http://schemas.microsoft.com/office/powerpoint/2010/main" val="3500477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3A06E-D731-46EA-B983-EFBCA2DDE738}"/>
              </a:ext>
            </a:extLst>
          </p:cNvPr>
          <p:cNvSpPr>
            <a:spLocks noGrp="1"/>
          </p:cNvSpPr>
          <p:nvPr>
            <p:ph type="title"/>
          </p:nvPr>
        </p:nvSpPr>
        <p:spPr>
          <a:xfrm>
            <a:off x="645942" y="452718"/>
            <a:ext cx="9563269" cy="1400530"/>
          </a:xfrm>
        </p:spPr>
        <p:txBody>
          <a:bodyPr/>
          <a:lstStyle/>
          <a:p>
            <a:r>
              <a:rPr lang="en-US" sz="3600" dirty="0"/>
              <a:t>Propensity Score Distribution </a:t>
            </a:r>
            <a:br>
              <a:rPr lang="en-US" sz="3600" dirty="0"/>
            </a:br>
            <a:r>
              <a:rPr lang="en-US" sz="3600" dirty="0"/>
              <a:t>(pre/post matching &amp; weighting)</a:t>
            </a:r>
          </a:p>
        </p:txBody>
      </p:sp>
      <p:pic>
        <p:nvPicPr>
          <p:cNvPr id="6" name="Picture 5">
            <a:extLst>
              <a:ext uri="{FF2B5EF4-FFF2-40B4-BE49-F238E27FC236}">
                <a16:creationId xmlns:a16="http://schemas.microsoft.com/office/drawing/2014/main" id="{6669B205-3B96-46AA-B70E-B9067CB5387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808" y="1737678"/>
            <a:ext cx="5375804" cy="4358322"/>
          </a:xfrm>
          <a:prstGeom prst="rect">
            <a:avLst/>
          </a:prstGeom>
          <a:noFill/>
          <a:ln>
            <a:noFill/>
          </a:ln>
        </p:spPr>
      </p:pic>
      <p:pic>
        <p:nvPicPr>
          <p:cNvPr id="7" name="Picture 6">
            <a:extLst>
              <a:ext uri="{FF2B5EF4-FFF2-40B4-BE49-F238E27FC236}">
                <a16:creationId xmlns:a16="http://schemas.microsoft.com/office/drawing/2014/main" id="{1FB0FCBB-4854-47B3-91B3-9810D0DDE99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167989" y="1737678"/>
            <a:ext cx="5375804" cy="4358322"/>
          </a:xfrm>
          <a:prstGeom prst="rect">
            <a:avLst/>
          </a:prstGeom>
          <a:noFill/>
          <a:ln>
            <a:noFill/>
          </a:ln>
        </p:spPr>
      </p:pic>
    </p:spTree>
    <p:extLst>
      <p:ext uri="{BB962C8B-B14F-4D97-AF65-F5344CB8AC3E}">
        <p14:creationId xmlns:p14="http://schemas.microsoft.com/office/powerpoint/2010/main" val="1023591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4C32-635E-40D0-8E2E-97BCC828875F}"/>
              </a:ext>
            </a:extLst>
          </p:cNvPr>
          <p:cNvSpPr>
            <a:spLocks noGrp="1"/>
          </p:cNvSpPr>
          <p:nvPr>
            <p:ph type="title"/>
          </p:nvPr>
        </p:nvSpPr>
        <p:spPr/>
        <p:txBody>
          <a:bodyPr/>
          <a:lstStyle/>
          <a:p>
            <a:r>
              <a:rPr lang="en-US" dirty="0"/>
              <a:t>Disclosure Slide</a:t>
            </a:r>
          </a:p>
        </p:txBody>
      </p:sp>
      <p:sp>
        <p:nvSpPr>
          <p:cNvPr id="3" name="Content Placeholder 2">
            <a:extLst>
              <a:ext uri="{FF2B5EF4-FFF2-40B4-BE49-F238E27FC236}">
                <a16:creationId xmlns:a16="http://schemas.microsoft.com/office/drawing/2014/main" id="{9F67B82F-91FA-4912-B533-D75A02464362}"/>
              </a:ext>
            </a:extLst>
          </p:cNvPr>
          <p:cNvSpPr>
            <a:spLocks noGrp="1"/>
          </p:cNvSpPr>
          <p:nvPr>
            <p:ph idx="1"/>
          </p:nvPr>
        </p:nvSpPr>
        <p:spPr>
          <a:xfrm>
            <a:off x="645943" y="1748119"/>
            <a:ext cx="11163469" cy="4195481"/>
          </a:xfrm>
        </p:spPr>
        <p:txBody>
          <a:bodyPr>
            <a:noAutofit/>
          </a:bodyPr>
          <a:lstStyle/>
          <a:p>
            <a:r>
              <a:rPr lang="en-US" sz="2200" dirty="0"/>
              <a:t>This research was supported by grants from the </a:t>
            </a:r>
            <a:r>
              <a:rPr lang="en-US" sz="2200" b="1" dirty="0"/>
              <a:t>Eunice Kennedy Shriver National Institute </a:t>
            </a:r>
            <a:br>
              <a:rPr lang="en-US" sz="2200" b="1" dirty="0"/>
            </a:br>
            <a:r>
              <a:rPr lang="en-US" sz="2200" b="1" dirty="0"/>
              <a:t>of Child Health and Human Development (NICHD)</a:t>
            </a:r>
            <a:r>
              <a:rPr lang="en-US" sz="2200" dirty="0"/>
              <a:t>: </a:t>
            </a:r>
          </a:p>
          <a:p>
            <a:pPr lvl="1"/>
            <a:r>
              <a:rPr lang="en-US" sz="2200" dirty="0"/>
              <a:t>Translational Center for Child Maltreatment Studies (2P50 HD089922; Connell &amp; Jackson, MPIs), Dissemination and Outreach Core (2P50 HD089922; Connell &amp; Font, MPIs)</a:t>
            </a:r>
          </a:p>
          <a:p>
            <a:pPr lvl="1"/>
            <a:r>
              <a:rPr lang="en-US" sz="2200" dirty="0"/>
              <a:t>System and Social Determinants of the Health of Foster Children (R01 HD095946; Font, PI) </a:t>
            </a:r>
          </a:p>
          <a:p>
            <a:pPr marL="0" indent="0">
              <a:buNone/>
            </a:pPr>
            <a:endParaRPr lang="en-US" sz="2200" dirty="0"/>
          </a:p>
          <a:p>
            <a:r>
              <a:rPr lang="en-US" sz="2200" dirty="0"/>
              <a:t>The results presented as a part of this study do not represent the opinions or views of the Pennsylvania Department of Human Services; Office of Children, Youth, and Families; Juvenile Court Judges’ Commission; or Office of Medical Assistance Programs</a:t>
            </a:r>
          </a:p>
        </p:txBody>
      </p:sp>
    </p:spTree>
    <p:extLst>
      <p:ext uri="{BB962C8B-B14F-4D97-AF65-F5344CB8AC3E}">
        <p14:creationId xmlns:p14="http://schemas.microsoft.com/office/powerpoint/2010/main" val="2236811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D9D8691-B3DE-4145-8B13-5665F328EF18}"/>
              </a:ext>
            </a:extLst>
          </p:cNvPr>
          <p:cNvGrpSpPr/>
          <p:nvPr/>
        </p:nvGrpSpPr>
        <p:grpSpPr>
          <a:xfrm>
            <a:off x="6323011" y="0"/>
            <a:ext cx="5865813" cy="6857999"/>
            <a:chOff x="1827734" y="-420"/>
            <a:chExt cx="5485878" cy="6405582"/>
          </a:xfrm>
        </p:grpSpPr>
        <p:pic>
          <p:nvPicPr>
            <p:cNvPr id="12" name="Picture 11">
              <a:extLst>
                <a:ext uri="{FF2B5EF4-FFF2-40B4-BE49-F238E27FC236}">
                  <a16:creationId xmlns:a16="http://schemas.microsoft.com/office/drawing/2014/main" id="{E846D0BD-046F-4B62-B24C-A89E8DFC00F2}"/>
                </a:ext>
              </a:extLst>
            </p:cNvPr>
            <p:cNvPicPr>
              <a:picLocks noChangeAspect="1"/>
            </p:cNvPicPr>
            <p:nvPr/>
          </p:nvPicPr>
          <p:blipFill rotWithShape="1">
            <a:blip r:embed="rId3"/>
            <a:srcRect l="64283" b="95613"/>
            <a:stretch/>
          </p:blipFill>
          <p:spPr>
            <a:xfrm>
              <a:off x="4265612" y="-420"/>
              <a:ext cx="3048000" cy="300858"/>
            </a:xfrm>
            <a:prstGeom prst="rect">
              <a:avLst/>
            </a:prstGeom>
          </p:spPr>
        </p:pic>
        <p:pic>
          <p:nvPicPr>
            <p:cNvPr id="4" name="Picture 3">
              <a:extLst>
                <a:ext uri="{FF2B5EF4-FFF2-40B4-BE49-F238E27FC236}">
                  <a16:creationId xmlns:a16="http://schemas.microsoft.com/office/drawing/2014/main" id="{BCA22041-3C9B-4FC7-A0B0-37677F79B663}"/>
                </a:ext>
              </a:extLst>
            </p:cNvPr>
            <p:cNvPicPr>
              <a:picLocks noChangeAspect="1"/>
            </p:cNvPicPr>
            <p:nvPr/>
          </p:nvPicPr>
          <p:blipFill rotWithShape="1">
            <a:blip r:embed="rId3"/>
            <a:srcRect r="50003" b="86662"/>
            <a:stretch/>
          </p:blipFill>
          <p:spPr>
            <a:xfrm>
              <a:off x="1827734" y="-420"/>
              <a:ext cx="4266678" cy="914820"/>
            </a:xfrm>
            <a:prstGeom prst="rect">
              <a:avLst/>
            </a:prstGeom>
          </p:spPr>
        </p:pic>
        <p:pic>
          <p:nvPicPr>
            <p:cNvPr id="7" name="Picture 6">
              <a:extLst>
                <a:ext uri="{FF2B5EF4-FFF2-40B4-BE49-F238E27FC236}">
                  <a16:creationId xmlns:a16="http://schemas.microsoft.com/office/drawing/2014/main" id="{4BD8B41F-BB0F-4491-AC27-BE59E036BA43}"/>
                </a:ext>
              </a:extLst>
            </p:cNvPr>
            <p:cNvPicPr>
              <a:picLocks noChangeAspect="1"/>
            </p:cNvPicPr>
            <p:nvPr/>
          </p:nvPicPr>
          <p:blipFill rotWithShape="1">
            <a:blip r:embed="rId3"/>
            <a:srcRect t="11116" r="68754"/>
            <a:stretch/>
          </p:blipFill>
          <p:spPr>
            <a:xfrm>
              <a:off x="1827734" y="304800"/>
              <a:ext cx="2666478" cy="6096000"/>
            </a:xfrm>
            <a:prstGeom prst="rect">
              <a:avLst/>
            </a:prstGeom>
          </p:spPr>
        </p:pic>
        <p:pic>
          <p:nvPicPr>
            <p:cNvPr id="8" name="Picture 7">
              <a:extLst>
                <a:ext uri="{FF2B5EF4-FFF2-40B4-BE49-F238E27FC236}">
                  <a16:creationId xmlns:a16="http://schemas.microsoft.com/office/drawing/2014/main" id="{79C0D91D-086B-4A8A-BA77-6A4815FB12AF}"/>
                </a:ext>
              </a:extLst>
            </p:cNvPr>
            <p:cNvPicPr>
              <a:picLocks noChangeAspect="1"/>
            </p:cNvPicPr>
            <p:nvPr/>
          </p:nvPicPr>
          <p:blipFill rotWithShape="1">
            <a:blip r:embed="rId3"/>
            <a:srcRect l="66962" t="11116"/>
            <a:stretch/>
          </p:blipFill>
          <p:spPr>
            <a:xfrm>
              <a:off x="4494212" y="304800"/>
              <a:ext cx="2819400" cy="6096000"/>
            </a:xfrm>
            <a:prstGeom prst="rect">
              <a:avLst/>
            </a:prstGeom>
          </p:spPr>
        </p:pic>
        <p:pic>
          <p:nvPicPr>
            <p:cNvPr id="10" name="Picture 9">
              <a:extLst>
                <a:ext uri="{FF2B5EF4-FFF2-40B4-BE49-F238E27FC236}">
                  <a16:creationId xmlns:a16="http://schemas.microsoft.com/office/drawing/2014/main" id="{46579E36-F1EF-4938-91DF-A8DB2F4FE883}"/>
                </a:ext>
              </a:extLst>
            </p:cNvPr>
            <p:cNvPicPr>
              <a:picLocks noChangeAspect="1"/>
            </p:cNvPicPr>
            <p:nvPr/>
          </p:nvPicPr>
          <p:blipFill rotWithShape="1">
            <a:blip r:embed="rId3"/>
            <a:srcRect l="66962" t="15566" r="31252" b="6666"/>
            <a:stretch/>
          </p:blipFill>
          <p:spPr>
            <a:xfrm>
              <a:off x="4113212" y="610020"/>
              <a:ext cx="381000" cy="5333580"/>
            </a:xfrm>
            <a:prstGeom prst="rect">
              <a:avLst/>
            </a:prstGeom>
          </p:spPr>
        </p:pic>
        <p:pic>
          <p:nvPicPr>
            <p:cNvPr id="11" name="Picture 10">
              <a:extLst>
                <a:ext uri="{FF2B5EF4-FFF2-40B4-BE49-F238E27FC236}">
                  <a16:creationId xmlns:a16="http://schemas.microsoft.com/office/drawing/2014/main" id="{E20CF44B-BEEB-447B-92D8-7F7CC8DC7912}"/>
                </a:ext>
              </a:extLst>
            </p:cNvPr>
            <p:cNvPicPr>
              <a:picLocks noChangeAspect="1"/>
            </p:cNvPicPr>
            <p:nvPr/>
          </p:nvPicPr>
          <p:blipFill rotWithShape="1">
            <a:blip r:embed="rId3"/>
            <a:srcRect l="49104" t="94445"/>
            <a:stretch/>
          </p:blipFill>
          <p:spPr>
            <a:xfrm>
              <a:off x="2970212" y="6024162"/>
              <a:ext cx="4343400" cy="381000"/>
            </a:xfrm>
            <a:prstGeom prst="rect">
              <a:avLst/>
            </a:prstGeom>
          </p:spPr>
        </p:pic>
      </p:grpSp>
      <p:sp>
        <p:nvSpPr>
          <p:cNvPr id="14" name="Rectangle 13">
            <a:extLst>
              <a:ext uri="{FF2B5EF4-FFF2-40B4-BE49-F238E27FC236}">
                <a16:creationId xmlns:a16="http://schemas.microsoft.com/office/drawing/2014/main" id="{7E3FFBDF-A27F-42FD-A48C-A7573538626B}"/>
              </a:ext>
            </a:extLst>
          </p:cNvPr>
          <p:cNvSpPr/>
          <p:nvPr/>
        </p:nvSpPr>
        <p:spPr>
          <a:xfrm>
            <a:off x="237520" y="6474023"/>
            <a:ext cx="5856892" cy="307777"/>
          </a:xfrm>
          <a:prstGeom prst="rect">
            <a:avLst/>
          </a:prstGeom>
        </p:spPr>
        <p:txBody>
          <a:bodyPr wrap="square">
            <a:spAutoFit/>
          </a:bodyPr>
          <a:lstStyle/>
          <a:p>
            <a:r>
              <a:rPr lang="en-US" sz="1400" dirty="0">
                <a:solidFill>
                  <a:srgbClr val="00B0F0"/>
                </a:solidFill>
              </a:rPr>
              <a:t>Adapted from </a:t>
            </a:r>
            <a:r>
              <a:rPr lang="en-US" sz="1400" dirty="0" err="1">
                <a:solidFill>
                  <a:srgbClr val="00B0F0"/>
                </a:solidFill>
              </a:rPr>
              <a:t>Herz</a:t>
            </a:r>
            <a:r>
              <a:rPr lang="en-US" sz="1400" dirty="0">
                <a:solidFill>
                  <a:srgbClr val="00B0F0"/>
                </a:solidFill>
              </a:rPr>
              <a:t>, Eastman, Putnam-Hornstein, &amp; McCroskey  (2021), p. 3 </a:t>
            </a:r>
            <a:endParaRPr lang="en-US" sz="1400" dirty="0"/>
          </a:p>
        </p:txBody>
      </p:sp>
      <p:sp>
        <p:nvSpPr>
          <p:cNvPr id="15" name="Content Placeholder 2">
            <a:extLst>
              <a:ext uri="{FF2B5EF4-FFF2-40B4-BE49-F238E27FC236}">
                <a16:creationId xmlns:a16="http://schemas.microsoft.com/office/drawing/2014/main" id="{01B2A616-6CFE-41B2-A1C9-8A7FED28F67A}"/>
              </a:ext>
            </a:extLst>
          </p:cNvPr>
          <p:cNvSpPr>
            <a:spLocks noGrp="1"/>
          </p:cNvSpPr>
          <p:nvPr>
            <p:ph idx="1"/>
          </p:nvPr>
        </p:nvSpPr>
        <p:spPr>
          <a:xfrm>
            <a:off x="141660" y="683560"/>
            <a:ext cx="6048611" cy="4040840"/>
          </a:xfrm>
        </p:spPr>
        <p:txBody>
          <a:bodyPr>
            <a:normAutofit lnSpcReduction="10000"/>
          </a:bodyPr>
          <a:lstStyle/>
          <a:p>
            <a:endParaRPr lang="en-US" dirty="0"/>
          </a:p>
          <a:p>
            <a:endParaRPr lang="en-US" dirty="0"/>
          </a:p>
          <a:p>
            <a:r>
              <a:rPr lang="en-US" dirty="0"/>
              <a:t>Dual Contact – Youth involved with both CW &amp; JJ, but </a:t>
            </a:r>
            <a:r>
              <a:rPr lang="en-US" b="1" i="1" dirty="0"/>
              <a:t>not concurrently</a:t>
            </a:r>
            <a:r>
              <a:rPr lang="en-US" dirty="0"/>
              <a:t> (CW</a:t>
            </a:r>
            <a:r>
              <a:rPr lang="en-US" dirty="0">
                <a:sym typeface="Wingdings" panose="05000000000000000000" pitchFamily="2" charset="2"/>
              </a:rPr>
              <a:t>JJ or JJCW)</a:t>
            </a: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r>
              <a:rPr lang="en-US" dirty="0">
                <a:sym typeface="Wingdings" panose="05000000000000000000" pitchFamily="2" charset="2"/>
              </a:rPr>
              <a:t>Dually Involved – </a:t>
            </a:r>
            <a:r>
              <a:rPr lang="en-US" dirty="0"/>
              <a:t>Youth </a:t>
            </a:r>
            <a:r>
              <a:rPr lang="en-US" b="1" i="1" dirty="0"/>
              <a:t>concurrently</a:t>
            </a:r>
            <a:r>
              <a:rPr lang="en-US" dirty="0"/>
              <a:t> involved with both CW &amp; JJ (CW+J</a:t>
            </a:r>
            <a:r>
              <a:rPr lang="en-US" dirty="0">
                <a:sym typeface="Wingdings" panose="05000000000000000000" pitchFamily="2" charset="2"/>
              </a:rPr>
              <a:t>J or JJ+CW)</a:t>
            </a:r>
          </a:p>
          <a:p>
            <a:r>
              <a:rPr lang="en-US" dirty="0">
                <a:sym typeface="Wingdings" panose="05000000000000000000" pitchFamily="2" charset="2"/>
              </a:rPr>
              <a:t>Dually Adjudicated – </a:t>
            </a:r>
            <a:r>
              <a:rPr lang="en-US" dirty="0"/>
              <a:t>Youth </a:t>
            </a:r>
            <a:r>
              <a:rPr lang="en-US" b="1" i="1" dirty="0"/>
              <a:t>concurrently adjudicated </a:t>
            </a:r>
            <a:r>
              <a:rPr lang="en-US" dirty="0"/>
              <a:t>with both CW &amp; JJ (CW+J</a:t>
            </a:r>
            <a:r>
              <a:rPr lang="en-US" dirty="0">
                <a:sym typeface="Wingdings" panose="05000000000000000000" pitchFamily="2" charset="2"/>
              </a:rPr>
              <a:t>J or JJ+CW) </a:t>
            </a:r>
            <a:endParaRPr lang="en-US" dirty="0"/>
          </a:p>
        </p:txBody>
      </p:sp>
      <p:grpSp>
        <p:nvGrpSpPr>
          <p:cNvPr id="18" name="Group 17">
            <a:extLst>
              <a:ext uri="{FF2B5EF4-FFF2-40B4-BE49-F238E27FC236}">
                <a16:creationId xmlns:a16="http://schemas.microsoft.com/office/drawing/2014/main" id="{5FFFAC00-2B03-4489-81C4-246DF9F9F44D}"/>
              </a:ext>
            </a:extLst>
          </p:cNvPr>
          <p:cNvGrpSpPr/>
          <p:nvPr/>
        </p:nvGrpSpPr>
        <p:grpSpPr>
          <a:xfrm>
            <a:off x="6459832" y="653554"/>
            <a:ext cx="5626099" cy="3918446"/>
            <a:chOff x="6459832" y="653554"/>
            <a:chExt cx="5626099" cy="3918446"/>
          </a:xfrm>
        </p:grpSpPr>
        <p:sp>
          <p:nvSpPr>
            <p:cNvPr id="16" name="Rectangle: Rounded Corners 15">
              <a:extLst>
                <a:ext uri="{FF2B5EF4-FFF2-40B4-BE49-F238E27FC236}">
                  <a16:creationId xmlns:a16="http://schemas.microsoft.com/office/drawing/2014/main" id="{99FAC9CF-D237-4C04-A562-BF92FDB07B38}"/>
                </a:ext>
              </a:extLst>
            </p:cNvPr>
            <p:cNvSpPr/>
            <p:nvPr/>
          </p:nvSpPr>
          <p:spPr>
            <a:xfrm>
              <a:off x="6459832" y="653554"/>
              <a:ext cx="5626099" cy="870446"/>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D28645AD-E11B-4A7B-9AFC-FED9B9F8B6DE}"/>
                </a:ext>
              </a:extLst>
            </p:cNvPr>
            <p:cNvSpPr/>
            <p:nvPr/>
          </p:nvSpPr>
          <p:spPr>
            <a:xfrm>
              <a:off x="6459832" y="2787154"/>
              <a:ext cx="5626099" cy="1784846"/>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11970E11-7B4B-4106-98E5-7C4C636D8DD2}"/>
              </a:ext>
            </a:extLst>
          </p:cNvPr>
          <p:cNvGrpSpPr/>
          <p:nvPr/>
        </p:nvGrpSpPr>
        <p:grpSpPr>
          <a:xfrm>
            <a:off x="6459832" y="1585261"/>
            <a:ext cx="5635526" cy="4818207"/>
            <a:chOff x="6450405" y="518461"/>
            <a:chExt cx="5635526" cy="4818207"/>
          </a:xfrm>
        </p:grpSpPr>
        <p:sp>
          <p:nvSpPr>
            <p:cNvPr id="21" name="Rectangle: Rounded Corners 20">
              <a:extLst>
                <a:ext uri="{FF2B5EF4-FFF2-40B4-BE49-F238E27FC236}">
                  <a16:creationId xmlns:a16="http://schemas.microsoft.com/office/drawing/2014/main" id="{51514D0C-4FC4-48E6-BA4A-D170F5E44AC5}"/>
                </a:ext>
              </a:extLst>
            </p:cNvPr>
            <p:cNvSpPr/>
            <p:nvPr/>
          </p:nvSpPr>
          <p:spPr>
            <a:xfrm>
              <a:off x="6450405" y="518461"/>
              <a:ext cx="5626099" cy="87044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EA7C2A11-1D93-4C18-9328-D3751C3241FF}"/>
                </a:ext>
              </a:extLst>
            </p:cNvPr>
            <p:cNvSpPr/>
            <p:nvPr/>
          </p:nvSpPr>
          <p:spPr>
            <a:xfrm>
              <a:off x="6459832" y="3551822"/>
              <a:ext cx="5626099" cy="178484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6BB783B1-C37E-4C23-9BB2-2A2C6BAAFB95}"/>
              </a:ext>
            </a:extLst>
          </p:cNvPr>
          <p:cNvGrpSpPr/>
          <p:nvPr/>
        </p:nvGrpSpPr>
        <p:grpSpPr>
          <a:xfrm>
            <a:off x="2906714" y="3865378"/>
            <a:ext cx="6909514" cy="2383022"/>
            <a:chOff x="2906714" y="3865378"/>
            <a:chExt cx="6909514" cy="2383022"/>
          </a:xfrm>
        </p:grpSpPr>
        <p:sp>
          <p:nvSpPr>
            <p:cNvPr id="24" name="Rectangle: Rounded Corners 23">
              <a:extLst>
                <a:ext uri="{FF2B5EF4-FFF2-40B4-BE49-F238E27FC236}">
                  <a16:creationId xmlns:a16="http://schemas.microsoft.com/office/drawing/2014/main" id="{9591D89F-A570-43EC-87AD-DC97C27BAB9B}"/>
                </a:ext>
              </a:extLst>
            </p:cNvPr>
            <p:cNvSpPr/>
            <p:nvPr/>
          </p:nvSpPr>
          <p:spPr>
            <a:xfrm>
              <a:off x="9218612" y="3865378"/>
              <a:ext cx="597616" cy="2383022"/>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01B16CB-3F37-4B38-BBE1-3CE0489A89E6}"/>
                </a:ext>
              </a:extLst>
            </p:cNvPr>
            <p:cNvSpPr/>
            <p:nvPr/>
          </p:nvSpPr>
          <p:spPr>
            <a:xfrm>
              <a:off x="2906714" y="5036403"/>
              <a:ext cx="2730498" cy="830997"/>
            </a:xfrm>
            <a:prstGeom prst="rect">
              <a:avLst/>
            </a:prstGeom>
          </p:spPr>
          <p:txBody>
            <a:bodyPr wrap="square">
              <a:spAutoFit/>
            </a:bodyPr>
            <a:lstStyle/>
            <a:p>
              <a:pPr marL="173038" indent="-173038"/>
              <a:r>
                <a:rPr lang="en-US" sz="1600" dirty="0">
                  <a:solidFill>
                    <a:srgbClr val="FFFF00"/>
                  </a:solidFill>
                  <a:ea typeface="+mj-ea"/>
                  <a:cs typeface="+mj-cs"/>
                </a:rPr>
                <a:t>* Youth with concurrent involvement may have prior history of CW contact</a:t>
              </a:r>
              <a:endParaRPr lang="en-US" sz="1600" dirty="0">
                <a:solidFill>
                  <a:srgbClr val="FFFF00"/>
                </a:solidFill>
              </a:endParaRPr>
            </a:p>
          </p:txBody>
        </p:sp>
      </p:grpSp>
      <p:sp>
        <p:nvSpPr>
          <p:cNvPr id="23" name="Title 1">
            <a:extLst>
              <a:ext uri="{FF2B5EF4-FFF2-40B4-BE49-F238E27FC236}">
                <a16:creationId xmlns:a16="http://schemas.microsoft.com/office/drawing/2014/main" id="{4900A0EA-A396-4A6B-A1E2-04052ED602C6}"/>
              </a:ext>
            </a:extLst>
          </p:cNvPr>
          <p:cNvSpPr>
            <a:spLocks noGrp="1"/>
          </p:cNvSpPr>
          <p:nvPr>
            <p:ph type="title"/>
          </p:nvPr>
        </p:nvSpPr>
        <p:spPr>
          <a:xfrm>
            <a:off x="645943" y="76200"/>
            <a:ext cx="5448469" cy="1400530"/>
          </a:xfrm>
        </p:spPr>
        <p:txBody>
          <a:bodyPr/>
          <a:lstStyle/>
          <a:p>
            <a:pPr algn="ctr"/>
            <a:r>
              <a:rPr lang="en-US" sz="3600" dirty="0"/>
              <a:t>Conceptual Framing </a:t>
            </a:r>
            <a:br>
              <a:rPr lang="en-US" sz="3600" dirty="0"/>
            </a:br>
            <a:r>
              <a:rPr lang="en-US" sz="3600" dirty="0"/>
              <a:t>of Dual System Contact</a:t>
            </a:r>
          </a:p>
        </p:txBody>
      </p:sp>
    </p:spTree>
    <p:extLst>
      <p:ext uri="{BB962C8B-B14F-4D97-AF65-F5344CB8AC3E}">
        <p14:creationId xmlns:p14="http://schemas.microsoft.com/office/powerpoint/2010/main" val="164143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DF04A-70C1-4644-997D-3A74752054AE}"/>
              </a:ext>
            </a:extLst>
          </p:cNvPr>
          <p:cNvSpPr>
            <a:spLocks noGrp="1"/>
          </p:cNvSpPr>
          <p:nvPr>
            <p:ph type="title"/>
          </p:nvPr>
        </p:nvSpPr>
        <p:spPr>
          <a:xfrm>
            <a:off x="645943" y="452718"/>
            <a:ext cx="9402274" cy="918882"/>
          </a:xfrm>
        </p:spPr>
        <p:txBody>
          <a:bodyPr/>
          <a:lstStyle/>
          <a:p>
            <a:r>
              <a:rPr lang="en-US" dirty="0"/>
              <a:t>Research on Prevalence and Outcomes</a:t>
            </a:r>
          </a:p>
        </p:txBody>
      </p:sp>
      <p:sp>
        <p:nvSpPr>
          <p:cNvPr id="3" name="Content Placeholder 2">
            <a:extLst>
              <a:ext uri="{FF2B5EF4-FFF2-40B4-BE49-F238E27FC236}">
                <a16:creationId xmlns:a16="http://schemas.microsoft.com/office/drawing/2014/main" id="{14EBD2DD-1EA0-47AE-8E9D-61DFC03082D3}"/>
              </a:ext>
            </a:extLst>
          </p:cNvPr>
          <p:cNvSpPr>
            <a:spLocks noGrp="1"/>
          </p:cNvSpPr>
          <p:nvPr>
            <p:ph idx="1"/>
          </p:nvPr>
        </p:nvSpPr>
        <p:spPr>
          <a:xfrm>
            <a:off x="608012" y="1447800"/>
            <a:ext cx="11011069" cy="4195481"/>
          </a:xfrm>
        </p:spPr>
        <p:txBody>
          <a:bodyPr>
            <a:noAutofit/>
          </a:bodyPr>
          <a:lstStyle/>
          <a:p>
            <a:pPr>
              <a:spcBef>
                <a:spcPts val="600"/>
              </a:spcBef>
            </a:pPr>
            <a:r>
              <a:rPr lang="en-US" sz="2200" dirty="0"/>
              <a:t>Findings from 4 large counites (Chicago, Cleveland, New York City, &amp; Los Angeles)</a:t>
            </a:r>
            <a:br>
              <a:rPr lang="en-US" sz="2200" dirty="0"/>
            </a:br>
            <a:r>
              <a:rPr lang="en-US" sz="2200" dirty="0">
                <a:solidFill>
                  <a:schemeClr val="bg2">
                    <a:lumMod val="40000"/>
                    <a:lumOff val="60000"/>
                  </a:schemeClr>
                </a:solidFill>
              </a:rPr>
              <a:t>(</a:t>
            </a:r>
            <a:r>
              <a:rPr lang="en-US" sz="2200" dirty="0" err="1">
                <a:solidFill>
                  <a:schemeClr val="bg2">
                    <a:lumMod val="40000"/>
                    <a:lumOff val="60000"/>
                  </a:schemeClr>
                </a:solidFill>
              </a:rPr>
              <a:t>Herz</a:t>
            </a:r>
            <a:r>
              <a:rPr lang="en-US" sz="2200" dirty="0">
                <a:solidFill>
                  <a:schemeClr val="bg2">
                    <a:lumMod val="40000"/>
                    <a:lumOff val="60000"/>
                  </a:schemeClr>
                </a:solidFill>
              </a:rPr>
              <a:t> et al., 2019; </a:t>
            </a:r>
            <a:r>
              <a:rPr lang="en-US" sz="2200" dirty="0" err="1">
                <a:solidFill>
                  <a:schemeClr val="bg2">
                    <a:lumMod val="40000"/>
                    <a:lumOff val="60000"/>
                  </a:schemeClr>
                </a:solidFill>
              </a:rPr>
              <a:t>Herz</a:t>
            </a:r>
            <a:r>
              <a:rPr lang="en-US" sz="2200" dirty="0">
                <a:solidFill>
                  <a:schemeClr val="bg2">
                    <a:lumMod val="40000"/>
                    <a:lumOff val="60000"/>
                  </a:schemeClr>
                </a:solidFill>
              </a:rPr>
              <a:t> et al, 2021) </a:t>
            </a:r>
          </a:p>
          <a:p>
            <a:pPr lvl="1">
              <a:spcBef>
                <a:spcPts val="600"/>
              </a:spcBef>
            </a:pPr>
            <a:r>
              <a:rPr lang="en-US" sz="2200" dirty="0"/>
              <a:t>Variability in dual system rates (</a:t>
            </a:r>
            <a:r>
              <a:rPr lang="en-US" sz="2200" b="1" dirty="0">
                <a:solidFill>
                  <a:srgbClr val="92D050"/>
                </a:solidFill>
              </a:rPr>
              <a:t>44 - 70%</a:t>
            </a:r>
            <a:r>
              <a:rPr lang="en-US" sz="2200" dirty="0"/>
              <a:t>)</a:t>
            </a:r>
          </a:p>
          <a:p>
            <a:pPr lvl="1">
              <a:spcBef>
                <a:spcPts val="600"/>
              </a:spcBef>
            </a:pPr>
            <a:r>
              <a:rPr lang="en-US" sz="2200" dirty="0"/>
              <a:t>Dual contact (</a:t>
            </a:r>
            <a:r>
              <a:rPr lang="en-US" sz="2200" b="1" i="1" dirty="0"/>
              <a:t>non-concurrent</a:t>
            </a:r>
            <a:r>
              <a:rPr lang="en-US" sz="2200" dirty="0"/>
              <a:t>) most frequent pathway</a:t>
            </a:r>
          </a:p>
          <a:p>
            <a:pPr lvl="2">
              <a:spcBef>
                <a:spcPts val="600"/>
              </a:spcBef>
            </a:pPr>
            <a:r>
              <a:rPr lang="en-US" sz="2200" b="1" dirty="0">
                <a:solidFill>
                  <a:srgbClr val="92D050"/>
                </a:solidFill>
              </a:rPr>
              <a:t>48-70%</a:t>
            </a:r>
            <a:r>
              <a:rPr lang="en-US" sz="2200" dirty="0"/>
              <a:t> of dual system cases</a:t>
            </a:r>
          </a:p>
          <a:p>
            <a:pPr lvl="2">
              <a:spcBef>
                <a:spcPts val="600"/>
              </a:spcBef>
            </a:pPr>
            <a:r>
              <a:rPr lang="en-US" sz="2200" b="1" dirty="0"/>
              <a:t> CW most often preceded JJ</a:t>
            </a:r>
          </a:p>
          <a:p>
            <a:pPr lvl="1">
              <a:spcBef>
                <a:spcPts val="600"/>
              </a:spcBef>
            </a:pPr>
            <a:r>
              <a:rPr lang="en-US" sz="2200" dirty="0"/>
              <a:t>Dually involved rates varied, as did pathway (CW</a:t>
            </a:r>
            <a:r>
              <a:rPr lang="en-US" sz="2200" dirty="0">
                <a:sym typeface="Wingdings" panose="05000000000000000000" pitchFamily="2" charset="2"/>
              </a:rPr>
              <a:t>JJ vs. JJCW)</a:t>
            </a:r>
          </a:p>
          <a:p>
            <a:pPr lvl="1">
              <a:spcBef>
                <a:spcPts val="600"/>
              </a:spcBef>
            </a:pPr>
            <a:r>
              <a:rPr lang="en-US" sz="2200" dirty="0"/>
              <a:t>Over-representation of minority (esp. black) and female youth in dual system and dually involved populations, relative to JJ-only involved youth</a:t>
            </a:r>
          </a:p>
          <a:p>
            <a:pPr>
              <a:spcBef>
                <a:spcPts val="600"/>
              </a:spcBef>
            </a:pPr>
            <a:endParaRPr lang="en-US" sz="2200" dirty="0"/>
          </a:p>
          <a:p>
            <a:pPr>
              <a:spcBef>
                <a:spcPts val="600"/>
              </a:spcBef>
            </a:pPr>
            <a:r>
              <a:rPr lang="en-US" sz="2200" dirty="0"/>
              <a:t>Michigan JJ sample: 26% have later CPS investigation; 3% have later foster placement</a:t>
            </a:r>
            <a:br>
              <a:rPr lang="en-US" sz="2200" dirty="0"/>
            </a:br>
            <a:r>
              <a:rPr lang="en-US" sz="2200" dirty="0">
                <a:solidFill>
                  <a:schemeClr val="bg2">
                    <a:lumMod val="40000"/>
                    <a:lumOff val="60000"/>
                  </a:schemeClr>
                </a:solidFill>
              </a:rPr>
              <a:t>(Ryan &amp; Moore, unpublished)</a:t>
            </a:r>
            <a:endParaRPr lang="en-US" sz="2200" dirty="0"/>
          </a:p>
          <a:p>
            <a:pPr>
              <a:spcBef>
                <a:spcPts val="600"/>
              </a:spcBef>
            </a:pPr>
            <a:endParaRPr lang="en-US" sz="2200" dirty="0"/>
          </a:p>
        </p:txBody>
      </p:sp>
      <p:sp>
        <p:nvSpPr>
          <p:cNvPr id="6" name="Rectangle: Rounded Corners 5">
            <a:extLst>
              <a:ext uri="{FF2B5EF4-FFF2-40B4-BE49-F238E27FC236}">
                <a16:creationId xmlns:a16="http://schemas.microsoft.com/office/drawing/2014/main" id="{3716A3B1-F6C0-449E-99A8-E90734E0494B}"/>
              </a:ext>
            </a:extLst>
          </p:cNvPr>
          <p:cNvSpPr/>
          <p:nvPr/>
        </p:nvSpPr>
        <p:spPr>
          <a:xfrm>
            <a:off x="645943" y="5181600"/>
            <a:ext cx="11011069" cy="10668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17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7EBE-BED9-44A5-91D3-90485D7C6A88}"/>
              </a:ext>
            </a:extLst>
          </p:cNvPr>
          <p:cNvSpPr>
            <a:spLocks noGrp="1"/>
          </p:cNvSpPr>
          <p:nvPr>
            <p:ph type="title"/>
          </p:nvPr>
        </p:nvSpPr>
        <p:spPr/>
        <p:txBody>
          <a:bodyPr/>
          <a:lstStyle/>
          <a:p>
            <a:r>
              <a:rPr lang="en-US" dirty="0"/>
              <a:t>“Reverse Crossover” and CW Outcomes</a:t>
            </a:r>
          </a:p>
        </p:txBody>
      </p:sp>
      <p:sp>
        <p:nvSpPr>
          <p:cNvPr id="3" name="Content Placeholder 2">
            <a:extLst>
              <a:ext uri="{FF2B5EF4-FFF2-40B4-BE49-F238E27FC236}">
                <a16:creationId xmlns:a16="http://schemas.microsoft.com/office/drawing/2014/main" id="{BBE0644E-A341-4FC7-AE87-C8E5963CC581}"/>
              </a:ext>
            </a:extLst>
          </p:cNvPr>
          <p:cNvSpPr>
            <a:spLocks noGrp="1"/>
          </p:cNvSpPr>
          <p:nvPr>
            <p:ph idx="1"/>
          </p:nvPr>
        </p:nvSpPr>
        <p:spPr>
          <a:xfrm>
            <a:off x="722312" y="1371601"/>
            <a:ext cx="10744199" cy="5033682"/>
          </a:xfrm>
        </p:spPr>
        <p:txBody>
          <a:bodyPr>
            <a:noAutofit/>
          </a:bodyPr>
          <a:lstStyle/>
          <a:p>
            <a:r>
              <a:rPr lang="en-US" sz="2000" dirty="0"/>
              <a:t>No research on case-related outcomes for youth entering CW involvement following JJ contact</a:t>
            </a:r>
          </a:p>
          <a:p>
            <a:endParaRPr lang="en-US" sz="2000" dirty="0"/>
          </a:p>
          <a:p>
            <a:r>
              <a:rPr lang="en-US" sz="2000" dirty="0"/>
              <a:t>Possible </a:t>
            </a:r>
            <a:r>
              <a:rPr lang="en-US" sz="2000" dirty="0">
                <a:sym typeface="Wingdings" panose="05000000000000000000" pitchFamily="2" charset="2"/>
              </a:rPr>
              <a:t>CW pathways </a:t>
            </a:r>
            <a:r>
              <a:rPr lang="en-US" sz="2000" dirty="0">
                <a:solidFill>
                  <a:schemeClr val="bg2">
                    <a:lumMod val="40000"/>
                    <a:lumOff val="60000"/>
                  </a:schemeClr>
                </a:solidFill>
              </a:rPr>
              <a:t>(Cullen, 2021)</a:t>
            </a:r>
            <a:endParaRPr lang="en-US" sz="2000" dirty="0">
              <a:sym typeface="Wingdings" panose="05000000000000000000" pitchFamily="2" charset="2"/>
            </a:endParaRPr>
          </a:p>
          <a:p>
            <a:pPr lvl="1"/>
            <a:endParaRPr lang="en-US" sz="2000" dirty="0">
              <a:sym typeface="Wingdings" panose="05000000000000000000" pitchFamily="2" charset="2"/>
            </a:endParaRPr>
          </a:p>
          <a:p>
            <a:pPr lvl="1"/>
            <a:endParaRPr lang="en-US" sz="2000" dirty="0">
              <a:sym typeface="Wingdings" panose="05000000000000000000" pitchFamily="2" charset="2"/>
            </a:endParaRPr>
          </a:p>
          <a:p>
            <a:pPr lvl="1"/>
            <a:endParaRPr lang="en-US" sz="2000" dirty="0">
              <a:sym typeface="Wingdings" panose="05000000000000000000" pitchFamily="2" charset="2"/>
            </a:endParaRPr>
          </a:p>
          <a:p>
            <a:pPr lvl="1"/>
            <a:endParaRPr lang="en-US" sz="2000" dirty="0">
              <a:sym typeface="Wingdings" panose="05000000000000000000" pitchFamily="2" charset="2"/>
            </a:endParaRPr>
          </a:p>
          <a:p>
            <a:endParaRPr lang="en-US" sz="2000" dirty="0">
              <a:sym typeface="Wingdings" panose="05000000000000000000" pitchFamily="2" charset="2"/>
            </a:endParaRPr>
          </a:p>
          <a:p>
            <a:r>
              <a:rPr lang="en-US" sz="2000" dirty="0">
                <a:sym typeface="Wingdings" panose="05000000000000000000" pitchFamily="2" charset="2"/>
              </a:rPr>
              <a:t>Relevance of comparing </a:t>
            </a:r>
            <a:r>
              <a:rPr lang="en-US" sz="2000" i="1" dirty="0">
                <a:sym typeface="Wingdings" panose="05000000000000000000" pitchFamily="2" charset="2"/>
              </a:rPr>
              <a:t>both</a:t>
            </a:r>
            <a:r>
              <a:rPr lang="en-US" sz="2000" b="1" dirty="0">
                <a:sym typeface="Wingdings" panose="05000000000000000000" pitchFamily="2" charset="2"/>
              </a:rPr>
              <a:t> active JJ (dually involved) </a:t>
            </a:r>
            <a:r>
              <a:rPr lang="en-US" sz="2000" dirty="0">
                <a:sym typeface="Wingdings" panose="05000000000000000000" pitchFamily="2" charset="2"/>
              </a:rPr>
              <a:t>and </a:t>
            </a:r>
            <a:r>
              <a:rPr lang="en-US" sz="2000" b="1" dirty="0">
                <a:sym typeface="Wingdings" panose="05000000000000000000" pitchFamily="2" charset="2"/>
              </a:rPr>
              <a:t>prior JJ (dual contact)</a:t>
            </a:r>
            <a:r>
              <a:rPr lang="en-US" sz="2000" dirty="0">
                <a:sym typeface="Wingdings" panose="05000000000000000000" pitchFamily="2" charset="2"/>
              </a:rPr>
              <a:t> to CW-only</a:t>
            </a:r>
          </a:p>
          <a:p>
            <a:pPr lvl="1"/>
            <a:endParaRPr lang="en-US" sz="2000" dirty="0"/>
          </a:p>
        </p:txBody>
      </p:sp>
      <p:sp>
        <p:nvSpPr>
          <p:cNvPr id="4" name="Rectangle 3">
            <a:extLst>
              <a:ext uri="{FF2B5EF4-FFF2-40B4-BE49-F238E27FC236}">
                <a16:creationId xmlns:a16="http://schemas.microsoft.com/office/drawing/2014/main" id="{E58CC33A-CF3F-49F1-AB26-2753F4858F17}"/>
              </a:ext>
            </a:extLst>
          </p:cNvPr>
          <p:cNvSpPr/>
          <p:nvPr/>
        </p:nvSpPr>
        <p:spPr>
          <a:xfrm>
            <a:off x="3046412" y="2819400"/>
            <a:ext cx="2971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Caregiver Refusal</a:t>
            </a:r>
          </a:p>
        </p:txBody>
      </p:sp>
      <p:sp>
        <p:nvSpPr>
          <p:cNvPr id="5" name="Rectangle 4">
            <a:extLst>
              <a:ext uri="{FF2B5EF4-FFF2-40B4-BE49-F238E27FC236}">
                <a16:creationId xmlns:a16="http://schemas.microsoft.com/office/drawing/2014/main" id="{767CD9DA-956E-4787-89C2-D05871587633}"/>
              </a:ext>
            </a:extLst>
          </p:cNvPr>
          <p:cNvSpPr/>
          <p:nvPr/>
        </p:nvSpPr>
        <p:spPr>
          <a:xfrm>
            <a:off x="6094412" y="2819400"/>
            <a:ext cx="2971800" cy="8382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Caregiver Unavailable</a:t>
            </a:r>
          </a:p>
        </p:txBody>
      </p:sp>
      <p:sp>
        <p:nvSpPr>
          <p:cNvPr id="6" name="Rectangle 5">
            <a:extLst>
              <a:ext uri="{FF2B5EF4-FFF2-40B4-BE49-F238E27FC236}">
                <a16:creationId xmlns:a16="http://schemas.microsoft.com/office/drawing/2014/main" id="{3DB6BE20-F980-4F21-8383-CBFBC58FD70E}"/>
              </a:ext>
            </a:extLst>
          </p:cNvPr>
          <p:cNvSpPr/>
          <p:nvPr/>
        </p:nvSpPr>
        <p:spPr>
          <a:xfrm>
            <a:off x="3046412" y="3733800"/>
            <a:ext cx="2971800" cy="838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Youth Requires Services/Treatment</a:t>
            </a:r>
          </a:p>
        </p:txBody>
      </p:sp>
      <p:sp>
        <p:nvSpPr>
          <p:cNvPr id="7" name="Rectangle 6">
            <a:extLst>
              <a:ext uri="{FF2B5EF4-FFF2-40B4-BE49-F238E27FC236}">
                <a16:creationId xmlns:a16="http://schemas.microsoft.com/office/drawing/2014/main" id="{0E23724E-BA64-42C3-9B78-378C328331E9}"/>
              </a:ext>
            </a:extLst>
          </p:cNvPr>
          <p:cNvSpPr/>
          <p:nvPr/>
        </p:nvSpPr>
        <p:spPr>
          <a:xfrm>
            <a:off x="6094412" y="3733800"/>
            <a:ext cx="2971800" cy="838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Court adjudicates ‘Dependent’</a:t>
            </a:r>
          </a:p>
        </p:txBody>
      </p:sp>
    </p:spTree>
    <p:extLst>
      <p:ext uri="{BB962C8B-B14F-4D97-AF65-F5344CB8AC3E}">
        <p14:creationId xmlns:p14="http://schemas.microsoft.com/office/powerpoint/2010/main" val="363216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621A-8BD2-46DC-8945-F93863A2BD3B}"/>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E1E87A7F-50CD-4966-B39C-53DE5D9A8C2B}"/>
              </a:ext>
            </a:extLst>
          </p:cNvPr>
          <p:cNvSpPr>
            <a:spLocks noGrp="1"/>
          </p:cNvSpPr>
          <p:nvPr>
            <p:ph idx="1"/>
          </p:nvPr>
        </p:nvSpPr>
        <p:spPr>
          <a:xfrm>
            <a:off x="1103025" y="1524001"/>
            <a:ext cx="10249187" cy="4724400"/>
          </a:xfrm>
        </p:spPr>
        <p:txBody>
          <a:bodyPr>
            <a:normAutofit/>
          </a:bodyPr>
          <a:lstStyle/>
          <a:p>
            <a:r>
              <a:rPr lang="en-US" sz="2800" dirty="0"/>
              <a:t>What is the prevalence of JJ Involvement among youth indicated by CW, and what differences exist among these groups?</a:t>
            </a:r>
          </a:p>
          <a:p>
            <a:endParaRPr lang="en-US" sz="2800" dirty="0"/>
          </a:p>
          <a:p>
            <a:r>
              <a:rPr lang="en-US" sz="2800" dirty="0"/>
              <a:t>What is the effect of JJ Involvement on post-substantiation CW service and placement outcomes?</a:t>
            </a:r>
          </a:p>
          <a:p>
            <a:endParaRPr lang="en-US" sz="2800" dirty="0"/>
          </a:p>
          <a:p>
            <a:r>
              <a:rPr lang="en-US" sz="2800" dirty="0"/>
              <a:t>How do the effects of JJ Involvement on CW outcomes</a:t>
            </a:r>
            <a:br>
              <a:rPr lang="en-US" sz="2800" dirty="0"/>
            </a:br>
            <a:r>
              <a:rPr lang="en-US" sz="2800" dirty="0"/>
              <a:t>differ based on child characteristics and CW case factors?</a:t>
            </a:r>
          </a:p>
          <a:p>
            <a:endParaRPr lang="en-US" sz="2800" dirty="0"/>
          </a:p>
        </p:txBody>
      </p:sp>
    </p:spTree>
    <p:extLst>
      <p:ext uri="{BB962C8B-B14F-4D97-AF65-F5344CB8AC3E}">
        <p14:creationId xmlns:p14="http://schemas.microsoft.com/office/powerpoint/2010/main" val="1639689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5F78-EDD6-23D6-5D52-88B2410D14C2}"/>
              </a:ext>
            </a:extLst>
          </p:cNvPr>
          <p:cNvSpPr>
            <a:spLocks noGrp="1"/>
          </p:cNvSpPr>
          <p:nvPr>
            <p:ph type="title"/>
          </p:nvPr>
        </p:nvSpPr>
        <p:spPr>
          <a:xfrm>
            <a:off x="645943" y="346038"/>
            <a:ext cx="9402274" cy="1025562"/>
          </a:xfrm>
        </p:spPr>
        <p:txBody>
          <a:bodyPr/>
          <a:lstStyle/>
          <a:p>
            <a:r>
              <a:rPr lang="en-US" dirty="0"/>
              <a:t>Study Methods</a:t>
            </a:r>
          </a:p>
        </p:txBody>
      </p:sp>
      <p:sp>
        <p:nvSpPr>
          <p:cNvPr id="3" name="Content Placeholder 2">
            <a:extLst>
              <a:ext uri="{FF2B5EF4-FFF2-40B4-BE49-F238E27FC236}">
                <a16:creationId xmlns:a16="http://schemas.microsoft.com/office/drawing/2014/main" id="{38DDB39D-6422-CA3F-200D-3AD30D5598B6}"/>
              </a:ext>
            </a:extLst>
          </p:cNvPr>
          <p:cNvSpPr>
            <a:spLocks noGrp="1"/>
          </p:cNvSpPr>
          <p:nvPr>
            <p:ph idx="1"/>
          </p:nvPr>
        </p:nvSpPr>
        <p:spPr>
          <a:xfrm>
            <a:off x="1103025" y="1295400"/>
            <a:ext cx="10172987" cy="4724400"/>
          </a:xfrm>
        </p:spPr>
        <p:txBody>
          <a:bodyPr>
            <a:noAutofit/>
          </a:bodyPr>
          <a:lstStyle/>
          <a:p>
            <a:r>
              <a:rPr lang="en-US" sz="2000" dirty="0"/>
              <a:t>Data Sources:</a:t>
            </a:r>
          </a:p>
          <a:p>
            <a:pPr lvl="1"/>
            <a:r>
              <a:rPr lang="en-US" sz="2000" dirty="0"/>
              <a:t>Child Welfare: Statewide CWIS Records &amp; Foster Care Placement Records</a:t>
            </a:r>
          </a:p>
          <a:p>
            <a:pPr lvl="1"/>
            <a:r>
              <a:rPr lang="en-US" sz="2000" dirty="0"/>
              <a:t>Juvenile Justice: Court Filing, Charges, Adjudication, and Sanction Decisions/Timelines</a:t>
            </a:r>
          </a:p>
          <a:p>
            <a:pPr lvl="1"/>
            <a:r>
              <a:rPr lang="en-US" sz="2000" dirty="0"/>
              <a:t>Medical Assistance: Youth behavioral health diagnosis (Past Year)</a:t>
            </a:r>
          </a:p>
          <a:p>
            <a:endParaRPr lang="en-US" sz="2000" dirty="0"/>
          </a:p>
          <a:p>
            <a:r>
              <a:rPr lang="en-US" sz="2000" dirty="0"/>
              <a:t>Sample Selection</a:t>
            </a:r>
          </a:p>
          <a:p>
            <a:pPr lvl="1"/>
            <a:r>
              <a:rPr lang="en-US" sz="2000" dirty="0"/>
              <a:t>~39K youth, ages 12-16 </a:t>
            </a:r>
            <a:r>
              <a:rPr lang="en-US" sz="2000" dirty="0" err="1"/>
              <a:t>yrs</a:t>
            </a:r>
            <a:r>
              <a:rPr lang="en-US" sz="2000" dirty="0"/>
              <a:t> @ CW contact</a:t>
            </a:r>
          </a:p>
          <a:p>
            <a:pPr lvl="1"/>
            <a:r>
              <a:rPr lang="en-US" sz="2000" dirty="0"/>
              <a:t>Substantiated/valid case with CPS or GPS case from 2015 thru 2019 (~51K Cases)</a:t>
            </a:r>
          </a:p>
          <a:p>
            <a:pPr lvl="1"/>
            <a:r>
              <a:rPr lang="en-US" sz="2000" dirty="0"/>
              <a:t>Linked with statewide JJ records to classify dual system groups</a:t>
            </a:r>
          </a:p>
          <a:p>
            <a:pPr lvl="2"/>
            <a:r>
              <a:rPr lang="en-US" sz="2000" dirty="0"/>
              <a:t>No JJ (CW-only)</a:t>
            </a:r>
          </a:p>
          <a:p>
            <a:pPr lvl="2"/>
            <a:r>
              <a:rPr lang="en-US" sz="2000" dirty="0"/>
              <a:t>Prior JJ (Dual Contact JJ </a:t>
            </a:r>
            <a:r>
              <a:rPr lang="en-US" sz="2000" dirty="0">
                <a:sym typeface="Wingdings" panose="05000000000000000000" pitchFamily="2" charset="2"/>
              </a:rPr>
              <a:t> CW*)</a:t>
            </a:r>
          </a:p>
          <a:p>
            <a:pPr lvl="2"/>
            <a:r>
              <a:rPr lang="en-US" sz="2000" dirty="0">
                <a:sym typeface="Wingdings" panose="05000000000000000000" pitchFamily="2" charset="2"/>
              </a:rPr>
              <a:t>Active JJ (Dually Involved JJ  CW*)</a:t>
            </a:r>
            <a:endParaRPr lang="en-US" sz="2000" dirty="0"/>
          </a:p>
        </p:txBody>
      </p:sp>
      <p:sp>
        <p:nvSpPr>
          <p:cNvPr id="4" name="Rectangle 3">
            <a:extLst>
              <a:ext uri="{FF2B5EF4-FFF2-40B4-BE49-F238E27FC236}">
                <a16:creationId xmlns:a16="http://schemas.microsoft.com/office/drawing/2014/main" id="{79EE702F-7F06-4F05-8330-569C51C7F015}"/>
              </a:ext>
            </a:extLst>
          </p:cNvPr>
          <p:cNvSpPr/>
          <p:nvPr/>
        </p:nvSpPr>
        <p:spPr>
          <a:xfrm>
            <a:off x="6763555" y="6385564"/>
            <a:ext cx="5274457" cy="369332"/>
          </a:xfrm>
          <a:prstGeom prst="rect">
            <a:avLst/>
          </a:prstGeom>
        </p:spPr>
        <p:txBody>
          <a:bodyPr wrap="none">
            <a:spAutoFit/>
          </a:bodyPr>
          <a:lstStyle/>
          <a:p>
            <a:r>
              <a:rPr lang="en-US" dirty="0">
                <a:sym typeface="Wingdings" panose="05000000000000000000" pitchFamily="2" charset="2"/>
              </a:rPr>
              <a:t>* May Include historic CW contact but data limitation</a:t>
            </a:r>
            <a:endParaRPr lang="en-US" dirty="0"/>
          </a:p>
        </p:txBody>
      </p:sp>
    </p:spTree>
    <p:extLst>
      <p:ext uri="{BB962C8B-B14F-4D97-AF65-F5344CB8AC3E}">
        <p14:creationId xmlns:p14="http://schemas.microsoft.com/office/powerpoint/2010/main" val="3122376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7C42A-4B68-4717-92D4-ABC712DE184F}"/>
              </a:ext>
            </a:extLst>
          </p:cNvPr>
          <p:cNvSpPr>
            <a:spLocks noGrp="1"/>
          </p:cNvSpPr>
          <p:nvPr>
            <p:ph type="title"/>
          </p:nvPr>
        </p:nvSpPr>
        <p:spPr/>
        <p:txBody>
          <a:bodyPr/>
          <a:lstStyle/>
          <a:p>
            <a:r>
              <a:rPr lang="en-US" dirty="0"/>
              <a:t>Pennsylvania Child Welfare Context</a:t>
            </a:r>
          </a:p>
        </p:txBody>
      </p:sp>
      <p:sp>
        <p:nvSpPr>
          <p:cNvPr id="3" name="Content Placeholder 2">
            <a:extLst>
              <a:ext uri="{FF2B5EF4-FFF2-40B4-BE49-F238E27FC236}">
                <a16:creationId xmlns:a16="http://schemas.microsoft.com/office/drawing/2014/main" id="{84A1EA43-1263-404F-9BBF-81B43908DCAA}"/>
              </a:ext>
            </a:extLst>
          </p:cNvPr>
          <p:cNvSpPr>
            <a:spLocks noGrp="1"/>
          </p:cNvSpPr>
          <p:nvPr>
            <p:ph idx="1"/>
          </p:nvPr>
        </p:nvSpPr>
        <p:spPr>
          <a:xfrm>
            <a:off x="5103813" y="1307243"/>
            <a:ext cx="6705600" cy="4957481"/>
          </a:xfrm>
        </p:spPr>
        <p:txBody>
          <a:bodyPr>
            <a:noAutofit/>
          </a:bodyPr>
          <a:lstStyle/>
          <a:p>
            <a:r>
              <a:rPr lang="en-US" sz="2000" dirty="0"/>
              <a:t>State-Supervised, County-Administered</a:t>
            </a:r>
          </a:p>
          <a:p>
            <a:r>
              <a:rPr lang="en-US" sz="2000" dirty="0"/>
              <a:t>Dual Track:</a:t>
            </a:r>
          </a:p>
          <a:p>
            <a:pPr lvl="1"/>
            <a:r>
              <a:rPr lang="en-US" sz="2000" dirty="0"/>
              <a:t>CPS: Child Abuse &amp; Serious Physical Neglect</a:t>
            </a:r>
          </a:p>
          <a:p>
            <a:pPr lvl="1"/>
            <a:r>
              <a:rPr lang="en-US" sz="2000" dirty="0"/>
              <a:t>GPS: General Child Welfare Concerns</a:t>
            </a:r>
          </a:p>
          <a:p>
            <a:pPr lvl="1"/>
            <a:endParaRPr lang="en-US" sz="2000" dirty="0"/>
          </a:p>
          <a:p>
            <a:r>
              <a:rPr lang="en-US" sz="2000" dirty="0"/>
              <a:t>67 county Child Youth Service offices, responsible for:</a:t>
            </a:r>
          </a:p>
          <a:p>
            <a:pPr lvl="1"/>
            <a:r>
              <a:rPr lang="en-US" sz="2000" dirty="0"/>
              <a:t>CPS/GPS Investigation Response</a:t>
            </a:r>
          </a:p>
          <a:p>
            <a:pPr lvl="1"/>
            <a:r>
              <a:rPr lang="en-US" sz="2000" dirty="0"/>
              <a:t>CW Service Provision &amp; Foster Care Placement</a:t>
            </a:r>
          </a:p>
          <a:p>
            <a:endParaRPr lang="en-US" sz="2000" dirty="0"/>
          </a:p>
          <a:p>
            <a:r>
              <a:rPr lang="en-US" sz="2000" dirty="0"/>
              <a:t>Statewide (2021): </a:t>
            </a:r>
          </a:p>
          <a:p>
            <a:pPr lvl="1"/>
            <a:r>
              <a:rPr lang="en-US" sz="2000" dirty="0"/>
              <a:t>~38K CPS &amp; ~161K GPS Referrals</a:t>
            </a:r>
          </a:p>
          <a:p>
            <a:pPr lvl="1"/>
            <a:r>
              <a:rPr lang="en-US" sz="2000" dirty="0"/>
              <a:t>~9K foster care entries</a:t>
            </a:r>
          </a:p>
          <a:p>
            <a:pPr lvl="2"/>
            <a:endParaRPr lang="en-US" sz="2000" dirty="0"/>
          </a:p>
        </p:txBody>
      </p:sp>
      <p:pic>
        <p:nvPicPr>
          <p:cNvPr id="5" name="Picture 4">
            <a:extLst>
              <a:ext uri="{FF2B5EF4-FFF2-40B4-BE49-F238E27FC236}">
                <a16:creationId xmlns:a16="http://schemas.microsoft.com/office/drawing/2014/main" id="{00911AAE-6760-4F02-816C-44A3B298AA6B}"/>
              </a:ext>
            </a:extLst>
          </p:cNvPr>
          <p:cNvPicPr>
            <a:picLocks noChangeAspect="1"/>
          </p:cNvPicPr>
          <p:nvPr/>
        </p:nvPicPr>
        <p:blipFill>
          <a:blip r:embed="rId3"/>
          <a:stretch>
            <a:fillRect/>
          </a:stretch>
        </p:blipFill>
        <p:spPr>
          <a:xfrm>
            <a:off x="645943" y="1152983"/>
            <a:ext cx="4210050" cy="2741159"/>
          </a:xfrm>
          <a:prstGeom prst="rect">
            <a:avLst/>
          </a:prstGeom>
        </p:spPr>
      </p:pic>
      <p:pic>
        <p:nvPicPr>
          <p:cNvPr id="6" name="Picture 5">
            <a:extLst>
              <a:ext uri="{FF2B5EF4-FFF2-40B4-BE49-F238E27FC236}">
                <a16:creationId xmlns:a16="http://schemas.microsoft.com/office/drawing/2014/main" id="{FEA24C95-43F9-4DF0-8A45-15C4E3679281}"/>
              </a:ext>
            </a:extLst>
          </p:cNvPr>
          <p:cNvPicPr>
            <a:picLocks noChangeAspect="1"/>
          </p:cNvPicPr>
          <p:nvPr/>
        </p:nvPicPr>
        <p:blipFill>
          <a:blip r:embed="rId4"/>
          <a:stretch>
            <a:fillRect/>
          </a:stretch>
        </p:blipFill>
        <p:spPr>
          <a:xfrm>
            <a:off x="645943" y="3990784"/>
            <a:ext cx="4210050" cy="2754202"/>
          </a:xfrm>
          <a:prstGeom prst="rect">
            <a:avLst/>
          </a:prstGeom>
        </p:spPr>
      </p:pic>
    </p:spTree>
    <p:extLst>
      <p:ext uri="{BB962C8B-B14F-4D97-AF65-F5344CB8AC3E}">
        <p14:creationId xmlns:p14="http://schemas.microsoft.com/office/powerpoint/2010/main" val="37212632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efeebb8-12c0-4033-997c-07494a9ddf5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BACDCE15E3884D8166E0B57BA3310A" ma:contentTypeVersion="10" ma:contentTypeDescription="Create a new document." ma:contentTypeScope="" ma:versionID="a6ac2d1f20658ecc18557906d1765f5a">
  <xsd:schema xmlns:xsd="http://www.w3.org/2001/XMLSchema" xmlns:xs="http://www.w3.org/2001/XMLSchema" xmlns:p="http://schemas.microsoft.com/office/2006/metadata/properties" xmlns:ns2="8efeebb8-12c0-4033-997c-07494a9ddf58" xmlns:ns3="c05f9678-b365-448b-a896-d7f1f3938e47" targetNamespace="http://schemas.microsoft.com/office/2006/metadata/properties" ma:root="true" ma:fieldsID="66b9ecfff99d40c34a51ebde152fc135" ns2:_="" ns3:_="">
    <xsd:import namespace="8efeebb8-12c0-4033-997c-07494a9ddf58"/>
    <xsd:import namespace="c05f9678-b365-448b-a896-d7f1f3938e4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feebb8-12c0-4033-997c-07494a9ddf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5f9678-b365-448b-a896-d7f1f3938e4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9681A7-0365-4F56-88BC-D3EF3DAF4001}">
  <ds:schemaRefs>
    <ds:schemaRef ds:uri="8efeebb8-12c0-4033-997c-07494a9ddf58"/>
    <ds:schemaRef ds:uri="http://schemas.microsoft.com/office/2006/documentManagement/types"/>
    <ds:schemaRef ds:uri="http://purl.org/dc/elements/1.1/"/>
    <ds:schemaRef ds:uri="c05f9678-b365-448b-a896-d7f1f3938e47"/>
    <ds:schemaRef ds:uri="http://purl.org/dc/dcmitype/"/>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646F247-F71E-4D38-BB91-BDEDBF7CB938}">
  <ds:schemaRefs>
    <ds:schemaRef ds:uri="http://schemas.microsoft.com/sharepoint/v3/contenttype/forms"/>
  </ds:schemaRefs>
</ds:datastoreItem>
</file>

<file path=customXml/itemProps3.xml><?xml version="1.0" encoding="utf-8"?>
<ds:datastoreItem xmlns:ds="http://schemas.openxmlformats.org/officeDocument/2006/customXml" ds:itemID="{14CA439C-AC91-4C35-BDEE-48B035F71C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feebb8-12c0-4033-997c-07494a9ddf58"/>
    <ds:schemaRef ds:uri="c05f9678-b365-448b-a896-d7f1f3938e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52550</TotalTime>
  <Words>4291</Words>
  <Application>Microsoft Office PowerPoint</Application>
  <PresentationFormat>Custom</PresentationFormat>
  <Paragraphs>330</Paragraphs>
  <Slides>28</Slides>
  <Notes>28</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Times New Roman</vt:lpstr>
      <vt:lpstr>Wingdings</vt:lpstr>
      <vt:lpstr>Wingdings 3</vt:lpstr>
      <vt:lpstr>Ion</vt:lpstr>
      <vt:lpstr>What happens when justice contact  precedes substantiated child welfare concerns?   The effects of ‘reverse crossover’ on the child welfare response</vt:lpstr>
      <vt:lpstr>Collaborators</vt:lpstr>
      <vt:lpstr>Disclosure Slide</vt:lpstr>
      <vt:lpstr>Conceptual Framing  of Dual System Contact</vt:lpstr>
      <vt:lpstr>Research on Prevalence and Outcomes</vt:lpstr>
      <vt:lpstr>“Reverse Crossover” and CW Outcomes</vt:lpstr>
      <vt:lpstr>Research Questions</vt:lpstr>
      <vt:lpstr>Study Methods</vt:lpstr>
      <vt:lpstr>Pennsylvania Child Welfare Context</vt:lpstr>
      <vt:lpstr>Pennsylvania Juvenile Justice Context</vt:lpstr>
      <vt:lpstr>Question 1: What is the prevalence of JJ Involvement among youth indicated by CW, and  what differences exist among these groups?</vt:lpstr>
      <vt:lpstr>Prevalence of JJ Status among CW-Substantiated Youth</vt:lpstr>
      <vt:lpstr>Group Differences – Youth Characteristics (compared to CW-only)</vt:lpstr>
      <vt:lpstr>Group Differences – Case Characteristics (compared to CW-only)</vt:lpstr>
      <vt:lpstr>Question 2: What is the effect of JJ Involvement  on post-substantiation CW service  and placement outcomes?   </vt:lpstr>
      <vt:lpstr>Methodology: Selection-on-observables design</vt:lpstr>
      <vt:lpstr>Covariate Balance (pre/post matching &amp; weighting)</vt:lpstr>
      <vt:lpstr>Main estimates of CW case outcomes bias (Acceptance for Services)</vt:lpstr>
      <vt:lpstr>Main estimates of CW case outcomes bias (Placement within 90 Days)</vt:lpstr>
      <vt:lpstr>Question 3: How do the effects of JJ Involvement  on CW outcomes differ based on child characteristics and CW case factors?  </vt:lpstr>
      <vt:lpstr>Acceptance For Services</vt:lpstr>
      <vt:lpstr>Placement within 90 Days</vt:lpstr>
      <vt:lpstr>Reasons for Placement*</vt:lpstr>
      <vt:lpstr>Conclusions</vt:lpstr>
      <vt:lpstr>Implications</vt:lpstr>
      <vt:lpstr>Thank you  Questions: cmc128@psu.edu </vt:lpstr>
      <vt:lpstr>Research on Prevalence and Outcomes</vt:lpstr>
      <vt:lpstr>Propensity Score Distribution  (pre/post matching &amp; weighting)</vt:lpstr>
    </vt:vector>
  </TitlesOfParts>
  <Company>Yale University 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Fundable Grants</dc:title>
  <dc:creator>Nathan Hansen</dc:creator>
  <cp:lastModifiedBy>McElwee, Kassidy L</cp:lastModifiedBy>
  <cp:revision>708</cp:revision>
  <cp:lastPrinted>2019-08-28T16:21:24Z</cp:lastPrinted>
  <dcterms:created xsi:type="dcterms:W3CDTF">2005-11-29T20:48:02Z</dcterms:created>
  <dcterms:modified xsi:type="dcterms:W3CDTF">2023-10-05T11:37:13Z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0x010100D5BACDCE15E3884D8166E0B57BA3310A</vt:lpwstr>
  </property>
  <property fmtid="{D5CDD505-2E9C-101B-9397-08002B2CF9AE}" pid="3" name="MediaServiceImageTags">
    <vt:lpwstr/>
  </property>
</Properties>
</file>