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theme/theme1.xml" ContentType="application/vnd.openxmlformats-officedocument.them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olors1.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60" r:id="rId2"/>
    <p:sldId id="257" r:id="rId3"/>
    <p:sldId id="258" r:id="rId4"/>
    <p:sldId id="261" r:id="rId5"/>
    <p:sldId id="283" r:id="rId6"/>
    <p:sldId id="284" r:id="rId7"/>
    <p:sldId id="285" r:id="rId8"/>
    <p:sldId id="270" r:id="rId9"/>
    <p:sldId id="259" r:id="rId10"/>
    <p:sldId id="262" r:id="rId11"/>
    <p:sldId id="256" r:id="rId12"/>
    <p:sldId id="263" r:id="rId13"/>
    <p:sldId id="264" r:id="rId14"/>
    <p:sldId id="265" r:id="rId15"/>
    <p:sldId id="291" r:id="rId16"/>
    <p:sldId id="273" r:id="rId17"/>
    <p:sldId id="266" r:id="rId18"/>
    <p:sldId id="269" r:id="rId19"/>
    <p:sldId id="271" r:id="rId20"/>
    <p:sldId id="274" r:id="rId21"/>
    <p:sldId id="267" r:id="rId22"/>
    <p:sldId id="268" r:id="rId23"/>
    <p:sldId id="275" r:id="rId24"/>
    <p:sldId id="290" r:id="rId25"/>
    <p:sldId id="272" r:id="rId26"/>
    <p:sldId id="276" r:id="rId27"/>
    <p:sldId id="286" r:id="rId28"/>
    <p:sldId id="287" r:id="rId29"/>
    <p:sldId id="277" r:id="rId30"/>
    <p:sldId id="288" r:id="rId31"/>
    <p:sldId id="289" r:id="rId32"/>
    <p:sldId id="281" r:id="rId33"/>
    <p:sldId id="282" r:id="rId34"/>
    <p:sldId id="292" r:id="rId35"/>
    <p:sldId id="278" r:id="rId36"/>
    <p:sldId id="293" r:id="rId37"/>
    <p:sldId id="280" r:id="rId38"/>
    <p:sldId id="279"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205"/>
    <p:restoredTop sz="95897"/>
  </p:normalViewPr>
  <p:slideViewPr>
    <p:cSldViewPr snapToGrid="0">
      <p:cViewPr varScale="1">
        <p:scale>
          <a:sx n="74" d="100"/>
          <a:sy n="74" d="100"/>
        </p:scale>
        <p:origin x="184" y="10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latin typeface="Times New Roman" panose="02020603050405020304" pitchFamily="18" charset="0"/>
                <a:cs typeface="Times New Roman" panose="02020603050405020304" pitchFamily="18" charset="0"/>
              </a:rPr>
              <a:t>Females</a:t>
            </a:r>
            <a:r>
              <a:rPr lang="en-US" sz="2400" baseline="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Sheet1!$A$5</c:f>
              <c:strCache>
                <c:ptCount val="1"/>
                <c:pt idx="0">
                  <c:v>Any recidivism (any new referral)</c:v>
                </c:pt>
              </c:strCache>
            </c:strRef>
          </c:tx>
          <c:spPr>
            <a:solidFill>
              <a:schemeClr val="accent1"/>
            </a:solidFill>
            <a:ln>
              <a:noFill/>
            </a:ln>
            <a:effectLst/>
          </c:spPr>
          <c:invertIfNegative val="0"/>
          <c:cat>
            <c:strRef>
              <c:f>Sheet1!$B$4:$G$4</c:f>
              <c:strCache>
                <c:ptCount val="6"/>
                <c:pt idx="0">
                  <c:v>Violence + (N=2,288)</c:v>
                </c:pt>
                <c:pt idx="1">
                  <c:v>Sex (N=158)</c:v>
                </c:pt>
                <c:pt idx="2">
                  <c:v>Drug (N=713)</c:v>
                </c:pt>
                <c:pt idx="3">
                  <c:v>Financial (N=948)</c:v>
                </c:pt>
                <c:pt idx="4">
                  <c:v>Disorderly + (N=598)</c:v>
                </c:pt>
                <c:pt idx="5">
                  <c:v>Mischief (N=228)</c:v>
                </c:pt>
              </c:strCache>
            </c:strRef>
          </c:cat>
          <c:val>
            <c:numRef>
              <c:f>Sheet1!$B$5:$G$5</c:f>
              <c:numCache>
                <c:formatCode>General</c:formatCode>
                <c:ptCount val="6"/>
                <c:pt idx="0">
                  <c:v>42.48</c:v>
                </c:pt>
                <c:pt idx="1">
                  <c:v>34.18</c:v>
                </c:pt>
                <c:pt idx="2">
                  <c:v>35.76</c:v>
                </c:pt>
                <c:pt idx="3">
                  <c:v>43.99</c:v>
                </c:pt>
                <c:pt idx="4">
                  <c:v>40.799999999999997</c:v>
                </c:pt>
                <c:pt idx="5">
                  <c:v>46.93</c:v>
                </c:pt>
              </c:numCache>
            </c:numRef>
          </c:val>
          <c:extLst>
            <c:ext xmlns:c16="http://schemas.microsoft.com/office/drawing/2014/chart" uri="{C3380CC4-5D6E-409C-BE32-E72D297353CC}">
              <c16:uniqueId val="{00000000-DD11-E744-A23A-86A52DB4C851}"/>
            </c:ext>
          </c:extLst>
        </c:ser>
        <c:dLbls>
          <c:showLegendKey val="0"/>
          <c:showVal val="0"/>
          <c:showCatName val="0"/>
          <c:showSerName val="0"/>
          <c:showPercent val="0"/>
          <c:showBubbleSize val="0"/>
        </c:dLbls>
        <c:gapWidth val="219"/>
        <c:overlap val="-27"/>
        <c:axId val="1076920496"/>
        <c:axId val="1076922768"/>
      </c:barChart>
      <c:catAx>
        <c:axId val="1076920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076922768"/>
        <c:crosses val="autoZero"/>
        <c:auto val="1"/>
        <c:lblAlgn val="ctr"/>
        <c:lblOffset val="100"/>
        <c:noMultiLvlLbl val="0"/>
      </c:catAx>
      <c:valAx>
        <c:axId val="1076922768"/>
        <c:scaling>
          <c:orientation val="minMax"/>
          <c:max val="7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6920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latin typeface="Times New Roman" panose="02020603050405020304" pitchFamily="18" charset="0"/>
                <a:cs typeface="Times New Roman" panose="02020603050405020304" pitchFamily="18" charset="0"/>
              </a:rPr>
              <a:t>Males</a:t>
            </a:r>
            <a:r>
              <a:rPr lang="en-US" sz="2400" baseline="0" dirty="0"/>
              <a:t> </a:t>
            </a:r>
            <a:endParaRPr lang="en-US" sz="2400" dirty="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Sheet1!$C$29:$H$29</c:f>
              <c:strCache>
                <c:ptCount val="6"/>
                <c:pt idx="0">
                  <c:v>Violence + (N=3,363)</c:v>
                </c:pt>
                <c:pt idx="1">
                  <c:v>Sex (N=1,066)</c:v>
                </c:pt>
                <c:pt idx="2">
                  <c:v>Drug (N=1,245)</c:v>
                </c:pt>
                <c:pt idx="3">
                  <c:v>Financial (N=1,921)</c:v>
                </c:pt>
                <c:pt idx="4">
                  <c:v>Disorderly + (N=984)</c:v>
                </c:pt>
                <c:pt idx="5">
                  <c:v>Mischief (N=654)</c:v>
                </c:pt>
              </c:strCache>
            </c:strRef>
          </c:cat>
          <c:val>
            <c:numRef>
              <c:f>Sheet1!$C$30:$H$30</c:f>
              <c:numCache>
                <c:formatCode>General</c:formatCode>
                <c:ptCount val="6"/>
                <c:pt idx="0">
                  <c:v>56.35</c:v>
                </c:pt>
                <c:pt idx="1">
                  <c:v>35.74</c:v>
                </c:pt>
                <c:pt idx="2">
                  <c:v>51.81</c:v>
                </c:pt>
                <c:pt idx="3">
                  <c:v>61.58</c:v>
                </c:pt>
                <c:pt idx="4">
                  <c:v>55.59</c:v>
                </c:pt>
                <c:pt idx="5">
                  <c:v>58.26</c:v>
                </c:pt>
              </c:numCache>
            </c:numRef>
          </c:val>
          <c:extLst>
            <c:ext xmlns:c16="http://schemas.microsoft.com/office/drawing/2014/chart" uri="{C3380CC4-5D6E-409C-BE32-E72D297353CC}">
              <c16:uniqueId val="{00000000-4298-B54D-82E7-797339D4A872}"/>
            </c:ext>
          </c:extLst>
        </c:ser>
        <c:dLbls>
          <c:showLegendKey val="0"/>
          <c:showVal val="0"/>
          <c:showCatName val="0"/>
          <c:showSerName val="0"/>
          <c:showPercent val="0"/>
          <c:showBubbleSize val="0"/>
        </c:dLbls>
        <c:gapWidth val="219"/>
        <c:overlap val="-27"/>
        <c:axId val="1417989824"/>
        <c:axId val="1296283104"/>
      </c:barChart>
      <c:catAx>
        <c:axId val="141798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296283104"/>
        <c:crosses val="autoZero"/>
        <c:auto val="1"/>
        <c:lblAlgn val="ctr"/>
        <c:lblOffset val="100"/>
        <c:noMultiLvlLbl val="0"/>
      </c:catAx>
      <c:valAx>
        <c:axId val="12962831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989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800" u="sng" dirty="0">
                <a:latin typeface="Times New Roman" panose="02020603050405020304" pitchFamily="18" charset="0"/>
                <a:cs typeface="Times New Roman" panose="02020603050405020304" pitchFamily="18" charset="0"/>
              </a:rPr>
              <a:t>Charge</a:t>
            </a:r>
            <a:r>
              <a:rPr lang="en-US" sz="1800" u="sng" baseline="0" dirty="0">
                <a:latin typeface="Times New Roman" panose="02020603050405020304" pitchFamily="18" charset="0"/>
                <a:cs typeface="Times New Roman" panose="02020603050405020304" pitchFamily="18" charset="0"/>
              </a:rPr>
              <a:t> types for Recidivism Referrals by</a:t>
            </a:r>
          </a:p>
          <a:p>
            <a:pPr>
              <a:defRPr>
                <a:latin typeface="Times New Roman" panose="02020603050405020304" pitchFamily="18" charset="0"/>
                <a:cs typeface="Times New Roman" panose="02020603050405020304" pitchFamily="18" charset="0"/>
              </a:defRPr>
            </a:pPr>
            <a:r>
              <a:rPr lang="en-US" sz="1800" u="sng" baseline="0" dirty="0">
                <a:latin typeface="Times New Roman" panose="02020603050405020304" pitchFamily="18" charset="0"/>
                <a:cs typeface="Times New Roman" panose="02020603050405020304" pitchFamily="18" charset="0"/>
              </a:rPr>
              <a:t> Most Severe Initial JJ Charge: % entire sample  </a:t>
            </a:r>
            <a:endParaRPr lang="en-US" sz="1800" u="sng" dirty="0">
              <a:latin typeface="Times New Roman" panose="02020603050405020304" pitchFamily="18" charset="0"/>
              <a:cs typeface="Times New Roman" panose="02020603050405020304" pitchFamily="18" charset="0"/>
            </a:endParaRPr>
          </a:p>
        </c:rich>
      </c:tx>
      <c:layout>
        <c:manualLayout>
          <c:xMode val="edge"/>
          <c:yMode val="edge"/>
          <c:x val="0.30332751099487748"/>
          <c:y val="1.716960342851293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stacked"/>
        <c:varyColors val="0"/>
        <c:ser>
          <c:idx val="0"/>
          <c:order val="0"/>
          <c:tx>
            <c:strRef>
              <c:f>Sheet1!$C$7</c:f>
              <c:strCache>
                <c:ptCount val="1"/>
                <c:pt idx="0">
                  <c:v>Any Violence +</c:v>
                </c:pt>
              </c:strCache>
            </c:strRef>
          </c:tx>
          <c:spPr>
            <a:solidFill>
              <a:schemeClr val="accent1"/>
            </a:solidFill>
            <a:ln>
              <a:noFill/>
            </a:ln>
            <a:effectLst/>
          </c:spPr>
          <c:invertIfNegative val="0"/>
          <c:cat>
            <c:strRef>
              <c:f>Sheet1!$D$6:$I$6</c:f>
              <c:strCache>
                <c:ptCount val="6"/>
                <c:pt idx="0">
                  <c:v>Violence + (N=2,288)</c:v>
                </c:pt>
                <c:pt idx="1">
                  <c:v>Sex (N=158)</c:v>
                </c:pt>
                <c:pt idx="2">
                  <c:v>Drug (N=713)</c:v>
                </c:pt>
                <c:pt idx="3">
                  <c:v>Financial (N=948)</c:v>
                </c:pt>
                <c:pt idx="4">
                  <c:v>Disorderly + (N=598)</c:v>
                </c:pt>
                <c:pt idx="5">
                  <c:v>Mischief (N=228)</c:v>
                </c:pt>
              </c:strCache>
            </c:strRef>
          </c:cat>
          <c:val>
            <c:numRef>
              <c:f>Sheet1!$D$7:$I$7</c:f>
              <c:numCache>
                <c:formatCode>General</c:formatCode>
                <c:ptCount val="6"/>
                <c:pt idx="0">
                  <c:v>29.9</c:v>
                </c:pt>
                <c:pt idx="1">
                  <c:v>13.29</c:v>
                </c:pt>
                <c:pt idx="2">
                  <c:v>9.82</c:v>
                </c:pt>
                <c:pt idx="3">
                  <c:v>18.14</c:v>
                </c:pt>
                <c:pt idx="4">
                  <c:v>18.559999999999999</c:v>
                </c:pt>
                <c:pt idx="5">
                  <c:v>18.86</c:v>
                </c:pt>
              </c:numCache>
            </c:numRef>
          </c:val>
          <c:extLst>
            <c:ext xmlns:c16="http://schemas.microsoft.com/office/drawing/2014/chart" uri="{C3380CC4-5D6E-409C-BE32-E72D297353CC}">
              <c16:uniqueId val="{00000000-091C-F447-A0D9-E130EE1F8805}"/>
            </c:ext>
          </c:extLst>
        </c:ser>
        <c:ser>
          <c:idx val="1"/>
          <c:order val="1"/>
          <c:tx>
            <c:strRef>
              <c:f>Sheet1!$C$8</c:f>
              <c:strCache>
                <c:ptCount val="1"/>
                <c:pt idx="0">
                  <c:v>Any Sex </c:v>
                </c:pt>
              </c:strCache>
            </c:strRef>
          </c:tx>
          <c:spPr>
            <a:solidFill>
              <a:schemeClr val="accent2"/>
            </a:solidFill>
            <a:ln>
              <a:noFill/>
            </a:ln>
            <a:effectLst/>
          </c:spPr>
          <c:invertIfNegative val="0"/>
          <c:cat>
            <c:strRef>
              <c:f>Sheet1!$D$6:$I$6</c:f>
              <c:strCache>
                <c:ptCount val="6"/>
                <c:pt idx="0">
                  <c:v>Violence + (N=2,288)</c:v>
                </c:pt>
                <c:pt idx="1">
                  <c:v>Sex (N=158)</c:v>
                </c:pt>
                <c:pt idx="2">
                  <c:v>Drug (N=713)</c:v>
                </c:pt>
                <c:pt idx="3">
                  <c:v>Financial (N=948)</c:v>
                </c:pt>
                <c:pt idx="4">
                  <c:v>Disorderly + (N=598)</c:v>
                </c:pt>
                <c:pt idx="5">
                  <c:v>Mischief (N=228)</c:v>
                </c:pt>
              </c:strCache>
            </c:strRef>
          </c:cat>
          <c:val>
            <c:numRef>
              <c:f>Sheet1!$D$8:$I$8</c:f>
              <c:numCache>
                <c:formatCode>General</c:formatCode>
                <c:ptCount val="6"/>
                <c:pt idx="0">
                  <c:v>1.31</c:v>
                </c:pt>
                <c:pt idx="1">
                  <c:v>12.03</c:v>
                </c:pt>
                <c:pt idx="2">
                  <c:v>0</c:v>
                </c:pt>
                <c:pt idx="3">
                  <c:v>0</c:v>
                </c:pt>
                <c:pt idx="4">
                  <c:v>0</c:v>
                </c:pt>
                <c:pt idx="5">
                  <c:v>0</c:v>
                </c:pt>
              </c:numCache>
            </c:numRef>
          </c:val>
          <c:extLst>
            <c:ext xmlns:c16="http://schemas.microsoft.com/office/drawing/2014/chart" uri="{C3380CC4-5D6E-409C-BE32-E72D297353CC}">
              <c16:uniqueId val="{00000001-091C-F447-A0D9-E130EE1F8805}"/>
            </c:ext>
          </c:extLst>
        </c:ser>
        <c:ser>
          <c:idx val="2"/>
          <c:order val="2"/>
          <c:tx>
            <c:strRef>
              <c:f>Sheet1!$C$9</c:f>
              <c:strCache>
                <c:ptCount val="1"/>
                <c:pt idx="0">
                  <c:v>Any Drug </c:v>
                </c:pt>
              </c:strCache>
            </c:strRef>
          </c:tx>
          <c:spPr>
            <a:solidFill>
              <a:schemeClr val="accent3"/>
            </a:solidFill>
            <a:ln>
              <a:noFill/>
            </a:ln>
            <a:effectLst/>
          </c:spPr>
          <c:invertIfNegative val="0"/>
          <c:cat>
            <c:strRef>
              <c:f>Sheet1!$D$6:$I$6</c:f>
              <c:strCache>
                <c:ptCount val="6"/>
                <c:pt idx="0">
                  <c:v>Violence + (N=2,288)</c:v>
                </c:pt>
                <c:pt idx="1">
                  <c:v>Sex (N=158)</c:v>
                </c:pt>
                <c:pt idx="2">
                  <c:v>Drug (N=713)</c:v>
                </c:pt>
                <c:pt idx="3">
                  <c:v>Financial (N=948)</c:v>
                </c:pt>
                <c:pt idx="4">
                  <c:v>Disorderly + (N=598)</c:v>
                </c:pt>
                <c:pt idx="5">
                  <c:v>Mischief (N=228)</c:v>
                </c:pt>
              </c:strCache>
            </c:strRef>
          </c:cat>
          <c:val>
            <c:numRef>
              <c:f>Sheet1!$D$9:$I$9</c:f>
              <c:numCache>
                <c:formatCode>General</c:formatCode>
                <c:ptCount val="6"/>
                <c:pt idx="0">
                  <c:v>5.24</c:v>
                </c:pt>
                <c:pt idx="1">
                  <c:v>0</c:v>
                </c:pt>
                <c:pt idx="2">
                  <c:v>18.93</c:v>
                </c:pt>
                <c:pt idx="3">
                  <c:v>10.130000000000001</c:v>
                </c:pt>
                <c:pt idx="4">
                  <c:v>8.19</c:v>
                </c:pt>
                <c:pt idx="5">
                  <c:v>9.65</c:v>
                </c:pt>
              </c:numCache>
            </c:numRef>
          </c:val>
          <c:extLst>
            <c:ext xmlns:c16="http://schemas.microsoft.com/office/drawing/2014/chart" uri="{C3380CC4-5D6E-409C-BE32-E72D297353CC}">
              <c16:uniqueId val="{00000002-091C-F447-A0D9-E130EE1F8805}"/>
            </c:ext>
          </c:extLst>
        </c:ser>
        <c:ser>
          <c:idx val="3"/>
          <c:order val="3"/>
          <c:tx>
            <c:strRef>
              <c:f>Sheet1!$C$10</c:f>
              <c:strCache>
                <c:ptCount val="1"/>
                <c:pt idx="0">
                  <c:v>Any Financial </c:v>
                </c:pt>
              </c:strCache>
            </c:strRef>
          </c:tx>
          <c:spPr>
            <a:solidFill>
              <a:schemeClr val="accent4"/>
            </a:solidFill>
            <a:ln>
              <a:noFill/>
            </a:ln>
            <a:effectLst/>
          </c:spPr>
          <c:invertIfNegative val="0"/>
          <c:cat>
            <c:strRef>
              <c:f>Sheet1!$D$6:$I$6</c:f>
              <c:strCache>
                <c:ptCount val="6"/>
                <c:pt idx="0">
                  <c:v>Violence + (N=2,288)</c:v>
                </c:pt>
                <c:pt idx="1">
                  <c:v>Sex (N=158)</c:v>
                </c:pt>
                <c:pt idx="2">
                  <c:v>Drug (N=713)</c:v>
                </c:pt>
                <c:pt idx="3">
                  <c:v>Financial (N=948)</c:v>
                </c:pt>
                <c:pt idx="4">
                  <c:v>Disorderly + (N=598)</c:v>
                </c:pt>
                <c:pt idx="5">
                  <c:v>Mischief (N=228)</c:v>
                </c:pt>
              </c:strCache>
            </c:strRef>
          </c:cat>
          <c:val>
            <c:numRef>
              <c:f>Sheet1!$D$10:$I$10</c:f>
              <c:numCache>
                <c:formatCode>General</c:formatCode>
                <c:ptCount val="6"/>
                <c:pt idx="0">
                  <c:v>8.65</c:v>
                </c:pt>
                <c:pt idx="1">
                  <c:v>0</c:v>
                </c:pt>
                <c:pt idx="2">
                  <c:v>6.87</c:v>
                </c:pt>
                <c:pt idx="3">
                  <c:v>22.36</c:v>
                </c:pt>
                <c:pt idx="4">
                  <c:v>9.1999999999999993</c:v>
                </c:pt>
                <c:pt idx="5">
                  <c:v>16.23</c:v>
                </c:pt>
              </c:numCache>
            </c:numRef>
          </c:val>
          <c:extLst>
            <c:ext xmlns:c16="http://schemas.microsoft.com/office/drawing/2014/chart" uri="{C3380CC4-5D6E-409C-BE32-E72D297353CC}">
              <c16:uniqueId val="{00000003-091C-F447-A0D9-E130EE1F8805}"/>
            </c:ext>
          </c:extLst>
        </c:ser>
        <c:ser>
          <c:idx val="4"/>
          <c:order val="4"/>
          <c:tx>
            <c:strRef>
              <c:f>Sheet1!$C$11</c:f>
              <c:strCache>
                <c:ptCount val="1"/>
                <c:pt idx="0">
                  <c:v>Any Disorderly +</c:v>
                </c:pt>
              </c:strCache>
            </c:strRef>
          </c:tx>
          <c:spPr>
            <a:solidFill>
              <a:schemeClr val="accent5"/>
            </a:solidFill>
            <a:ln>
              <a:noFill/>
            </a:ln>
            <a:effectLst/>
          </c:spPr>
          <c:invertIfNegative val="0"/>
          <c:cat>
            <c:strRef>
              <c:f>Sheet1!$D$6:$I$6</c:f>
              <c:strCache>
                <c:ptCount val="6"/>
                <c:pt idx="0">
                  <c:v>Violence + (N=2,288)</c:v>
                </c:pt>
                <c:pt idx="1">
                  <c:v>Sex (N=158)</c:v>
                </c:pt>
                <c:pt idx="2">
                  <c:v>Drug (N=713)</c:v>
                </c:pt>
                <c:pt idx="3">
                  <c:v>Financial (N=948)</c:v>
                </c:pt>
                <c:pt idx="4">
                  <c:v>Disorderly + (N=598)</c:v>
                </c:pt>
                <c:pt idx="5">
                  <c:v>Mischief (N=228)</c:v>
                </c:pt>
              </c:strCache>
            </c:strRef>
          </c:cat>
          <c:val>
            <c:numRef>
              <c:f>Sheet1!$D$11:$I$11</c:f>
              <c:numCache>
                <c:formatCode>General</c:formatCode>
                <c:ptCount val="6"/>
                <c:pt idx="0">
                  <c:v>23.16</c:v>
                </c:pt>
                <c:pt idx="1">
                  <c:v>12.66</c:v>
                </c:pt>
                <c:pt idx="2">
                  <c:v>16.41</c:v>
                </c:pt>
                <c:pt idx="3">
                  <c:v>21.94</c:v>
                </c:pt>
                <c:pt idx="4">
                  <c:v>28.76</c:v>
                </c:pt>
                <c:pt idx="5">
                  <c:v>23.25</c:v>
                </c:pt>
              </c:numCache>
            </c:numRef>
          </c:val>
          <c:extLst>
            <c:ext xmlns:c16="http://schemas.microsoft.com/office/drawing/2014/chart" uri="{C3380CC4-5D6E-409C-BE32-E72D297353CC}">
              <c16:uniqueId val="{00000004-091C-F447-A0D9-E130EE1F8805}"/>
            </c:ext>
          </c:extLst>
        </c:ser>
        <c:ser>
          <c:idx val="5"/>
          <c:order val="5"/>
          <c:tx>
            <c:strRef>
              <c:f>Sheet1!$C$12</c:f>
              <c:strCache>
                <c:ptCount val="1"/>
                <c:pt idx="0">
                  <c:v>Any Mischief </c:v>
                </c:pt>
              </c:strCache>
            </c:strRef>
          </c:tx>
          <c:spPr>
            <a:solidFill>
              <a:schemeClr val="accent6"/>
            </a:solidFill>
            <a:ln>
              <a:noFill/>
            </a:ln>
            <a:effectLst/>
          </c:spPr>
          <c:invertIfNegative val="0"/>
          <c:cat>
            <c:strRef>
              <c:f>Sheet1!$D$6:$I$6</c:f>
              <c:strCache>
                <c:ptCount val="6"/>
                <c:pt idx="0">
                  <c:v>Violence + (N=2,288)</c:v>
                </c:pt>
                <c:pt idx="1">
                  <c:v>Sex (N=158)</c:v>
                </c:pt>
                <c:pt idx="2">
                  <c:v>Drug (N=713)</c:v>
                </c:pt>
                <c:pt idx="3">
                  <c:v>Financial (N=948)</c:v>
                </c:pt>
                <c:pt idx="4">
                  <c:v>Disorderly + (N=598)</c:v>
                </c:pt>
                <c:pt idx="5">
                  <c:v>Mischief (N=228)</c:v>
                </c:pt>
              </c:strCache>
            </c:strRef>
          </c:cat>
          <c:val>
            <c:numRef>
              <c:f>Sheet1!$D$12:$I$12</c:f>
              <c:numCache>
                <c:formatCode>General</c:formatCode>
                <c:ptCount val="6"/>
                <c:pt idx="0">
                  <c:v>7.47</c:v>
                </c:pt>
                <c:pt idx="1">
                  <c:v>0</c:v>
                </c:pt>
                <c:pt idx="2">
                  <c:v>3.93</c:v>
                </c:pt>
                <c:pt idx="3">
                  <c:v>7.59</c:v>
                </c:pt>
                <c:pt idx="4">
                  <c:v>6.02</c:v>
                </c:pt>
                <c:pt idx="5">
                  <c:v>17.54</c:v>
                </c:pt>
              </c:numCache>
            </c:numRef>
          </c:val>
          <c:extLst>
            <c:ext xmlns:c16="http://schemas.microsoft.com/office/drawing/2014/chart" uri="{C3380CC4-5D6E-409C-BE32-E72D297353CC}">
              <c16:uniqueId val="{00000005-091C-F447-A0D9-E130EE1F8805}"/>
            </c:ext>
          </c:extLst>
        </c:ser>
        <c:dLbls>
          <c:showLegendKey val="0"/>
          <c:showVal val="0"/>
          <c:showCatName val="0"/>
          <c:showSerName val="0"/>
          <c:showPercent val="0"/>
          <c:showBubbleSize val="0"/>
        </c:dLbls>
        <c:gapWidth val="150"/>
        <c:overlap val="100"/>
        <c:axId val="1311693328"/>
        <c:axId val="1311622768"/>
      </c:barChart>
      <c:catAx>
        <c:axId val="1311693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311622768"/>
        <c:crosses val="autoZero"/>
        <c:auto val="1"/>
        <c:lblAlgn val="ctr"/>
        <c:lblOffset val="100"/>
        <c:noMultiLvlLbl val="0"/>
      </c:catAx>
      <c:valAx>
        <c:axId val="13116227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11693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800" u="sng" dirty="0">
                <a:latin typeface="Times New Roman" panose="02020603050405020304" pitchFamily="18" charset="0"/>
                <a:cs typeface="Times New Roman" panose="02020603050405020304" pitchFamily="18" charset="0"/>
              </a:rPr>
              <a:t>Charge</a:t>
            </a:r>
            <a:r>
              <a:rPr lang="en-US" sz="1800" u="sng" baseline="0" dirty="0">
                <a:latin typeface="Times New Roman" panose="02020603050405020304" pitchFamily="18" charset="0"/>
                <a:cs typeface="Times New Roman" panose="02020603050405020304" pitchFamily="18" charset="0"/>
              </a:rPr>
              <a:t> Types for Recidivism Referrals by </a:t>
            </a:r>
          </a:p>
          <a:p>
            <a:pPr>
              <a:defRPr sz="1800">
                <a:latin typeface="Times New Roman" panose="02020603050405020304" pitchFamily="18" charset="0"/>
                <a:cs typeface="Times New Roman" panose="02020603050405020304" pitchFamily="18" charset="0"/>
              </a:defRPr>
            </a:pPr>
            <a:r>
              <a:rPr lang="en-US" sz="1800" u="sng" baseline="0" dirty="0">
                <a:latin typeface="Times New Roman" panose="02020603050405020304" pitchFamily="18" charset="0"/>
                <a:cs typeface="Times New Roman" panose="02020603050405020304" pitchFamily="18" charset="0"/>
              </a:rPr>
              <a:t>Most Severe Initial JJ Charge: % Entire Sample</a:t>
            </a:r>
            <a:endParaRPr lang="en-US" sz="1800" u="sng"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stacked"/>
        <c:varyColors val="0"/>
        <c:ser>
          <c:idx val="0"/>
          <c:order val="0"/>
          <c:tx>
            <c:strRef>
              <c:f>Sheet1!$C$17</c:f>
              <c:strCache>
                <c:ptCount val="1"/>
                <c:pt idx="0">
                  <c:v>Any Violence +</c:v>
                </c:pt>
              </c:strCache>
            </c:strRef>
          </c:tx>
          <c:spPr>
            <a:solidFill>
              <a:schemeClr val="accent1"/>
            </a:solidFill>
            <a:ln>
              <a:noFill/>
            </a:ln>
            <a:effectLst/>
          </c:spPr>
          <c:invertIfNegative val="0"/>
          <c:cat>
            <c:strRef>
              <c:f>Sheet1!$D$16:$I$16</c:f>
              <c:strCache>
                <c:ptCount val="6"/>
                <c:pt idx="0">
                  <c:v>Violence + (N=3,363)</c:v>
                </c:pt>
                <c:pt idx="1">
                  <c:v>Sex (N=1,066)</c:v>
                </c:pt>
                <c:pt idx="2">
                  <c:v>Drug (N=1,245)</c:v>
                </c:pt>
                <c:pt idx="3">
                  <c:v>Financial (N=1,921)</c:v>
                </c:pt>
                <c:pt idx="4">
                  <c:v>Disorderly + (N=984)</c:v>
                </c:pt>
                <c:pt idx="5">
                  <c:v>Mischief (N=654)</c:v>
                </c:pt>
              </c:strCache>
            </c:strRef>
          </c:cat>
          <c:val>
            <c:numRef>
              <c:f>Sheet1!$D$17:$I$17</c:f>
              <c:numCache>
                <c:formatCode>General</c:formatCode>
                <c:ptCount val="6"/>
                <c:pt idx="0">
                  <c:v>41.6</c:v>
                </c:pt>
                <c:pt idx="1">
                  <c:v>15.95</c:v>
                </c:pt>
                <c:pt idx="2">
                  <c:v>21.2</c:v>
                </c:pt>
                <c:pt idx="3">
                  <c:v>32.799999999999997</c:v>
                </c:pt>
                <c:pt idx="4">
                  <c:v>34.86</c:v>
                </c:pt>
                <c:pt idx="5">
                  <c:v>32.72</c:v>
                </c:pt>
              </c:numCache>
            </c:numRef>
          </c:val>
          <c:extLst>
            <c:ext xmlns:c16="http://schemas.microsoft.com/office/drawing/2014/chart" uri="{C3380CC4-5D6E-409C-BE32-E72D297353CC}">
              <c16:uniqueId val="{00000000-AFB6-A547-BF43-182B42460661}"/>
            </c:ext>
          </c:extLst>
        </c:ser>
        <c:ser>
          <c:idx val="1"/>
          <c:order val="1"/>
          <c:tx>
            <c:strRef>
              <c:f>Sheet1!$C$18</c:f>
              <c:strCache>
                <c:ptCount val="1"/>
                <c:pt idx="0">
                  <c:v>Any Sex </c:v>
                </c:pt>
              </c:strCache>
            </c:strRef>
          </c:tx>
          <c:spPr>
            <a:solidFill>
              <a:schemeClr val="accent2"/>
            </a:solidFill>
            <a:ln>
              <a:noFill/>
            </a:ln>
            <a:effectLst/>
          </c:spPr>
          <c:invertIfNegative val="0"/>
          <c:cat>
            <c:strRef>
              <c:f>Sheet1!$D$16:$I$16</c:f>
              <c:strCache>
                <c:ptCount val="6"/>
                <c:pt idx="0">
                  <c:v>Violence + (N=3,363)</c:v>
                </c:pt>
                <c:pt idx="1">
                  <c:v>Sex (N=1,066)</c:v>
                </c:pt>
                <c:pt idx="2">
                  <c:v>Drug (N=1,245)</c:v>
                </c:pt>
                <c:pt idx="3">
                  <c:v>Financial (N=1,921)</c:v>
                </c:pt>
                <c:pt idx="4">
                  <c:v>Disorderly + (N=984)</c:v>
                </c:pt>
                <c:pt idx="5">
                  <c:v>Mischief (N=654)</c:v>
                </c:pt>
              </c:strCache>
            </c:strRef>
          </c:cat>
          <c:val>
            <c:numRef>
              <c:f>Sheet1!$D$18:$I$18</c:f>
              <c:numCache>
                <c:formatCode>General</c:formatCode>
                <c:ptCount val="6"/>
                <c:pt idx="0">
                  <c:v>3.93</c:v>
                </c:pt>
                <c:pt idx="1">
                  <c:v>15.85</c:v>
                </c:pt>
                <c:pt idx="2">
                  <c:v>2.41</c:v>
                </c:pt>
                <c:pt idx="3">
                  <c:v>3.12</c:v>
                </c:pt>
                <c:pt idx="4">
                  <c:v>3.76</c:v>
                </c:pt>
                <c:pt idx="5">
                  <c:v>2.91</c:v>
                </c:pt>
              </c:numCache>
            </c:numRef>
          </c:val>
          <c:extLst>
            <c:ext xmlns:c16="http://schemas.microsoft.com/office/drawing/2014/chart" uri="{C3380CC4-5D6E-409C-BE32-E72D297353CC}">
              <c16:uniqueId val="{00000001-AFB6-A547-BF43-182B42460661}"/>
            </c:ext>
          </c:extLst>
        </c:ser>
        <c:ser>
          <c:idx val="2"/>
          <c:order val="2"/>
          <c:tx>
            <c:strRef>
              <c:f>Sheet1!$C$19</c:f>
              <c:strCache>
                <c:ptCount val="1"/>
                <c:pt idx="0">
                  <c:v>Any Drug </c:v>
                </c:pt>
              </c:strCache>
            </c:strRef>
          </c:tx>
          <c:spPr>
            <a:solidFill>
              <a:schemeClr val="accent3"/>
            </a:solidFill>
            <a:ln>
              <a:noFill/>
            </a:ln>
            <a:effectLst/>
          </c:spPr>
          <c:invertIfNegative val="0"/>
          <c:cat>
            <c:strRef>
              <c:f>Sheet1!$D$16:$I$16</c:f>
              <c:strCache>
                <c:ptCount val="6"/>
                <c:pt idx="0">
                  <c:v>Violence + (N=3,363)</c:v>
                </c:pt>
                <c:pt idx="1">
                  <c:v>Sex (N=1,066)</c:v>
                </c:pt>
                <c:pt idx="2">
                  <c:v>Drug (N=1,245)</c:v>
                </c:pt>
                <c:pt idx="3">
                  <c:v>Financial (N=1,921)</c:v>
                </c:pt>
                <c:pt idx="4">
                  <c:v>Disorderly + (N=984)</c:v>
                </c:pt>
                <c:pt idx="5">
                  <c:v>Mischief (N=654)</c:v>
                </c:pt>
              </c:strCache>
            </c:strRef>
          </c:cat>
          <c:val>
            <c:numRef>
              <c:f>Sheet1!$D$19:$I$19</c:f>
              <c:numCache>
                <c:formatCode>General</c:formatCode>
                <c:ptCount val="6"/>
                <c:pt idx="0">
                  <c:v>13.8</c:v>
                </c:pt>
                <c:pt idx="1">
                  <c:v>4.6900000000000004</c:v>
                </c:pt>
                <c:pt idx="2">
                  <c:v>29.16</c:v>
                </c:pt>
                <c:pt idx="3">
                  <c:v>18.899999999999999</c:v>
                </c:pt>
                <c:pt idx="4">
                  <c:v>16.36</c:v>
                </c:pt>
                <c:pt idx="5">
                  <c:v>16.97</c:v>
                </c:pt>
              </c:numCache>
            </c:numRef>
          </c:val>
          <c:extLst>
            <c:ext xmlns:c16="http://schemas.microsoft.com/office/drawing/2014/chart" uri="{C3380CC4-5D6E-409C-BE32-E72D297353CC}">
              <c16:uniqueId val="{00000002-AFB6-A547-BF43-182B42460661}"/>
            </c:ext>
          </c:extLst>
        </c:ser>
        <c:ser>
          <c:idx val="3"/>
          <c:order val="3"/>
          <c:tx>
            <c:strRef>
              <c:f>Sheet1!$C$20</c:f>
              <c:strCache>
                <c:ptCount val="1"/>
                <c:pt idx="0">
                  <c:v>Any Financial </c:v>
                </c:pt>
              </c:strCache>
            </c:strRef>
          </c:tx>
          <c:spPr>
            <a:solidFill>
              <a:schemeClr val="accent4"/>
            </a:solidFill>
            <a:ln>
              <a:noFill/>
            </a:ln>
            <a:effectLst/>
          </c:spPr>
          <c:invertIfNegative val="0"/>
          <c:cat>
            <c:strRef>
              <c:f>Sheet1!$D$16:$I$16</c:f>
              <c:strCache>
                <c:ptCount val="6"/>
                <c:pt idx="0">
                  <c:v>Violence + (N=3,363)</c:v>
                </c:pt>
                <c:pt idx="1">
                  <c:v>Sex (N=1,066)</c:v>
                </c:pt>
                <c:pt idx="2">
                  <c:v>Drug (N=1,245)</c:v>
                </c:pt>
                <c:pt idx="3">
                  <c:v>Financial (N=1,921)</c:v>
                </c:pt>
                <c:pt idx="4">
                  <c:v>Disorderly + (N=984)</c:v>
                </c:pt>
                <c:pt idx="5">
                  <c:v>Mischief (N=654)</c:v>
                </c:pt>
              </c:strCache>
            </c:strRef>
          </c:cat>
          <c:val>
            <c:numRef>
              <c:f>Sheet1!$D$20:$I$20</c:f>
              <c:numCache>
                <c:formatCode>General</c:formatCode>
                <c:ptCount val="6"/>
                <c:pt idx="0">
                  <c:v>22.18</c:v>
                </c:pt>
                <c:pt idx="1">
                  <c:v>7.97</c:v>
                </c:pt>
                <c:pt idx="2">
                  <c:v>17.03</c:v>
                </c:pt>
                <c:pt idx="3">
                  <c:v>36.700000000000003</c:v>
                </c:pt>
                <c:pt idx="4">
                  <c:v>22.56</c:v>
                </c:pt>
                <c:pt idx="5">
                  <c:v>26.76</c:v>
                </c:pt>
              </c:numCache>
            </c:numRef>
          </c:val>
          <c:extLst>
            <c:ext xmlns:c16="http://schemas.microsoft.com/office/drawing/2014/chart" uri="{C3380CC4-5D6E-409C-BE32-E72D297353CC}">
              <c16:uniqueId val="{00000003-AFB6-A547-BF43-182B42460661}"/>
            </c:ext>
          </c:extLst>
        </c:ser>
        <c:ser>
          <c:idx val="4"/>
          <c:order val="4"/>
          <c:tx>
            <c:strRef>
              <c:f>Sheet1!$C$21</c:f>
              <c:strCache>
                <c:ptCount val="1"/>
                <c:pt idx="0">
                  <c:v>Any Disorderly +</c:v>
                </c:pt>
              </c:strCache>
            </c:strRef>
          </c:tx>
          <c:spPr>
            <a:solidFill>
              <a:schemeClr val="accent5"/>
            </a:solidFill>
            <a:ln>
              <a:noFill/>
            </a:ln>
            <a:effectLst/>
          </c:spPr>
          <c:invertIfNegative val="0"/>
          <c:cat>
            <c:strRef>
              <c:f>Sheet1!$D$16:$I$16</c:f>
              <c:strCache>
                <c:ptCount val="6"/>
                <c:pt idx="0">
                  <c:v>Violence + (N=3,363)</c:v>
                </c:pt>
                <c:pt idx="1">
                  <c:v>Sex (N=1,066)</c:v>
                </c:pt>
                <c:pt idx="2">
                  <c:v>Drug (N=1,245)</c:v>
                </c:pt>
                <c:pt idx="3">
                  <c:v>Financial (N=1,921)</c:v>
                </c:pt>
                <c:pt idx="4">
                  <c:v>Disorderly + (N=984)</c:v>
                </c:pt>
                <c:pt idx="5">
                  <c:v>Mischief (N=654)</c:v>
                </c:pt>
              </c:strCache>
            </c:strRef>
          </c:cat>
          <c:val>
            <c:numRef>
              <c:f>Sheet1!$D$21:$I$21</c:f>
              <c:numCache>
                <c:formatCode>General</c:formatCode>
                <c:ptCount val="6"/>
                <c:pt idx="0">
                  <c:v>32.89</c:v>
                </c:pt>
                <c:pt idx="1">
                  <c:v>10.88</c:v>
                </c:pt>
                <c:pt idx="2">
                  <c:v>24.82</c:v>
                </c:pt>
                <c:pt idx="3">
                  <c:v>35.5</c:v>
                </c:pt>
                <c:pt idx="4">
                  <c:v>38.92</c:v>
                </c:pt>
                <c:pt idx="5">
                  <c:v>27.68</c:v>
                </c:pt>
              </c:numCache>
            </c:numRef>
          </c:val>
          <c:extLst>
            <c:ext xmlns:c16="http://schemas.microsoft.com/office/drawing/2014/chart" uri="{C3380CC4-5D6E-409C-BE32-E72D297353CC}">
              <c16:uniqueId val="{00000004-AFB6-A547-BF43-182B42460661}"/>
            </c:ext>
          </c:extLst>
        </c:ser>
        <c:ser>
          <c:idx val="5"/>
          <c:order val="5"/>
          <c:tx>
            <c:strRef>
              <c:f>Sheet1!$C$22</c:f>
              <c:strCache>
                <c:ptCount val="1"/>
                <c:pt idx="0">
                  <c:v>Any Mischief </c:v>
                </c:pt>
              </c:strCache>
            </c:strRef>
          </c:tx>
          <c:spPr>
            <a:solidFill>
              <a:schemeClr val="accent6"/>
            </a:solidFill>
            <a:ln>
              <a:noFill/>
            </a:ln>
            <a:effectLst/>
          </c:spPr>
          <c:invertIfNegative val="0"/>
          <c:cat>
            <c:strRef>
              <c:f>Sheet1!$D$16:$I$16</c:f>
              <c:strCache>
                <c:ptCount val="6"/>
                <c:pt idx="0">
                  <c:v>Violence + (N=3,363)</c:v>
                </c:pt>
                <c:pt idx="1">
                  <c:v>Sex (N=1,066)</c:v>
                </c:pt>
                <c:pt idx="2">
                  <c:v>Drug (N=1,245)</c:v>
                </c:pt>
                <c:pt idx="3">
                  <c:v>Financial (N=1,921)</c:v>
                </c:pt>
                <c:pt idx="4">
                  <c:v>Disorderly + (N=984)</c:v>
                </c:pt>
                <c:pt idx="5">
                  <c:v>Mischief (N=654)</c:v>
                </c:pt>
              </c:strCache>
            </c:strRef>
          </c:cat>
          <c:val>
            <c:numRef>
              <c:f>Sheet1!$D$22:$I$22</c:f>
              <c:numCache>
                <c:formatCode>General</c:formatCode>
                <c:ptCount val="6"/>
                <c:pt idx="0">
                  <c:v>15.85</c:v>
                </c:pt>
                <c:pt idx="1">
                  <c:v>6.47</c:v>
                </c:pt>
                <c:pt idx="2">
                  <c:v>8.92</c:v>
                </c:pt>
                <c:pt idx="3">
                  <c:v>21.66</c:v>
                </c:pt>
                <c:pt idx="4">
                  <c:v>17.78</c:v>
                </c:pt>
                <c:pt idx="5">
                  <c:v>26.15</c:v>
                </c:pt>
              </c:numCache>
            </c:numRef>
          </c:val>
          <c:extLst>
            <c:ext xmlns:c16="http://schemas.microsoft.com/office/drawing/2014/chart" uri="{C3380CC4-5D6E-409C-BE32-E72D297353CC}">
              <c16:uniqueId val="{00000005-AFB6-A547-BF43-182B42460661}"/>
            </c:ext>
          </c:extLst>
        </c:ser>
        <c:dLbls>
          <c:showLegendKey val="0"/>
          <c:showVal val="0"/>
          <c:showCatName val="0"/>
          <c:showSerName val="0"/>
          <c:showPercent val="0"/>
          <c:showBubbleSize val="0"/>
        </c:dLbls>
        <c:gapWidth val="150"/>
        <c:overlap val="100"/>
        <c:axId val="1418122704"/>
        <c:axId val="1418075136"/>
      </c:barChart>
      <c:catAx>
        <c:axId val="1418122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418075136"/>
        <c:crosses val="autoZero"/>
        <c:auto val="1"/>
        <c:lblAlgn val="ctr"/>
        <c:lblOffset val="100"/>
        <c:noMultiLvlLbl val="0"/>
      </c:catAx>
      <c:valAx>
        <c:axId val="1418075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8122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63855D-2BCE-4987-85FF-1CB13B4CAC4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6B1D623-3955-4E97-BEB0-D5EE01AB5EEB}">
      <dgm:prSet custT="1"/>
      <dgm:spPr/>
      <dgm:t>
        <a:bodyPr/>
        <a:lstStyle/>
        <a:p>
          <a:r>
            <a:rPr lang="en-US" sz="2900" b="0" i="0" dirty="0">
              <a:latin typeface="Times New Roman" panose="02020603050405020304" pitchFamily="18" charset="0"/>
              <a:cs typeface="Times New Roman" panose="02020603050405020304" pitchFamily="18" charset="0"/>
            </a:rPr>
            <a:t>CWS involvement is associated with risk of </a:t>
          </a:r>
          <a:r>
            <a:rPr lang="en-US" sz="2900" b="1" i="1" dirty="0">
              <a:latin typeface="Times New Roman" panose="02020603050405020304" pitchFamily="18" charset="0"/>
              <a:cs typeface="Times New Roman" panose="02020603050405020304" pitchFamily="18" charset="0"/>
            </a:rPr>
            <a:t>initial</a:t>
          </a:r>
          <a:r>
            <a:rPr lang="en-US" sz="2900" b="0" i="0" dirty="0">
              <a:latin typeface="Times New Roman" panose="02020603050405020304" pitchFamily="18" charset="0"/>
              <a:cs typeface="Times New Roman" panose="02020603050405020304" pitchFamily="18" charset="0"/>
            </a:rPr>
            <a:t> JJ contact</a:t>
          </a:r>
        </a:p>
        <a:p>
          <a:r>
            <a:rPr lang="en-US" sz="2900" b="0" i="0" dirty="0">
              <a:latin typeface="Times New Roman" panose="02020603050405020304" pitchFamily="18" charset="0"/>
              <a:cs typeface="Times New Roman" panose="02020603050405020304" pitchFamily="18" charset="0"/>
            </a:rPr>
            <a:t> </a:t>
          </a:r>
          <a:r>
            <a:rPr lang="en-US" sz="2000" b="0" i="0" dirty="0"/>
            <a:t>(</a:t>
          </a:r>
          <a:r>
            <a:rPr lang="en-US" sz="2000" b="0" i="0" dirty="0" err="1">
              <a:latin typeface="Times New Roman" panose="02020603050405020304" pitchFamily="18" charset="0"/>
              <a:cs typeface="Times New Roman" panose="02020603050405020304" pitchFamily="18" charset="0"/>
            </a:rPr>
            <a:t>Goodkind</a:t>
          </a:r>
          <a:r>
            <a:rPr lang="en-US" sz="2000" b="0" i="0" dirty="0">
              <a:latin typeface="Times New Roman" panose="02020603050405020304" pitchFamily="18" charset="0"/>
              <a:cs typeface="Times New Roman" panose="02020603050405020304" pitchFamily="18" charset="0"/>
            </a:rPr>
            <a:t> et al., 2013; </a:t>
          </a:r>
          <a:r>
            <a:rPr lang="en-US" sz="2000" b="0" i="0" dirty="0" err="1">
              <a:latin typeface="Times New Roman" panose="02020603050405020304" pitchFamily="18" charset="0"/>
              <a:cs typeface="Times New Roman" panose="02020603050405020304" pitchFamily="18" charset="0"/>
            </a:rPr>
            <a:t>Mersky</a:t>
          </a:r>
          <a:r>
            <a:rPr lang="en-US" sz="2000" b="0" i="0" dirty="0">
              <a:latin typeface="Times New Roman" panose="02020603050405020304" pitchFamily="18" charset="0"/>
              <a:cs typeface="Times New Roman" panose="02020603050405020304" pitchFamily="18" charset="0"/>
            </a:rPr>
            <a:t> &amp; Reynolds, 2007)</a:t>
          </a:r>
          <a:endParaRPr lang="en-US" sz="2000" dirty="0">
            <a:latin typeface="Times New Roman" panose="02020603050405020304" pitchFamily="18" charset="0"/>
            <a:cs typeface="Times New Roman" panose="02020603050405020304" pitchFamily="18" charset="0"/>
          </a:endParaRPr>
        </a:p>
      </dgm:t>
    </dgm:pt>
    <dgm:pt modelId="{06380F4D-1BF2-4153-8D86-FBC69AACD690}" type="parTrans" cxnId="{E2548AF8-5985-4F1D-8482-E6ABF793CCDD}">
      <dgm:prSet/>
      <dgm:spPr/>
      <dgm:t>
        <a:bodyPr/>
        <a:lstStyle/>
        <a:p>
          <a:endParaRPr lang="en-US"/>
        </a:p>
      </dgm:t>
    </dgm:pt>
    <dgm:pt modelId="{E16FA561-8363-43CC-81EB-99647ABDCB36}" type="sibTrans" cxnId="{E2548AF8-5985-4F1D-8482-E6ABF793CCDD}">
      <dgm:prSet/>
      <dgm:spPr/>
      <dgm:t>
        <a:bodyPr/>
        <a:lstStyle/>
        <a:p>
          <a:endParaRPr lang="en-US"/>
        </a:p>
      </dgm:t>
    </dgm:pt>
    <dgm:pt modelId="{CFA4B6C9-869A-4F9F-A83C-BFFFEE10256E}">
      <dgm:prSet custT="1"/>
      <dgm:spPr/>
      <dgm:t>
        <a:bodyPr/>
        <a:lstStyle/>
        <a:p>
          <a:r>
            <a:rPr lang="en-US" sz="2900" b="0" i="0" dirty="0">
              <a:latin typeface="Times New Roman" panose="02020603050405020304" pitchFamily="18" charset="0"/>
              <a:cs typeface="Times New Roman" panose="02020603050405020304" pitchFamily="18" charset="0"/>
            </a:rPr>
            <a:t>How is CWS involvement is associated with </a:t>
          </a:r>
          <a:r>
            <a:rPr lang="en-US" sz="2900" b="1" i="1" dirty="0">
              <a:latin typeface="Times New Roman" panose="02020603050405020304" pitchFamily="18" charset="0"/>
              <a:cs typeface="Times New Roman" panose="02020603050405020304" pitchFamily="18" charset="0"/>
            </a:rPr>
            <a:t>continued</a:t>
          </a:r>
          <a:r>
            <a:rPr lang="en-US" sz="2900" b="0" i="0" dirty="0">
              <a:latin typeface="Times New Roman" panose="02020603050405020304" pitchFamily="18" charset="0"/>
              <a:cs typeface="Times New Roman" panose="02020603050405020304" pitchFamily="18" charset="0"/>
            </a:rPr>
            <a:t> involvement with JJ?</a:t>
          </a:r>
          <a:endParaRPr lang="en-US" sz="2900" dirty="0">
            <a:latin typeface="Times New Roman" panose="02020603050405020304" pitchFamily="18" charset="0"/>
            <a:cs typeface="Times New Roman" panose="02020603050405020304" pitchFamily="18" charset="0"/>
          </a:endParaRPr>
        </a:p>
      </dgm:t>
    </dgm:pt>
    <dgm:pt modelId="{E3A6A8BD-AE69-47BD-9DA9-B034A4CCFFBA}" type="parTrans" cxnId="{D5EA6C18-3416-4454-8E15-0AF6E1975C01}">
      <dgm:prSet/>
      <dgm:spPr/>
      <dgm:t>
        <a:bodyPr/>
        <a:lstStyle/>
        <a:p>
          <a:endParaRPr lang="en-US"/>
        </a:p>
      </dgm:t>
    </dgm:pt>
    <dgm:pt modelId="{C9397187-CD72-4C6B-991D-7EB7817BFB7E}" type="sibTrans" cxnId="{D5EA6C18-3416-4454-8E15-0AF6E1975C01}">
      <dgm:prSet/>
      <dgm:spPr/>
      <dgm:t>
        <a:bodyPr/>
        <a:lstStyle/>
        <a:p>
          <a:endParaRPr lang="en-US"/>
        </a:p>
      </dgm:t>
    </dgm:pt>
    <dgm:pt modelId="{A1FD0D0D-022A-C54E-B207-822FE0E3E3ED}" type="pres">
      <dgm:prSet presAssocID="{8963855D-2BCE-4987-85FF-1CB13B4CAC42}" presName="hierChild1" presStyleCnt="0">
        <dgm:presLayoutVars>
          <dgm:chPref val="1"/>
          <dgm:dir/>
          <dgm:animOne val="branch"/>
          <dgm:animLvl val="lvl"/>
          <dgm:resizeHandles/>
        </dgm:presLayoutVars>
      </dgm:prSet>
      <dgm:spPr/>
    </dgm:pt>
    <dgm:pt modelId="{A96B4B4F-1139-F340-B006-88E0554FA236}" type="pres">
      <dgm:prSet presAssocID="{16B1D623-3955-4E97-BEB0-D5EE01AB5EEB}" presName="hierRoot1" presStyleCnt="0"/>
      <dgm:spPr/>
    </dgm:pt>
    <dgm:pt modelId="{DC88DFDE-8204-384C-9F9A-74AE4B9138C6}" type="pres">
      <dgm:prSet presAssocID="{16B1D623-3955-4E97-BEB0-D5EE01AB5EEB}" presName="composite" presStyleCnt="0"/>
      <dgm:spPr/>
    </dgm:pt>
    <dgm:pt modelId="{23D2B7A5-3405-8743-B6E2-87F5119293C9}" type="pres">
      <dgm:prSet presAssocID="{16B1D623-3955-4E97-BEB0-D5EE01AB5EEB}" presName="background" presStyleLbl="node0" presStyleIdx="0" presStyleCnt="2"/>
      <dgm:spPr/>
    </dgm:pt>
    <dgm:pt modelId="{3F9A021D-1E29-4C47-9FD2-9FD40C5F3AEF}" type="pres">
      <dgm:prSet presAssocID="{16B1D623-3955-4E97-BEB0-D5EE01AB5EEB}" presName="text" presStyleLbl="fgAcc0" presStyleIdx="0" presStyleCnt="2" custLinFactNeighborX="254" custLinFactNeighborY="-710">
        <dgm:presLayoutVars>
          <dgm:chPref val="3"/>
        </dgm:presLayoutVars>
      </dgm:prSet>
      <dgm:spPr/>
    </dgm:pt>
    <dgm:pt modelId="{5EAD5D70-5325-9A43-A8A3-B59C731ED4DD}" type="pres">
      <dgm:prSet presAssocID="{16B1D623-3955-4E97-BEB0-D5EE01AB5EEB}" presName="hierChild2" presStyleCnt="0"/>
      <dgm:spPr/>
    </dgm:pt>
    <dgm:pt modelId="{1A7D5D36-AA42-BE4B-A162-0E439136CAD6}" type="pres">
      <dgm:prSet presAssocID="{CFA4B6C9-869A-4F9F-A83C-BFFFEE10256E}" presName="hierRoot1" presStyleCnt="0"/>
      <dgm:spPr/>
    </dgm:pt>
    <dgm:pt modelId="{45D3D455-CE0B-674E-99D3-5699AF9777C8}" type="pres">
      <dgm:prSet presAssocID="{CFA4B6C9-869A-4F9F-A83C-BFFFEE10256E}" presName="composite" presStyleCnt="0"/>
      <dgm:spPr/>
    </dgm:pt>
    <dgm:pt modelId="{C8331476-3658-9F47-B8F4-638886FC3896}" type="pres">
      <dgm:prSet presAssocID="{CFA4B6C9-869A-4F9F-A83C-BFFFEE10256E}" presName="background" presStyleLbl="node0" presStyleIdx="1" presStyleCnt="2"/>
      <dgm:spPr/>
    </dgm:pt>
    <dgm:pt modelId="{454ADFE8-19E8-924A-950F-B6F04BDCC1FD}" type="pres">
      <dgm:prSet presAssocID="{CFA4B6C9-869A-4F9F-A83C-BFFFEE10256E}" presName="text" presStyleLbl="fgAcc0" presStyleIdx="1" presStyleCnt="2">
        <dgm:presLayoutVars>
          <dgm:chPref val="3"/>
        </dgm:presLayoutVars>
      </dgm:prSet>
      <dgm:spPr/>
    </dgm:pt>
    <dgm:pt modelId="{BD1C2960-AC07-4043-82DF-F001C7E26467}" type="pres">
      <dgm:prSet presAssocID="{CFA4B6C9-869A-4F9F-A83C-BFFFEE10256E}" presName="hierChild2" presStyleCnt="0"/>
      <dgm:spPr/>
    </dgm:pt>
  </dgm:ptLst>
  <dgm:cxnLst>
    <dgm:cxn modelId="{D5EA6C18-3416-4454-8E15-0AF6E1975C01}" srcId="{8963855D-2BCE-4987-85FF-1CB13B4CAC42}" destId="{CFA4B6C9-869A-4F9F-A83C-BFFFEE10256E}" srcOrd="1" destOrd="0" parTransId="{E3A6A8BD-AE69-47BD-9DA9-B034A4CCFFBA}" sibTransId="{C9397187-CD72-4C6B-991D-7EB7817BFB7E}"/>
    <dgm:cxn modelId="{D6278658-AEEF-DD4C-B94E-AEBD477294AA}" type="presOf" srcId="{16B1D623-3955-4E97-BEB0-D5EE01AB5EEB}" destId="{3F9A021D-1E29-4C47-9FD2-9FD40C5F3AEF}" srcOrd="0" destOrd="0" presId="urn:microsoft.com/office/officeart/2005/8/layout/hierarchy1"/>
    <dgm:cxn modelId="{6DFF7F6F-9901-2840-A626-BC520CA13D9B}" type="presOf" srcId="{8963855D-2BCE-4987-85FF-1CB13B4CAC42}" destId="{A1FD0D0D-022A-C54E-B207-822FE0E3E3ED}" srcOrd="0" destOrd="0" presId="urn:microsoft.com/office/officeart/2005/8/layout/hierarchy1"/>
    <dgm:cxn modelId="{1FEE479C-BA2D-C244-8DDF-343CE28A1CAC}" type="presOf" srcId="{CFA4B6C9-869A-4F9F-A83C-BFFFEE10256E}" destId="{454ADFE8-19E8-924A-950F-B6F04BDCC1FD}" srcOrd="0" destOrd="0" presId="urn:microsoft.com/office/officeart/2005/8/layout/hierarchy1"/>
    <dgm:cxn modelId="{E2548AF8-5985-4F1D-8482-E6ABF793CCDD}" srcId="{8963855D-2BCE-4987-85FF-1CB13B4CAC42}" destId="{16B1D623-3955-4E97-BEB0-D5EE01AB5EEB}" srcOrd="0" destOrd="0" parTransId="{06380F4D-1BF2-4153-8D86-FBC69AACD690}" sibTransId="{E16FA561-8363-43CC-81EB-99647ABDCB36}"/>
    <dgm:cxn modelId="{4AAFEFB3-919F-A744-B516-2C456BB8115C}" type="presParOf" srcId="{A1FD0D0D-022A-C54E-B207-822FE0E3E3ED}" destId="{A96B4B4F-1139-F340-B006-88E0554FA236}" srcOrd="0" destOrd="0" presId="urn:microsoft.com/office/officeart/2005/8/layout/hierarchy1"/>
    <dgm:cxn modelId="{1A3E96B6-9BF8-754D-BB63-0E094264561B}" type="presParOf" srcId="{A96B4B4F-1139-F340-B006-88E0554FA236}" destId="{DC88DFDE-8204-384C-9F9A-74AE4B9138C6}" srcOrd="0" destOrd="0" presId="urn:microsoft.com/office/officeart/2005/8/layout/hierarchy1"/>
    <dgm:cxn modelId="{922FF00F-ADE5-6840-B23C-7AE55AF60AC2}" type="presParOf" srcId="{DC88DFDE-8204-384C-9F9A-74AE4B9138C6}" destId="{23D2B7A5-3405-8743-B6E2-87F5119293C9}" srcOrd="0" destOrd="0" presId="urn:microsoft.com/office/officeart/2005/8/layout/hierarchy1"/>
    <dgm:cxn modelId="{36245D5A-7BF7-004C-BDC4-028B43D1BF3D}" type="presParOf" srcId="{DC88DFDE-8204-384C-9F9A-74AE4B9138C6}" destId="{3F9A021D-1E29-4C47-9FD2-9FD40C5F3AEF}" srcOrd="1" destOrd="0" presId="urn:microsoft.com/office/officeart/2005/8/layout/hierarchy1"/>
    <dgm:cxn modelId="{38F469A8-F02E-3944-BA09-3C38946DA18A}" type="presParOf" srcId="{A96B4B4F-1139-F340-B006-88E0554FA236}" destId="{5EAD5D70-5325-9A43-A8A3-B59C731ED4DD}" srcOrd="1" destOrd="0" presId="urn:microsoft.com/office/officeart/2005/8/layout/hierarchy1"/>
    <dgm:cxn modelId="{4C6C1EB6-4FDC-234C-933A-2476578C05DC}" type="presParOf" srcId="{A1FD0D0D-022A-C54E-B207-822FE0E3E3ED}" destId="{1A7D5D36-AA42-BE4B-A162-0E439136CAD6}" srcOrd="1" destOrd="0" presId="urn:microsoft.com/office/officeart/2005/8/layout/hierarchy1"/>
    <dgm:cxn modelId="{D07F14F0-4F24-0D43-AC3C-DC60A10D5951}" type="presParOf" srcId="{1A7D5D36-AA42-BE4B-A162-0E439136CAD6}" destId="{45D3D455-CE0B-674E-99D3-5699AF9777C8}" srcOrd="0" destOrd="0" presId="urn:microsoft.com/office/officeart/2005/8/layout/hierarchy1"/>
    <dgm:cxn modelId="{7B13CB4F-7A7D-F54F-BEF9-D4C6E8E37171}" type="presParOf" srcId="{45D3D455-CE0B-674E-99D3-5699AF9777C8}" destId="{C8331476-3658-9F47-B8F4-638886FC3896}" srcOrd="0" destOrd="0" presId="urn:microsoft.com/office/officeart/2005/8/layout/hierarchy1"/>
    <dgm:cxn modelId="{52D75C75-AD3F-1945-A777-0F6795307744}" type="presParOf" srcId="{45D3D455-CE0B-674E-99D3-5699AF9777C8}" destId="{454ADFE8-19E8-924A-950F-B6F04BDCC1FD}" srcOrd="1" destOrd="0" presId="urn:microsoft.com/office/officeart/2005/8/layout/hierarchy1"/>
    <dgm:cxn modelId="{F1349630-2E0C-4541-9149-FDE94868603B}" type="presParOf" srcId="{1A7D5D36-AA42-BE4B-A162-0E439136CAD6}" destId="{BD1C2960-AC07-4043-82DF-F001C7E2646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CABA65-3F26-4949-A9B1-9D3D1AC99E13}"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91B8AF2A-8570-42DC-A590-2718668BCCE3}">
      <dgm:prSet/>
      <dgm:spPr>
        <a:solidFill>
          <a:schemeClr val="accent1"/>
        </a:solidFill>
      </dgm:spPr>
      <dgm:t>
        <a:bodyPr/>
        <a:lstStyle/>
        <a:p>
          <a:r>
            <a:rPr lang="en-US" dirty="0">
              <a:latin typeface="Times New Roman" panose="02020603050405020304" pitchFamily="18" charset="0"/>
              <a:cs typeface="Times New Roman" panose="02020603050405020304" pitchFamily="18" charset="0"/>
            </a:rPr>
            <a:t>Descriptive analysis</a:t>
          </a:r>
        </a:p>
      </dgm:t>
    </dgm:pt>
    <dgm:pt modelId="{E199CDA4-F2A7-44EA-BE9C-594E73BB6854}" type="parTrans" cxnId="{68981B8D-F5F8-4BD1-839D-F8CB561E7DCD}">
      <dgm:prSet/>
      <dgm:spPr/>
      <dgm:t>
        <a:bodyPr/>
        <a:lstStyle/>
        <a:p>
          <a:endParaRPr lang="en-US"/>
        </a:p>
      </dgm:t>
    </dgm:pt>
    <dgm:pt modelId="{9FBA166A-9C84-4211-9826-D2CC8D381276}" type="sibTrans" cxnId="{68981B8D-F5F8-4BD1-839D-F8CB561E7DCD}">
      <dgm:prSet/>
      <dgm:spPr/>
      <dgm:t>
        <a:bodyPr/>
        <a:lstStyle/>
        <a:p>
          <a:endParaRPr lang="en-US"/>
        </a:p>
      </dgm:t>
    </dgm:pt>
    <dgm:pt modelId="{E05F4020-CCB0-472E-88B1-841BA0F36472}">
      <dgm:prSet/>
      <dgm:spPr>
        <a:solidFill>
          <a:schemeClr val="accent1">
            <a:lumMod val="40000"/>
            <a:lumOff val="60000"/>
            <a:alpha val="90000"/>
          </a:schemeClr>
        </a:solidFill>
      </dgm:spPr>
      <dgm:t>
        <a:bodyPr/>
        <a:lstStyle/>
        <a:p>
          <a:r>
            <a:rPr lang="en-US" dirty="0">
              <a:latin typeface="Times New Roman" panose="02020603050405020304" pitchFamily="18" charset="0"/>
              <a:cs typeface="Times New Roman" panose="02020603050405020304" pitchFamily="18" charset="0"/>
            </a:rPr>
            <a:t>Examine rates &amp; characteristics of recidivism </a:t>
          </a:r>
        </a:p>
      </dgm:t>
    </dgm:pt>
    <dgm:pt modelId="{68F6AB54-D9B6-44E8-BCC9-2B242B3CF353}" type="parTrans" cxnId="{46C7F869-15CD-45B2-A6CF-522AD2054088}">
      <dgm:prSet/>
      <dgm:spPr/>
      <dgm:t>
        <a:bodyPr/>
        <a:lstStyle/>
        <a:p>
          <a:endParaRPr lang="en-US"/>
        </a:p>
      </dgm:t>
    </dgm:pt>
    <dgm:pt modelId="{3B99F34D-D800-4317-96CB-E2DC5520D3B0}" type="sibTrans" cxnId="{46C7F869-15CD-45B2-A6CF-522AD2054088}">
      <dgm:prSet/>
      <dgm:spPr/>
      <dgm:t>
        <a:bodyPr/>
        <a:lstStyle/>
        <a:p>
          <a:endParaRPr lang="en-US"/>
        </a:p>
      </dgm:t>
    </dgm:pt>
    <dgm:pt modelId="{34E42AF7-96ED-4B0F-B2F1-C6D178EFA1F2}">
      <dgm:prSet/>
      <dgm:spPr>
        <a:solidFill>
          <a:schemeClr val="accent1"/>
        </a:solidFill>
      </dgm:spPr>
      <dgm:t>
        <a:bodyPr/>
        <a:lstStyle/>
        <a:p>
          <a:r>
            <a:rPr lang="en-US" dirty="0">
              <a:latin typeface="Times New Roman" panose="02020603050405020304" pitchFamily="18" charset="0"/>
              <a:cs typeface="Times New Roman" panose="02020603050405020304" pitchFamily="18" charset="0"/>
            </a:rPr>
            <a:t>Cox proportional hazard models</a:t>
          </a:r>
        </a:p>
      </dgm:t>
    </dgm:pt>
    <dgm:pt modelId="{B1889AF5-D781-4BA6-9FA5-57E4CB51E0D5}" type="parTrans" cxnId="{F5FD4777-44F4-4A38-BC1A-3FC05CBB7012}">
      <dgm:prSet/>
      <dgm:spPr/>
      <dgm:t>
        <a:bodyPr/>
        <a:lstStyle/>
        <a:p>
          <a:endParaRPr lang="en-US"/>
        </a:p>
      </dgm:t>
    </dgm:pt>
    <dgm:pt modelId="{8E28FF62-EC7C-4684-9464-F274CA30AA93}" type="sibTrans" cxnId="{F5FD4777-44F4-4A38-BC1A-3FC05CBB7012}">
      <dgm:prSet/>
      <dgm:spPr/>
      <dgm:t>
        <a:bodyPr/>
        <a:lstStyle/>
        <a:p>
          <a:endParaRPr lang="en-US"/>
        </a:p>
      </dgm:t>
    </dgm:pt>
    <dgm:pt modelId="{4E798378-01B0-4568-A329-139E9962588C}">
      <dgm:prSet/>
      <dgm:spPr>
        <a:solidFill>
          <a:schemeClr val="accent1">
            <a:lumMod val="40000"/>
            <a:lumOff val="60000"/>
            <a:alpha val="90000"/>
          </a:schemeClr>
        </a:solidFill>
      </dgm:spPr>
      <dgm:t>
        <a:bodyPr/>
        <a:lstStyle/>
        <a:p>
          <a:r>
            <a:rPr lang="en-US" b="0" i="0" dirty="0">
              <a:latin typeface="Times New Roman" panose="02020603050405020304" pitchFamily="18" charset="0"/>
              <a:cs typeface="Times New Roman" panose="02020603050405020304" pitchFamily="18" charset="0"/>
            </a:rPr>
            <a:t>Estimate time from a youth’s initial JJ contact until recidivism referral</a:t>
          </a:r>
          <a:endParaRPr lang="en-US" dirty="0">
            <a:latin typeface="Times New Roman" panose="02020603050405020304" pitchFamily="18" charset="0"/>
            <a:cs typeface="Times New Roman" panose="02020603050405020304" pitchFamily="18" charset="0"/>
          </a:endParaRPr>
        </a:p>
      </dgm:t>
    </dgm:pt>
    <dgm:pt modelId="{F82F1719-1FC2-4B14-8341-1282282B079E}" type="parTrans" cxnId="{1F2640F7-9A9C-4C73-9459-4E6FBB139A0F}">
      <dgm:prSet/>
      <dgm:spPr/>
      <dgm:t>
        <a:bodyPr/>
        <a:lstStyle/>
        <a:p>
          <a:endParaRPr lang="en-US"/>
        </a:p>
      </dgm:t>
    </dgm:pt>
    <dgm:pt modelId="{B316DDD1-80FA-4853-BB70-D24558A8BF88}" type="sibTrans" cxnId="{1F2640F7-9A9C-4C73-9459-4E6FBB139A0F}">
      <dgm:prSet/>
      <dgm:spPr/>
      <dgm:t>
        <a:bodyPr/>
        <a:lstStyle/>
        <a:p>
          <a:endParaRPr lang="en-US"/>
        </a:p>
      </dgm:t>
    </dgm:pt>
    <dgm:pt modelId="{D613A047-C879-1842-9695-00BF3BDF2FA6}" type="pres">
      <dgm:prSet presAssocID="{7ECABA65-3F26-4949-A9B1-9D3D1AC99E13}" presName="Name0" presStyleCnt="0">
        <dgm:presLayoutVars>
          <dgm:dir/>
          <dgm:animLvl val="lvl"/>
          <dgm:resizeHandles val="exact"/>
        </dgm:presLayoutVars>
      </dgm:prSet>
      <dgm:spPr/>
    </dgm:pt>
    <dgm:pt modelId="{2F193F67-D007-F347-986B-D773C57E1078}" type="pres">
      <dgm:prSet presAssocID="{91B8AF2A-8570-42DC-A590-2718668BCCE3}" presName="composite" presStyleCnt="0"/>
      <dgm:spPr/>
    </dgm:pt>
    <dgm:pt modelId="{C6EB9F85-5E28-394B-A584-61FA4A4838FC}" type="pres">
      <dgm:prSet presAssocID="{91B8AF2A-8570-42DC-A590-2718668BCCE3}" presName="parTx" presStyleLbl="alignNode1" presStyleIdx="0" presStyleCnt="2">
        <dgm:presLayoutVars>
          <dgm:chMax val="0"/>
          <dgm:chPref val="0"/>
          <dgm:bulletEnabled val="1"/>
        </dgm:presLayoutVars>
      </dgm:prSet>
      <dgm:spPr/>
    </dgm:pt>
    <dgm:pt modelId="{84BCABA2-96D7-5444-8121-59F10D03995F}" type="pres">
      <dgm:prSet presAssocID="{91B8AF2A-8570-42DC-A590-2718668BCCE3}" presName="desTx" presStyleLbl="alignAccFollowNode1" presStyleIdx="0" presStyleCnt="2">
        <dgm:presLayoutVars>
          <dgm:bulletEnabled val="1"/>
        </dgm:presLayoutVars>
      </dgm:prSet>
      <dgm:spPr/>
    </dgm:pt>
    <dgm:pt modelId="{4C158EDB-0BFE-EF45-96E8-868744C562FE}" type="pres">
      <dgm:prSet presAssocID="{9FBA166A-9C84-4211-9826-D2CC8D381276}" presName="space" presStyleCnt="0"/>
      <dgm:spPr/>
    </dgm:pt>
    <dgm:pt modelId="{082D97DB-3901-6B43-9C9D-6278C6C49775}" type="pres">
      <dgm:prSet presAssocID="{34E42AF7-96ED-4B0F-B2F1-C6D178EFA1F2}" presName="composite" presStyleCnt="0"/>
      <dgm:spPr/>
    </dgm:pt>
    <dgm:pt modelId="{03C2AE8F-9C08-8C48-B159-FC0F2728AE01}" type="pres">
      <dgm:prSet presAssocID="{34E42AF7-96ED-4B0F-B2F1-C6D178EFA1F2}" presName="parTx" presStyleLbl="alignNode1" presStyleIdx="1" presStyleCnt="2">
        <dgm:presLayoutVars>
          <dgm:chMax val="0"/>
          <dgm:chPref val="0"/>
          <dgm:bulletEnabled val="1"/>
        </dgm:presLayoutVars>
      </dgm:prSet>
      <dgm:spPr/>
    </dgm:pt>
    <dgm:pt modelId="{31ECC15E-D020-1444-8A1C-AD42C73F6717}" type="pres">
      <dgm:prSet presAssocID="{34E42AF7-96ED-4B0F-B2F1-C6D178EFA1F2}" presName="desTx" presStyleLbl="alignAccFollowNode1" presStyleIdx="1" presStyleCnt="2">
        <dgm:presLayoutVars>
          <dgm:bulletEnabled val="1"/>
        </dgm:presLayoutVars>
      </dgm:prSet>
      <dgm:spPr/>
    </dgm:pt>
  </dgm:ptLst>
  <dgm:cxnLst>
    <dgm:cxn modelId="{D0AF0829-19F1-ED45-B236-A4DAD802F926}" type="presOf" srcId="{4E798378-01B0-4568-A329-139E9962588C}" destId="{31ECC15E-D020-1444-8A1C-AD42C73F6717}" srcOrd="0" destOrd="0" presId="urn:microsoft.com/office/officeart/2005/8/layout/hList1"/>
    <dgm:cxn modelId="{46C7F869-15CD-45B2-A6CF-522AD2054088}" srcId="{91B8AF2A-8570-42DC-A590-2718668BCCE3}" destId="{E05F4020-CCB0-472E-88B1-841BA0F36472}" srcOrd="0" destOrd="0" parTransId="{68F6AB54-D9B6-44E8-BCC9-2B242B3CF353}" sibTransId="{3B99F34D-D800-4317-96CB-E2DC5520D3B0}"/>
    <dgm:cxn modelId="{93F0D26A-C698-D846-A8A6-42DFE2C89D6C}" type="presOf" srcId="{7ECABA65-3F26-4949-A9B1-9D3D1AC99E13}" destId="{D613A047-C879-1842-9695-00BF3BDF2FA6}" srcOrd="0" destOrd="0" presId="urn:microsoft.com/office/officeart/2005/8/layout/hList1"/>
    <dgm:cxn modelId="{F5FD4777-44F4-4A38-BC1A-3FC05CBB7012}" srcId="{7ECABA65-3F26-4949-A9B1-9D3D1AC99E13}" destId="{34E42AF7-96ED-4B0F-B2F1-C6D178EFA1F2}" srcOrd="1" destOrd="0" parTransId="{B1889AF5-D781-4BA6-9FA5-57E4CB51E0D5}" sibTransId="{8E28FF62-EC7C-4684-9464-F274CA30AA93}"/>
    <dgm:cxn modelId="{68981B8D-F5F8-4BD1-839D-F8CB561E7DCD}" srcId="{7ECABA65-3F26-4949-A9B1-9D3D1AC99E13}" destId="{91B8AF2A-8570-42DC-A590-2718668BCCE3}" srcOrd="0" destOrd="0" parTransId="{E199CDA4-F2A7-44EA-BE9C-594E73BB6854}" sibTransId="{9FBA166A-9C84-4211-9826-D2CC8D381276}"/>
    <dgm:cxn modelId="{5C4FACB3-C168-314B-BD2E-242CEBFC2E33}" type="presOf" srcId="{E05F4020-CCB0-472E-88B1-841BA0F36472}" destId="{84BCABA2-96D7-5444-8121-59F10D03995F}" srcOrd="0" destOrd="0" presId="urn:microsoft.com/office/officeart/2005/8/layout/hList1"/>
    <dgm:cxn modelId="{8C6378D0-1074-744D-B953-B32E110EA011}" type="presOf" srcId="{91B8AF2A-8570-42DC-A590-2718668BCCE3}" destId="{C6EB9F85-5E28-394B-A584-61FA4A4838FC}" srcOrd="0" destOrd="0" presId="urn:microsoft.com/office/officeart/2005/8/layout/hList1"/>
    <dgm:cxn modelId="{A7AA55F2-A992-0040-B617-88DAF4F2AC3A}" type="presOf" srcId="{34E42AF7-96ED-4B0F-B2F1-C6D178EFA1F2}" destId="{03C2AE8F-9C08-8C48-B159-FC0F2728AE01}" srcOrd="0" destOrd="0" presId="urn:microsoft.com/office/officeart/2005/8/layout/hList1"/>
    <dgm:cxn modelId="{1F2640F7-9A9C-4C73-9459-4E6FBB139A0F}" srcId="{34E42AF7-96ED-4B0F-B2F1-C6D178EFA1F2}" destId="{4E798378-01B0-4568-A329-139E9962588C}" srcOrd="0" destOrd="0" parTransId="{F82F1719-1FC2-4B14-8341-1282282B079E}" sibTransId="{B316DDD1-80FA-4853-BB70-D24558A8BF88}"/>
    <dgm:cxn modelId="{BF9747A7-6AAB-FF49-AB29-31887D052FB4}" type="presParOf" srcId="{D613A047-C879-1842-9695-00BF3BDF2FA6}" destId="{2F193F67-D007-F347-986B-D773C57E1078}" srcOrd="0" destOrd="0" presId="urn:microsoft.com/office/officeart/2005/8/layout/hList1"/>
    <dgm:cxn modelId="{96D6B5B8-D16A-FC47-BB19-0AED6E4C5156}" type="presParOf" srcId="{2F193F67-D007-F347-986B-D773C57E1078}" destId="{C6EB9F85-5E28-394B-A584-61FA4A4838FC}" srcOrd="0" destOrd="0" presId="urn:microsoft.com/office/officeart/2005/8/layout/hList1"/>
    <dgm:cxn modelId="{BEC94E00-4CE3-A94B-B059-22A8CAAABAF2}" type="presParOf" srcId="{2F193F67-D007-F347-986B-D773C57E1078}" destId="{84BCABA2-96D7-5444-8121-59F10D03995F}" srcOrd="1" destOrd="0" presId="urn:microsoft.com/office/officeart/2005/8/layout/hList1"/>
    <dgm:cxn modelId="{25FC3BE6-54EF-BD42-B122-596D59706203}" type="presParOf" srcId="{D613A047-C879-1842-9695-00BF3BDF2FA6}" destId="{4C158EDB-0BFE-EF45-96E8-868744C562FE}" srcOrd="1" destOrd="0" presId="urn:microsoft.com/office/officeart/2005/8/layout/hList1"/>
    <dgm:cxn modelId="{57D73CBC-51CF-4A4C-8398-C6C03438C3AA}" type="presParOf" srcId="{D613A047-C879-1842-9695-00BF3BDF2FA6}" destId="{082D97DB-3901-6B43-9C9D-6278C6C49775}" srcOrd="2" destOrd="0" presId="urn:microsoft.com/office/officeart/2005/8/layout/hList1"/>
    <dgm:cxn modelId="{F317ED3A-4929-C14D-902F-E704618BBFA8}" type="presParOf" srcId="{082D97DB-3901-6B43-9C9D-6278C6C49775}" destId="{03C2AE8F-9C08-8C48-B159-FC0F2728AE01}" srcOrd="0" destOrd="0" presId="urn:microsoft.com/office/officeart/2005/8/layout/hList1"/>
    <dgm:cxn modelId="{1C3E7BCF-9540-E249-86D7-F200B474A0CA}" type="presParOf" srcId="{082D97DB-3901-6B43-9C9D-6278C6C49775}" destId="{31ECC15E-D020-1444-8A1C-AD42C73F671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2B7A5-3405-8743-B6E2-87F5119293C9}">
      <dsp:nvSpPr>
        <dsp:cNvPr id="0" name=""/>
        <dsp:cNvSpPr/>
      </dsp:nvSpPr>
      <dsp:spPr>
        <a:xfrm>
          <a:off x="13226" y="8987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9A021D-1E29-4C47-9FD2-9FD40C5F3AEF}">
      <dsp:nvSpPr>
        <dsp:cNvPr id="0" name=""/>
        <dsp:cNvSpPr/>
      </dsp:nvSpPr>
      <dsp:spPr>
        <a:xfrm>
          <a:off x="533472" y="584107"/>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0" i="0" kern="1200" dirty="0">
              <a:latin typeface="Times New Roman" panose="02020603050405020304" pitchFamily="18" charset="0"/>
              <a:cs typeface="Times New Roman" panose="02020603050405020304" pitchFamily="18" charset="0"/>
            </a:rPr>
            <a:t>CWS involvement is associated with risk of </a:t>
          </a:r>
          <a:r>
            <a:rPr lang="en-US" sz="2900" b="1" i="1" kern="1200" dirty="0">
              <a:latin typeface="Times New Roman" panose="02020603050405020304" pitchFamily="18" charset="0"/>
              <a:cs typeface="Times New Roman" panose="02020603050405020304" pitchFamily="18" charset="0"/>
            </a:rPr>
            <a:t>initial</a:t>
          </a:r>
          <a:r>
            <a:rPr lang="en-US" sz="2900" b="0" i="0" kern="1200" dirty="0">
              <a:latin typeface="Times New Roman" panose="02020603050405020304" pitchFamily="18" charset="0"/>
              <a:cs typeface="Times New Roman" panose="02020603050405020304" pitchFamily="18" charset="0"/>
            </a:rPr>
            <a:t> JJ contact</a:t>
          </a:r>
        </a:p>
        <a:p>
          <a:pPr marL="0" lvl="0" indent="0" algn="ctr" defTabSz="1289050">
            <a:lnSpc>
              <a:spcPct val="90000"/>
            </a:lnSpc>
            <a:spcBef>
              <a:spcPct val="0"/>
            </a:spcBef>
            <a:spcAft>
              <a:spcPct val="35000"/>
            </a:spcAft>
            <a:buNone/>
          </a:pPr>
          <a:r>
            <a:rPr lang="en-US" sz="2900" b="0" i="0" kern="1200" dirty="0">
              <a:latin typeface="Times New Roman" panose="02020603050405020304" pitchFamily="18" charset="0"/>
              <a:cs typeface="Times New Roman" panose="02020603050405020304" pitchFamily="18" charset="0"/>
            </a:rPr>
            <a:t> </a:t>
          </a:r>
          <a:r>
            <a:rPr lang="en-US" sz="2000" b="0" i="0" kern="1200" dirty="0"/>
            <a:t>(</a:t>
          </a:r>
          <a:r>
            <a:rPr lang="en-US" sz="2000" b="0" i="0" kern="1200" dirty="0" err="1">
              <a:latin typeface="Times New Roman" panose="02020603050405020304" pitchFamily="18" charset="0"/>
              <a:cs typeface="Times New Roman" panose="02020603050405020304" pitchFamily="18" charset="0"/>
            </a:rPr>
            <a:t>Goodkind</a:t>
          </a:r>
          <a:r>
            <a:rPr lang="en-US" sz="2000" b="0" i="0" kern="1200" dirty="0">
              <a:latin typeface="Times New Roman" panose="02020603050405020304" pitchFamily="18" charset="0"/>
              <a:cs typeface="Times New Roman" panose="02020603050405020304" pitchFamily="18" charset="0"/>
            </a:rPr>
            <a:t> et al., 2013; </a:t>
          </a:r>
          <a:r>
            <a:rPr lang="en-US" sz="2000" b="0" i="0" kern="1200" dirty="0" err="1">
              <a:latin typeface="Times New Roman" panose="02020603050405020304" pitchFamily="18" charset="0"/>
              <a:cs typeface="Times New Roman" panose="02020603050405020304" pitchFamily="18" charset="0"/>
            </a:rPr>
            <a:t>Mersky</a:t>
          </a:r>
          <a:r>
            <a:rPr lang="en-US" sz="2000" b="0" i="0" kern="1200" dirty="0">
              <a:latin typeface="Times New Roman" panose="02020603050405020304" pitchFamily="18" charset="0"/>
              <a:cs typeface="Times New Roman" panose="02020603050405020304" pitchFamily="18" charset="0"/>
            </a:rPr>
            <a:t> &amp; Reynolds, 2007)</a:t>
          </a:r>
          <a:endParaRPr lang="en-US" sz="2000" kern="1200" dirty="0">
            <a:latin typeface="Times New Roman" panose="02020603050405020304" pitchFamily="18" charset="0"/>
            <a:cs typeface="Times New Roman" panose="02020603050405020304" pitchFamily="18" charset="0"/>
          </a:endParaRPr>
        </a:p>
      </dsp:txBody>
      <dsp:txXfrm>
        <a:off x="620554" y="671189"/>
        <a:ext cx="4508047" cy="2799040"/>
      </dsp:txXfrm>
    </dsp:sp>
    <dsp:sp modelId="{C8331476-3658-9F47-B8F4-638886FC3896}">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4ADFE8-19E8-924A-950F-B6F04BDCC1FD}">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0" i="0" kern="1200" dirty="0">
              <a:latin typeface="Times New Roman" panose="02020603050405020304" pitchFamily="18" charset="0"/>
              <a:cs typeface="Times New Roman" panose="02020603050405020304" pitchFamily="18" charset="0"/>
            </a:rPr>
            <a:t>How is CWS involvement is associated with </a:t>
          </a:r>
          <a:r>
            <a:rPr lang="en-US" sz="2900" b="1" i="1" kern="1200" dirty="0">
              <a:latin typeface="Times New Roman" panose="02020603050405020304" pitchFamily="18" charset="0"/>
              <a:cs typeface="Times New Roman" panose="02020603050405020304" pitchFamily="18" charset="0"/>
            </a:rPr>
            <a:t>continued</a:t>
          </a:r>
          <a:r>
            <a:rPr lang="en-US" sz="2900" b="0" i="0" kern="1200" dirty="0">
              <a:latin typeface="Times New Roman" panose="02020603050405020304" pitchFamily="18" charset="0"/>
              <a:cs typeface="Times New Roman" panose="02020603050405020304" pitchFamily="18" charset="0"/>
            </a:rPr>
            <a:t> involvement with JJ?</a:t>
          </a:r>
          <a:endParaRPr lang="en-US" sz="2900" kern="1200" dirty="0">
            <a:latin typeface="Times New Roman" panose="02020603050405020304" pitchFamily="18" charset="0"/>
            <a:cs typeface="Times New Roman" panose="02020603050405020304" pitchFamily="18" charset="0"/>
          </a:endParaRPr>
        </a:p>
      </dsp:txBody>
      <dsp:txXfrm>
        <a:off x="6331365" y="692298"/>
        <a:ext cx="4508047" cy="2799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B9F85-5E28-394B-A584-61FA4A4838FC}">
      <dsp:nvSpPr>
        <dsp:cNvPr id="0" name=""/>
        <dsp:cNvSpPr/>
      </dsp:nvSpPr>
      <dsp:spPr>
        <a:xfrm>
          <a:off x="51" y="150707"/>
          <a:ext cx="4913783" cy="1376978"/>
        </a:xfrm>
        <a:prstGeom prst="rect">
          <a:avLst/>
        </a:prstGeom>
        <a:solidFill>
          <a:schemeClr val="accent1"/>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latin typeface="Times New Roman" panose="02020603050405020304" pitchFamily="18" charset="0"/>
              <a:cs typeface="Times New Roman" panose="02020603050405020304" pitchFamily="18" charset="0"/>
            </a:rPr>
            <a:t>Descriptive analysis</a:t>
          </a:r>
        </a:p>
      </dsp:txBody>
      <dsp:txXfrm>
        <a:off x="51" y="150707"/>
        <a:ext cx="4913783" cy="1376978"/>
      </dsp:txXfrm>
    </dsp:sp>
    <dsp:sp modelId="{84BCABA2-96D7-5444-8121-59F10D03995F}">
      <dsp:nvSpPr>
        <dsp:cNvPr id="0" name=""/>
        <dsp:cNvSpPr/>
      </dsp:nvSpPr>
      <dsp:spPr>
        <a:xfrm>
          <a:off x="51" y="1527686"/>
          <a:ext cx="4913783" cy="2672943"/>
        </a:xfrm>
        <a:prstGeom prst="rect">
          <a:avLst/>
        </a:prstGeom>
        <a:solidFill>
          <a:schemeClr val="accent1">
            <a:lumMod val="40000"/>
            <a:lumOff val="6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a:lnSpc>
              <a:spcPct val="90000"/>
            </a:lnSpc>
            <a:spcBef>
              <a:spcPct val="0"/>
            </a:spcBef>
            <a:spcAft>
              <a:spcPct val="15000"/>
            </a:spcAft>
            <a:buChar char="•"/>
          </a:pPr>
          <a:r>
            <a:rPr lang="en-US" sz="4100" kern="1200" dirty="0">
              <a:latin typeface="Times New Roman" panose="02020603050405020304" pitchFamily="18" charset="0"/>
              <a:cs typeface="Times New Roman" panose="02020603050405020304" pitchFamily="18" charset="0"/>
            </a:rPr>
            <a:t>Examine rates &amp; characteristics of recidivism </a:t>
          </a:r>
        </a:p>
      </dsp:txBody>
      <dsp:txXfrm>
        <a:off x="51" y="1527686"/>
        <a:ext cx="4913783" cy="2672943"/>
      </dsp:txXfrm>
    </dsp:sp>
    <dsp:sp modelId="{03C2AE8F-9C08-8C48-B159-FC0F2728AE01}">
      <dsp:nvSpPr>
        <dsp:cNvPr id="0" name=""/>
        <dsp:cNvSpPr/>
      </dsp:nvSpPr>
      <dsp:spPr>
        <a:xfrm>
          <a:off x="5601764" y="150707"/>
          <a:ext cx="4913783" cy="1376978"/>
        </a:xfrm>
        <a:prstGeom prst="rect">
          <a:avLst/>
        </a:prstGeom>
        <a:solidFill>
          <a:schemeClr val="accent1"/>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latin typeface="Times New Roman" panose="02020603050405020304" pitchFamily="18" charset="0"/>
              <a:cs typeface="Times New Roman" panose="02020603050405020304" pitchFamily="18" charset="0"/>
            </a:rPr>
            <a:t>Cox proportional hazard models</a:t>
          </a:r>
        </a:p>
      </dsp:txBody>
      <dsp:txXfrm>
        <a:off x="5601764" y="150707"/>
        <a:ext cx="4913783" cy="1376978"/>
      </dsp:txXfrm>
    </dsp:sp>
    <dsp:sp modelId="{31ECC15E-D020-1444-8A1C-AD42C73F6717}">
      <dsp:nvSpPr>
        <dsp:cNvPr id="0" name=""/>
        <dsp:cNvSpPr/>
      </dsp:nvSpPr>
      <dsp:spPr>
        <a:xfrm>
          <a:off x="5601764" y="1527686"/>
          <a:ext cx="4913783" cy="2672943"/>
        </a:xfrm>
        <a:prstGeom prst="rect">
          <a:avLst/>
        </a:prstGeom>
        <a:solidFill>
          <a:schemeClr val="accent1">
            <a:lumMod val="40000"/>
            <a:lumOff val="60000"/>
            <a:alpha val="9000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a:lnSpc>
              <a:spcPct val="90000"/>
            </a:lnSpc>
            <a:spcBef>
              <a:spcPct val="0"/>
            </a:spcBef>
            <a:spcAft>
              <a:spcPct val="15000"/>
            </a:spcAft>
            <a:buChar char="•"/>
          </a:pPr>
          <a:r>
            <a:rPr lang="en-US" sz="4100" b="0" i="0" kern="1200" dirty="0">
              <a:latin typeface="Times New Roman" panose="02020603050405020304" pitchFamily="18" charset="0"/>
              <a:cs typeface="Times New Roman" panose="02020603050405020304" pitchFamily="18" charset="0"/>
            </a:rPr>
            <a:t>Estimate time from a youth’s initial JJ contact until recidivism referral</a:t>
          </a:r>
          <a:endParaRPr lang="en-US" sz="4100" kern="1200" dirty="0">
            <a:latin typeface="Times New Roman" panose="02020603050405020304" pitchFamily="18" charset="0"/>
            <a:cs typeface="Times New Roman" panose="02020603050405020304" pitchFamily="18" charset="0"/>
          </a:endParaRPr>
        </a:p>
      </dsp:txBody>
      <dsp:txXfrm>
        <a:off x="5601764" y="1527686"/>
        <a:ext cx="4913783" cy="26729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AFF636-F05A-9646-B93C-74216254FE14}"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2797980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FF636-F05A-9646-B93C-74216254FE14}"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402013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FF636-F05A-9646-B93C-74216254FE14}"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302213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FF636-F05A-9646-B93C-74216254FE14}"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108534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AFF636-F05A-9646-B93C-74216254FE14}" type="datetimeFigureOut">
              <a:rPr lang="en-US" smtClean="0"/>
              <a:t>10/2/23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378229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AFF636-F05A-9646-B93C-74216254FE14}" type="datetimeFigureOut">
              <a:rPr lang="en-US" smtClean="0"/>
              <a:t>10/2/23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350590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AFF636-F05A-9646-B93C-74216254FE14}" type="datetimeFigureOut">
              <a:rPr lang="en-US" smtClean="0"/>
              <a:t>10/2/23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211794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F636-F05A-9646-B93C-74216254FE14}" type="datetimeFigureOut">
              <a:rPr lang="en-US" smtClean="0"/>
              <a:t>10/2/23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654832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FF636-F05A-9646-B93C-74216254FE14}" type="datetimeFigureOut">
              <a:rPr lang="en-US" smtClean="0"/>
              <a:t>10/2/23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312107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AFF636-F05A-9646-B93C-74216254FE14}" type="datetimeFigureOut">
              <a:rPr lang="en-US" smtClean="0"/>
              <a:t>10/2/23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307429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AFF636-F05A-9646-B93C-74216254FE14}" type="datetimeFigureOut">
              <a:rPr lang="en-US" smtClean="0"/>
              <a:t>10/2/23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18391-B0BD-934F-B563-5AB7261B17BF}" type="slidenum">
              <a:rPr lang="en-US" smtClean="0"/>
              <a:t>‹#›</a:t>
            </a:fld>
            <a:endParaRPr lang="en-US"/>
          </a:p>
        </p:txBody>
      </p:sp>
    </p:spTree>
    <p:extLst>
      <p:ext uri="{BB962C8B-B14F-4D97-AF65-F5344CB8AC3E}">
        <p14:creationId xmlns:p14="http://schemas.microsoft.com/office/powerpoint/2010/main" val="1825317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FF636-F05A-9646-B93C-74216254FE14}" type="datetimeFigureOut">
              <a:rPr lang="en-US" smtClean="0"/>
              <a:t>10/2/23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18391-B0BD-934F-B563-5AB7261B17BF}" type="slidenum">
              <a:rPr lang="en-US" smtClean="0"/>
              <a:t>‹#›</a:t>
            </a:fld>
            <a:endParaRPr lang="en-US"/>
          </a:p>
        </p:txBody>
      </p:sp>
    </p:spTree>
    <p:extLst>
      <p:ext uri="{BB962C8B-B14F-4D97-AF65-F5344CB8AC3E}">
        <p14:creationId xmlns:p14="http://schemas.microsoft.com/office/powerpoint/2010/main" val="20801109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aek271@psu.edu"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2F6B350-0B78-6BBA-F6EE-DF0E48CEB07B}"/>
              </a:ext>
            </a:extLst>
          </p:cNvPr>
          <p:cNvSpPr>
            <a:spLocks noGrp="1"/>
          </p:cNvSpPr>
          <p:nvPr>
            <p:ph type="title"/>
          </p:nvPr>
        </p:nvSpPr>
        <p:spPr>
          <a:xfrm>
            <a:off x="583364" y="154951"/>
            <a:ext cx="6596245" cy="3268520"/>
          </a:xfrm>
        </p:spPr>
        <p:txBody>
          <a:bodyPr vert="horz" lIns="91440" tIns="45720" rIns="91440" bIns="45720" rtlCol="0" anchor="b">
            <a:normAutofit/>
          </a:bodyPr>
          <a:lstStyle/>
          <a:p>
            <a:pPr algn="ctr"/>
            <a:r>
              <a:rPr lang="en-US" sz="4800" b="0" kern="1200" dirty="0">
                <a:solidFill>
                  <a:srgbClr val="FFFFFF"/>
                </a:solidFill>
                <a:effectLst/>
                <a:latin typeface="Times New Roman" panose="02020603050405020304" pitchFamily="18" charset="0"/>
                <a:cs typeface="Times New Roman" panose="02020603050405020304" pitchFamily="18" charset="0"/>
              </a:rPr>
              <a:t>Rates and Predictors of Juvenile Recidivism </a:t>
            </a:r>
            <a:br>
              <a:rPr lang="en-US" sz="4800" b="0" kern="1200" dirty="0">
                <a:solidFill>
                  <a:srgbClr val="FFFFFF"/>
                </a:solidFill>
                <a:effectLst/>
                <a:latin typeface="Times New Roman" panose="02020603050405020304" pitchFamily="18" charset="0"/>
                <a:cs typeface="Times New Roman" panose="02020603050405020304" pitchFamily="18" charset="0"/>
              </a:rPr>
            </a:br>
            <a:r>
              <a:rPr lang="en-US" sz="4800" b="0" kern="1200" dirty="0">
                <a:solidFill>
                  <a:srgbClr val="FFFFFF"/>
                </a:solidFill>
                <a:effectLst/>
                <a:latin typeface="Times New Roman" panose="02020603050405020304" pitchFamily="18" charset="0"/>
                <a:cs typeface="Times New Roman" panose="02020603050405020304" pitchFamily="18" charset="0"/>
              </a:rPr>
              <a:t> for Child Welfare Involved Youth </a:t>
            </a:r>
            <a:endParaRPr lang="en-US" sz="4800" kern="1200" dirty="0">
              <a:solidFill>
                <a:srgbClr val="FFFFFF"/>
              </a:solidFill>
              <a:latin typeface="+mj-lt"/>
              <a:ea typeface="+mj-ea"/>
              <a:cs typeface="+mj-cs"/>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BA39910-3103-621F-21E3-48278D1F9675}"/>
              </a:ext>
            </a:extLst>
          </p:cNvPr>
          <p:cNvSpPr txBox="1"/>
          <p:nvPr/>
        </p:nvSpPr>
        <p:spPr>
          <a:xfrm>
            <a:off x="7706440" y="3640719"/>
            <a:ext cx="4479245" cy="2862322"/>
          </a:xfrm>
          <a:prstGeom prst="rect">
            <a:avLst/>
          </a:prstGeom>
          <a:noFill/>
        </p:spPr>
        <p:txBody>
          <a:bodyPr wrap="square" rtlCol="0">
            <a:spAutoFit/>
          </a:bodyPr>
          <a:lstStyle/>
          <a:p>
            <a:r>
              <a:rPr lang="en-US" sz="1800" dirty="0">
                <a:solidFill>
                  <a:schemeClr val="bg1"/>
                </a:solidFill>
                <a:latin typeface="Times New Roman" panose="02020603050405020304" pitchFamily="18" charset="0"/>
                <a:cs typeface="Times New Roman" panose="02020603050405020304" pitchFamily="18" charset="0"/>
              </a:rPr>
              <a:t>Allison Kurpiel </a:t>
            </a:r>
          </a:p>
          <a:p>
            <a:r>
              <a:rPr lang="en-US" sz="1800" dirty="0">
                <a:solidFill>
                  <a:schemeClr val="bg1"/>
                </a:solidFill>
                <a:latin typeface="Times New Roman" panose="02020603050405020304" pitchFamily="18" charset="0"/>
                <a:cs typeface="Times New Roman" panose="02020603050405020304" pitchFamily="18" charset="0"/>
              </a:rPr>
              <a:t>Christian Connell</a:t>
            </a:r>
          </a:p>
          <a:p>
            <a:r>
              <a:rPr lang="en-US" sz="1800" dirty="0">
                <a:solidFill>
                  <a:schemeClr val="bg1"/>
                </a:solidFill>
                <a:latin typeface="Times New Roman" panose="02020603050405020304" pitchFamily="18" charset="0"/>
                <a:cs typeface="Times New Roman" panose="02020603050405020304" pitchFamily="18" charset="0"/>
              </a:rPr>
              <a:t>Sarah A. Font</a:t>
            </a:r>
          </a:p>
          <a:p>
            <a:r>
              <a:rPr lang="en-US" sz="1800" dirty="0">
                <a:solidFill>
                  <a:schemeClr val="bg1"/>
                </a:solidFill>
                <a:latin typeface="Times New Roman" panose="02020603050405020304" pitchFamily="18" charset="0"/>
                <a:cs typeface="Times New Roman" panose="02020603050405020304" pitchFamily="18" charset="0"/>
              </a:rPr>
              <a:t>The Pennsylvania State University </a:t>
            </a:r>
          </a:p>
          <a:p>
            <a:pPr indent="-228600">
              <a:buFont typeface="Arial" panose="020B0604020202020204" pitchFamily="34" charset="0"/>
              <a:buChar char="•"/>
            </a:pPr>
            <a:endParaRPr lang="en-US" sz="1800" dirty="0">
              <a:solidFill>
                <a:schemeClr val="bg1"/>
              </a:solidFill>
            </a:endParaRPr>
          </a:p>
          <a:p>
            <a:pPr indent="-228600">
              <a:buFont typeface="Arial" panose="020B0604020202020204" pitchFamily="34" charset="0"/>
              <a:buChar char="•"/>
            </a:pPr>
            <a:endParaRPr lang="en-US" sz="1800" dirty="0">
              <a:solidFill>
                <a:schemeClr val="bg1"/>
              </a:solidFill>
            </a:endParaRPr>
          </a:p>
          <a:p>
            <a:pPr indent="-228600">
              <a:buFont typeface="Arial" panose="020B0604020202020204" pitchFamily="34" charset="0"/>
              <a:buChar char="•"/>
            </a:pPr>
            <a:endParaRPr lang="en-US" sz="1800" dirty="0">
              <a:solidFill>
                <a:schemeClr val="bg1"/>
              </a:solidFill>
            </a:endParaRPr>
          </a:p>
          <a:p>
            <a:r>
              <a:rPr lang="en-US" sz="1800" dirty="0">
                <a:solidFill>
                  <a:schemeClr val="bg1"/>
                </a:solidFill>
                <a:latin typeface="Times New Roman" panose="02020603050405020304" pitchFamily="18" charset="0"/>
                <a:cs typeface="Times New Roman" panose="02020603050405020304" pitchFamily="18" charset="0"/>
              </a:rPr>
              <a:t>Supporting Crossover Youth Involved with Child Welfare and Juvenile Court Systems </a:t>
            </a:r>
          </a:p>
          <a:p>
            <a:r>
              <a:rPr lang="en-US" sz="1800" dirty="0">
                <a:solidFill>
                  <a:schemeClr val="bg1"/>
                </a:solidFill>
                <a:latin typeface="Times New Roman" panose="02020603050405020304" pitchFamily="18" charset="0"/>
                <a:cs typeface="Times New Roman" panose="02020603050405020304" pitchFamily="18" charset="0"/>
              </a:rPr>
              <a:t>October 5, 2023 </a:t>
            </a:r>
          </a:p>
        </p:txBody>
      </p:sp>
      <p:sp>
        <p:nvSpPr>
          <p:cNvPr id="3" name="TextBox 2">
            <a:extLst>
              <a:ext uri="{FF2B5EF4-FFF2-40B4-BE49-F238E27FC236}">
                <a16:creationId xmlns:a16="http://schemas.microsoft.com/office/drawing/2014/main" id="{50995DFB-0FC5-9F21-2C69-64C718BED769}"/>
              </a:ext>
            </a:extLst>
          </p:cNvPr>
          <p:cNvSpPr txBox="1"/>
          <p:nvPr/>
        </p:nvSpPr>
        <p:spPr>
          <a:xfrm>
            <a:off x="146515" y="5289757"/>
            <a:ext cx="6279000" cy="1413292"/>
          </a:xfrm>
          <a:prstGeom prst="rect">
            <a:avLst/>
          </a:prstGeom>
          <a:noFill/>
        </p:spPr>
        <p:txBody>
          <a:bodyPr wrap="square" rtlCol="0">
            <a:spAutoFit/>
          </a:bodyPr>
          <a:lstStyle/>
          <a:p>
            <a:pPr algn="l"/>
            <a:r>
              <a:rPr lang="en-US" sz="1400" b="0" i="0" dirty="0">
                <a:solidFill>
                  <a:schemeClr val="bg1"/>
                </a:solidFill>
                <a:effectLst/>
                <a:latin typeface="Times New Roman" panose="02020603050405020304" pitchFamily="18" charset="0"/>
              </a:rPr>
              <a:t>Data for this analysis come from the Juvenile Court Judge’s Commission, the Office of Medical Assistance Programs, and the Office of Children Youth and Families in Pennsylvania. These entities do not endorse the conclusions of the author or certify the accuracy of analyses.</a:t>
            </a:r>
            <a:endParaRPr lang="en-US" sz="1400" b="0" i="0" dirty="0">
              <a:solidFill>
                <a:schemeClr val="bg1"/>
              </a:solidFill>
              <a:effectLst/>
              <a:latin typeface="Calibri" panose="020F0502020204030204" pitchFamily="34" charset="0"/>
            </a:endParaRPr>
          </a:p>
          <a:p>
            <a:pPr algn="l"/>
            <a:r>
              <a:rPr lang="en-US" sz="1400" b="0" i="0" dirty="0">
                <a:solidFill>
                  <a:schemeClr val="bg1"/>
                </a:solidFill>
                <a:effectLst/>
                <a:latin typeface="Times New Roman" panose="02020603050405020304" pitchFamily="18" charset="0"/>
              </a:rPr>
              <a:t>Funding for this project comes from the National Institutes of Health (2P50HD089922; R01HD095946)</a:t>
            </a:r>
            <a:endParaRPr lang="en-US" sz="1400" b="0" i="0" dirty="0">
              <a:solidFill>
                <a:schemeClr val="bg1"/>
              </a:solidFill>
              <a:effectLst/>
              <a:latin typeface="Calibri" panose="020F0502020204030204" pitchFamily="34" charset="0"/>
            </a:endParaRPr>
          </a:p>
        </p:txBody>
      </p:sp>
    </p:spTree>
    <p:extLst>
      <p:ext uri="{BB962C8B-B14F-4D97-AF65-F5344CB8AC3E}">
        <p14:creationId xmlns:p14="http://schemas.microsoft.com/office/powerpoint/2010/main" val="3136196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75927D-E89E-E2F0-20A3-9FA06091BD69}"/>
              </a:ext>
            </a:extLst>
          </p:cNvPr>
          <p:cNvSpPr>
            <a:spLocks noGrp="1"/>
          </p:cNvSpPr>
          <p:nvPr>
            <p:ph type="title"/>
          </p:nvPr>
        </p:nvSpPr>
        <p:spPr>
          <a:xfrm>
            <a:off x="1371599" y="294538"/>
            <a:ext cx="9895951" cy="1033669"/>
          </a:xfrm>
        </p:spPr>
        <p:txBody>
          <a:bodyPr>
            <a:normAutofit/>
          </a:bodyPr>
          <a:lstStyle/>
          <a:p>
            <a:r>
              <a:rPr lang="en-US" sz="4000">
                <a:solidFill>
                  <a:srgbClr val="FFFFFF"/>
                </a:solidFill>
                <a:latin typeface="Times New Roman" panose="02020603050405020304" pitchFamily="18" charset="0"/>
                <a:cs typeface="Times New Roman" panose="02020603050405020304" pitchFamily="18" charset="0"/>
              </a:rPr>
              <a:t>The Current Study: Research Questions </a:t>
            </a:r>
          </a:p>
        </p:txBody>
      </p:sp>
      <p:sp>
        <p:nvSpPr>
          <p:cNvPr id="3" name="Content Placeholder 2">
            <a:extLst>
              <a:ext uri="{FF2B5EF4-FFF2-40B4-BE49-F238E27FC236}">
                <a16:creationId xmlns:a16="http://schemas.microsoft.com/office/drawing/2014/main" id="{19BF758E-9C26-70E6-7C3D-15D51B18DE71}"/>
              </a:ext>
            </a:extLst>
          </p:cNvPr>
          <p:cNvSpPr>
            <a:spLocks noGrp="1"/>
          </p:cNvSpPr>
          <p:nvPr>
            <p:ph idx="1"/>
          </p:nvPr>
        </p:nvSpPr>
        <p:spPr>
          <a:xfrm>
            <a:off x="1145968" y="1885279"/>
            <a:ext cx="9724031" cy="3683358"/>
          </a:xfrm>
        </p:spPr>
        <p:txBody>
          <a:bodyPr anchor="ctr">
            <a:normAutofit/>
          </a:bodyPr>
          <a:lstStyle/>
          <a:p>
            <a:pPr marL="0" indent="0" rtl="0" fontAlgn="base">
              <a:buNone/>
            </a:pPr>
            <a:r>
              <a:rPr lang="en-US" sz="2400" b="1" i="0" dirty="0">
                <a:effectLst/>
                <a:latin typeface="Times New Roman" panose="02020603050405020304" pitchFamily="18" charset="0"/>
              </a:rPr>
              <a:t>Research Question 1: </a:t>
            </a:r>
          </a:p>
          <a:p>
            <a:pPr marL="0" indent="0" rtl="0" fontAlgn="base">
              <a:buNone/>
            </a:pPr>
            <a:r>
              <a:rPr lang="en-US" sz="2400" b="0" i="0" dirty="0">
                <a:effectLst/>
                <a:latin typeface="Times New Roman" panose="02020603050405020304" pitchFamily="18" charset="0"/>
              </a:rPr>
              <a:t>What are the rates and characteristics of JJ recidivism among child welfare involved youth by type of initial offense?   </a:t>
            </a:r>
            <a:endParaRPr lang="en-US" sz="2400" b="0" i="0" dirty="0">
              <a:effectLst/>
              <a:latin typeface="Segoe UI" panose="020B0502040204020203" pitchFamily="34" charset="0"/>
            </a:endParaRPr>
          </a:p>
          <a:p>
            <a:pPr rtl="0" fontAlgn="base"/>
            <a:endParaRPr lang="en-US" sz="2400" dirty="0">
              <a:latin typeface="Times New Roman" panose="02020603050405020304" pitchFamily="18" charset="0"/>
            </a:endParaRPr>
          </a:p>
          <a:p>
            <a:pPr marL="0" indent="0" rtl="0" fontAlgn="base">
              <a:buNone/>
            </a:pPr>
            <a:r>
              <a:rPr lang="en-US" sz="2400" b="1" i="0" dirty="0">
                <a:effectLst/>
                <a:latin typeface="Times New Roman" panose="02020603050405020304" pitchFamily="18" charset="0"/>
              </a:rPr>
              <a:t>Research Question 2: </a:t>
            </a:r>
          </a:p>
          <a:p>
            <a:pPr marL="0" indent="0" rtl="0" fontAlgn="base">
              <a:buNone/>
            </a:pPr>
            <a:r>
              <a:rPr lang="en-US" sz="2400" b="0" i="0" dirty="0">
                <a:effectLst/>
                <a:latin typeface="Times New Roman" panose="02020603050405020304" pitchFamily="18" charset="0"/>
              </a:rPr>
              <a:t>How are system experiences associated with risk for first and recurring recidivism and, specifically, escalation of offending? </a:t>
            </a:r>
            <a:endParaRPr lang="en-US" sz="2400" b="0" i="0" dirty="0">
              <a:effectLst/>
              <a:latin typeface="Segoe UI" panose="020B0502040204020203" pitchFamily="34" charset="0"/>
            </a:endParaRPr>
          </a:p>
          <a:p>
            <a:endParaRPr lang="en-US" sz="2000" dirty="0"/>
          </a:p>
        </p:txBody>
      </p:sp>
    </p:spTree>
    <p:extLst>
      <p:ext uri="{BB962C8B-B14F-4D97-AF65-F5344CB8AC3E}">
        <p14:creationId xmlns:p14="http://schemas.microsoft.com/office/powerpoint/2010/main" val="2992794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94B7FAB-F31C-7562-73C3-B9737263335D}"/>
              </a:ext>
            </a:extLst>
          </p:cNvPr>
          <p:cNvSpPr>
            <a:spLocks noGrp="1"/>
          </p:cNvSpPr>
          <p:nvPr>
            <p:ph type="ctrTitle"/>
          </p:nvPr>
        </p:nvSpPr>
        <p:spPr>
          <a:xfrm>
            <a:off x="290673" y="-491508"/>
            <a:ext cx="4999623" cy="5250905"/>
          </a:xfrm>
        </p:spPr>
        <p:txBody>
          <a:bodyPr vert="horz" lIns="91440" tIns="45720" rIns="91440" bIns="45720" rtlCol="0" anchor="b">
            <a:normAutofit/>
          </a:bodyPr>
          <a:lstStyle/>
          <a:p>
            <a:pPr fontAlgn="base"/>
            <a:r>
              <a:rPr lang="en-US" sz="3400" b="0" kern="1200" dirty="0">
                <a:solidFill>
                  <a:srgbClr val="FFFFFF"/>
                </a:solidFill>
                <a:effectLst/>
                <a:latin typeface="Times New Roman" panose="02020603050405020304" pitchFamily="18" charset="0"/>
                <a:cs typeface="Times New Roman" panose="02020603050405020304" pitchFamily="18" charset="0"/>
              </a:rPr>
              <a:t>Data</a:t>
            </a:r>
            <a:br>
              <a:rPr lang="en-US" sz="3400" b="0" kern="1200" dirty="0">
                <a:solidFill>
                  <a:srgbClr val="FFFFFF"/>
                </a:solidFill>
                <a:effectLst/>
                <a:latin typeface="Times New Roman" panose="02020603050405020304" pitchFamily="18" charset="0"/>
                <a:cs typeface="Times New Roman" panose="02020603050405020304" pitchFamily="18" charset="0"/>
              </a:rPr>
            </a:br>
            <a:r>
              <a:rPr lang="en-US" sz="3400" b="0" i="0" kern="1200" dirty="0">
                <a:solidFill>
                  <a:srgbClr val="FFFFFF"/>
                </a:solidFill>
                <a:effectLst/>
                <a:latin typeface="+mj-lt"/>
                <a:ea typeface="+mj-ea"/>
                <a:cs typeface="+mj-cs"/>
              </a:rPr>
              <a:t> </a:t>
            </a:r>
            <a:br>
              <a:rPr lang="en-US" sz="3400" b="0" i="0" kern="1200" dirty="0">
                <a:solidFill>
                  <a:srgbClr val="FFFFFF"/>
                </a:solidFill>
                <a:effectLst/>
                <a:latin typeface="+mj-lt"/>
                <a:ea typeface="+mj-ea"/>
                <a:cs typeface="+mj-cs"/>
              </a:rPr>
            </a:br>
            <a:endParaRPr lang="en-US" sz="3400" kern="1200" dirty="0">
              <a:solidFill>
                <a:srgbClr val="FFFFFF"/>
              </a:solidFill>
              <a:latin typeface="+mj-lt"/>
              <a:ea typeface="+mj-ea"/>
              <a:cs typeface="+mj-cs"/>
            </a:endParaRPr>
          </a:p>
        </p:txBody>
      </p:sp>
      <p:sp>
        <p:nvSpPr>
          <p:cNvPr id="3" name="Subtitle 2">
            <a:extLst>
              <a:ext uri="{FF2B5EF4-FFF2-40B4-BE49-F238E27FC236}">
                <a16:creationId xmlns:a16="http://schemas.microsoft.com/office/drawing/2014/main" id="{CC0582E4-11DE-1DA3-CBC2-8BCA95FEB85E}"/>
              </a:ext>
            </a:extLst>
          </p:cNvPr>
          <p:cNvSpPr>
            <a:spLocks noGrp="1"/>
          </p:cNvSpPr>
          <p:nvPr>
            <p:ph type="subTitle" idx="1"/>
          </p:nvPr>
        </p:nvSpPr>
        <p:spPr>
          <a:xfrm>
            <a:off x="5890338" y="1231919"/>
            <a:ext cx="6010989" cy="5295158"/>
          </a:xfrm>
        </p:spPr>
        <p:txBody>
          <a:bodyPr vert="horz" lIns="91440" tIns="45720" rIns="91440" bIns="45720" rtlCol="0" anchor="ctr">
            <a:normAutofit/>
          </a:bodyPr>
          <a:lstStyle/>
          <a:p>
            <a:pPr marL="342900" indent="-342900" algn="l">
              <a:buAutoNum type="arabicParenR"/>
            </a:pPr>
            <a:r>
              <a:rPr lang="en-US" sz="2000" dirty="0">
                <a:solidFill>
                  <a:srgbClr val="000000"/>
                </a:solidFill>
                <a:latin typeface="Times New Roman" panose="02020603050405020304" pitchFamily="18" charset="0"/>
                <a:cs typeface="Times New Roman" panose="02020603050405020304" pitchFamily="18" charset="0"/>
              </a:rPr>
              <a:t>O</a:t>
            </a:r>
            <a:r>
              <a:rPr lang="en-US" sz="2000" b="0" i="0" dirty="0">
                <a:solidFill>
                  <a:srgbClr val="000000"/>
                </a:solidFill>
                <a:effectLst/>
                <a:latin typeface="Times New Roman" panose="02020603050405020304" pitchFamily="18" charset="0"/>
                <a:cs typeface="Times New Roman" panose="02020603050405020304" pitchFamily="18" charset="0"/>
              </a:rPr>
              <a:t>fficial records from the Pennsylvania Juvenile Court Judges’ Commission (JJ records)</a:t>
            </a:r>
          </a:p>
          <a:p>
            <a:pPr marL="342900" indent="-342900" algn="l">
              <a:buAutoNum type="arabicParenR"/>
            </a:pPr>
            <a:endParaRPr lang="en-US" sz="2000" b="0" i="0" dirty="0">
              <a:solidFill>
                <a:srgbClr val="000000"/>
              </a:solidFill>
              <a:effectLst/>
              <a:latin typeface="Times New Roman" panose="02020603050405020304" pitchFamily="18" charset="0"/>
              <a:cs typeface="Times New Roman" panose="02020603050405020304" pitchFamily="18" charset="0"/>
            </a:endParaRPr>
          </a:p>
          <a:p>
            <a:pPr marL="342900" indent="-342900" algn="l">
              <a:buAutoNum type="arabicParenR"/>
            </a:pPr>
            <a:r>
              <a:rPr lang="en-US" sz="2000" dirty="0">
                <a:solidFill>
                  <a:srgbClr val="000000"/>
                </a:solidFill>
                <a:latin typeface="Times New Roman" panose="02020603050405020304" pitchFamily="18" charset="0"/>
                <a:cs typeface="Times New Roman" panose="02020603050405020304" pitchFamily="18" charset="0"/>
              </a:rPr>
              <a:t>C</a:t>
            </a:r>
            <a:r>
              <a:rPr lang="en-US" sz="2000" b="0" i="0" dirty="0">
                <a:solidFill>
                  <a:srgbClr val="000000"/>
                </a:solidFill>
                <a:effectLst/>
                <a:latin typeface="Times New Roman" panose="02020603050405020304" pitchFamily="18" charset="0"/>
                <a:cs typeface="Times New Roman" panose="02020603050405020304" pitchFamily="18" charset="0"/>
              </a:rPr>
              <a:t>hild welfare system cases from the Office of Children, Youth, and Families in the Pennsylvania Department of Human Services (CWS records)</a:t>
            </a:r>
          </a:p>
          <a:p>
            <a:pPr marL="342900" indent="-342900" algn="l">
              <a:buAutoNum type="arabicParenR"/>
            </a:pPr>
            <a:endParaRPr lang="en-US" sz="2000" b="0" i="0" dirty="0">
              <a:solidFill>
                <a:srgbClr val="000000"/>
              </a:solidFill>
              <a:effectLst/>
              <a:latin typeface="Times New Roman" panose="02020603050405020304" pitchFamily="18" charset="0"/>
              <a:cs typeface="Times New Roman" panose="02020603050405020304" pitchFamily="18" charset="0"/>
            </a:endParaRPr>
          </a:p>
          <a:p>
            <a:pPr marL="457200" indent="-457200" algn="l">
              <a:buAutoNum type="arabicParenR"/>
            </a:pPr>
            <a:r>
              <a:rPr lang="en-US" sz="2000" dirty="0">
                <a:solidFill>
                  <a:srgbClr val="000000"/>
                </a:solidFill>
                <a:latin typeface="Times New Roman" panose="02020603050405020304" pitchFamily="18" charset="0"/>
                <a:cs typeface="Times New Roman" panose="02020603050405020304" pitchFamily="18" charset="0"/>
              </a:rPr>
              <a:t>M</a:t>
            </a:r>
            <a:r>
              <a:rPr lang="en-US" sz="2000" b="0" i="0" dirty="0">
                <a:solidFill>
                  <a:srgbClr val="000000"/>
                </a:solidFill>
                <a:effectLst/>
                <a:latin typeface="Times New Roman" panose="02020603050405020304" pitchFamily="18" charset="0"/>
                <a:cs typeface="Times New Roman" panose="02020603050405020304" pitchFamily="18" charset="0"/>
              </a:rPr>
              <a:t>ental health medical records from the Office of Medical Assistance Programs obtained from the Pennsylvania Department of Human services (OMAP records).</a:t>
            </a:r>
          </a:p>
          <a:p>
            <a:pPr marL="457200" indent="-457200" algn="l">
              <a:buAutoNum type="arabicParenR"/>
            </a:pPr>
            <a:endParaRPr lang="en-US" sz="2000" dirty="0">
              <a:solidFill>
                <a:srgbClr val="000000"/>
              </a:solidFill>
              <a:latin typeface="Times New Roman" panose="02020603050405020304" pitchFamily="18" charset="0"/>
              <a:cs typeface="Times New Roman" panose="02020603050405020304" pitchFamily="18" charset="0"/>
            </a:endParaRPr>
          </a:p>
          <a:p>
            <a:pPr marL="457200" indent="-457200" algn="l">
              <a:buAutoNum type="arabicParenR"/>
            </a:pPr>
            <a:endParaRPr lang="en-US" sz="2000" dirty="0">
              <a:solidFill>
                <a:srgbClr val="000000"/>
              </a:solidFill>
              <a:latin typeface="Times New Roman" panose="02020603050405020304" pitchFamily="18" charset="0"/>
              <a:cs typeface="Times New Roman" panose="02020603050405020304" pitchFamily="18" charset="0"/>
            </a:endParaRPr>
          </a:p>
          <a:p>
            <a:pPr algn="l"/>
            <a:r>
              <a:rPr lang="en-US" sz="2000" dirty="0">
                <a:latin typeface="Times" pitchFamily="2" charset="0"/>
              </a:rPr>
              <a:t>Sample: </a:t>
            </a:r>
          </a:p>
          <a:p>
            <a:pPr algn="l"/>
            <a:r>
              <a:rPr lang="en-US" sz="2000" dirty="0">
                <a:latin typeface="Times" pitchFamily="2" charset="0"/>
              </a:rPr>
              <a:t>CWS and JJ involvement during the study period </a:t>
            </a:r>
          </a:p>
          <a:p>
            <a:pPr algn="l"/>
            <a:endParaRPr lang="en-US" sz="2000" dirty="0">
              <a:solidFill>
                <a:srgbClr val="000000"/>
              </a:solidFill>
              <a:latin typeface="Times New Roman" panose="02020603050405020304" pitchFamily="18" charset="0"/>
              <a:cs typeface="Times New Roman" panose="02020603050405020304" pitchFamily="18" charset="0"/>
            </a:endParaRPr>
          </a:p>
          <a:p>
            <a:pPr algn="l"/>
            <a:endParaRPr lang="en-US" sz="16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4479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90026-D504-CF3D-C5E0-C247DAE32157}"/>
              </a:ext>
            </a:extLst>
          </p:cNvPr>
          <p:cNvSpPr>
            <a:spLocks noGrp="1"/>
          </p:cNvSpPr>
          <p:nvPr>
            <p:ph type="title"/>
          </p:nvPr>
        </p:nvSpPr>
        <p:spPr>
          <a:xfrm>
            <a:off x="541986" y="159063"/>
            <a:ext cx="10515600" cy="1325563"/>
          </a:xfrm>
        </p:spPr>
        <p:txBody>
          <a:bodyPr>
            <a:normAutofit/>
          </a:bodyPr>
          <a:lstStyle/>
          <a:p>
            <a:r>
              <a:rPr lang="en-US" sz="3600" u="sng" dirty="0">
                <a:solidFill>
                  <a:schemeClr val="accent5">
                    <a:lumMod val="75000"/>
                  </a:schemeClr>
                </a:solidFill>
                <a:latin typeface="Times New Roman" panose="02020603050405020304" pitchFamily="18" charset="0"/>
                <a:cs typeface="Times New Roman" panose="02020603050405020304" pitchFamily="18" charset="0"/>
              </a:rPr>
              <a:t>Measures</a:t>
            </a:r>
            <a:r>
              <a:rPr lang="en-US" sz="3600" dirty="0">
                <a:solidFill>
                  <a:schemeClr val="accent5">
                    <a:lumMod val="75000"/>
                  </a:schemeClr>
                </a:solidFill>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Juvenile Justice Charges </a:t>
            </a:r>
          </a:p>
        </p:txBody>
      </p:sp>
      <p:sp>
        <p:nvSpPr>
          <p:cNvPr id="3" name="Content Placeholder 2">
            <a:extLst>
              <a:ext uri="{FF2B5EF4-FFF2-40B4-BE49-F238E27FC236}">
                <a16:creationId xmlns:a16="http://schemas.microsoft.com/office/drawing/2014/main" id="{87435E0E-2863-6A55-344C-1D332D55EF87}"/>
              </a:ext>
            </a:extLst>
          </p:cNvPr>
          <p:cNvSpPr>
            <a:spLocks noGrp="1"/>
          </p:cNvSpPr>
          <p:nvPr>
            <p:ph idx="1"/>
          </p:nvPr>
        </p:nvSpPr>
        <p:spPr>
          <a:xfrm>
            <a:off x="541985" y="1183269"/>
            <a:ext cx="10687989" cy="5515668"/>
          </a:xfrm>
        </p:spPr>
        <p:txBody>
          <a:bodyPr>
            <a:normAutofit/>
          </a:bodyPr>
          <a:lstStyle/>
          <a:p>
            <a:pPr marL="0" indent="0">
              <a:buNone/>
            </a:pPr>
            <a:r>
              <a:rPr lang="en-US" sz="2400" b="0" i="0" u="sng" dirty="0">
                <a:solidFill>
                  <a:srgbClr val="000000"/>
                </a:solidFill>
                <a:effectLst/>
                <a:latin typeface="Times New Roman" panose="02020603050405020304" pitchFamily="18" charset="0"/>
              </a:rPr>
              <a:t>Initial JJ contact</a:t>
            </a:r>
            <a:r>
              <a:rPr lang="en-US" sz="2400" b="0" i="0" dirty="0">
                <a:solidFill>
                  <a:srgbClr val="000000"/>
                </a:solidFill>
                <a:effectLst/>
                <a:latin typeface="Times New Roman" panose="02020603050405020304" pitchFamily="18" charset="0"/>
              </a:rPr>
              <a:t>: earliest recorded referral, categorized according to the </a:t>
            </a:r>
            <a:r>
              <a:rPr lang="en-US" sz="2400" b="1" i="0" dirty="0">
                <a:solidFill>
                  <a:srgbClr val="000000"/>
                </a:solidFill>
                <a:effectLst/>
                <a:latin typeface="Times New Roman" panose="02020603050405020304" pitchFamily="18" charset="0"/>
              </a:rPr>
              <a:t>most severe charge </a:t>
            </a:r>
            <a:r>
              <a:rPr lang="en-US" sz="2400" b="0" i="0" dirty="0">
                <a:solidFill>
                  <a:srgbClr val="000000"/>
                </a:solidFill>
                <a:effectLst/>
                <a:latin typeface="Times New Roman" panose="02020603050405020304" pitchFamily="18" charset="0"/>
              </a:rPr>
              <a:t>(= charge with the </a:t>
            </a:r>
            <a:r>
              <a:rPr lang="en-US" sz="2400" b="1" i="0" dirty="0">
                <a:solidFill>
                  <a:srgbClr val="000000"/>
                </a:solidFill>
                <a:effectLst/>
                <a:latin typeface="Times New Roman" panose="02020603050405020304" pitchFamily="18" charset="0"/>
              </a:rPr>
              <a:t>highest rank) </a:t>
            </a:r>
            <a:r>
              <a:rPr lang="en-US" sz="2400" b="0" i="0" dirty="0">
                <a:solidFill>
                  <a:srgbClr val="000000"/>
                </a:solidFill>
                <a:effectLst/>
                <a:latin typeface="Times New Roman" panose="02020603050405020304" pitchFamily="18" charset="0"/>
              </a:rPr>
              <a:t>in that referral </a:t>
            </a:r>
            <a:endParaRPr lang="en-US" sz="2400" dirty="0">
              <a:solidFill>
                <a:srgbClr val="000000"/>
              </a:solidFill>
              <a:latin typeface="Times New Roman" panose="02020603050405020304" pitchFamily="18" charset="0"/>
            </a:endParaRPr>
          </a:p>
          <a:p>
            <a:pPr lvl="1"/>
            <a:r>
              <a:rPr lang="en-US" sz="2000" b="0" i="0" u="sng" dirty="0">
                <a:solidFill>
                  <a:srgbClr val="000000"/>
                </a:solidFill>
                <a:effectLst/>
                <a:latin typeface="Times New Roman" panose="02020603050405020304" pitchFamily="18" charset="0"/>
              </a:rPr>
              <a:t>Charge types</a:t>
            </a:r>
            <a:r>
              <a:rPr lang="en-US" sz="2000" b="0" i="0" dirty="0">
                <a:solidFill>
                  <a:srgbClr val="000000"/>
                </a:solidFill>
                <a:effectLst/>
                <a:latin typeface="Times New Roman" panose="02020603050405020304" pitchFamily="18" charset="0"/>
              </a:rPr>
              <a:t>: violence/weapons/threats (“violence +”, sex offenses, drug/DUI offenses, 	financial, disorderly conduct/obstruction of justice/traffic (disorderly +), and criminal		 mischief </a:t>
            </a:r>
          </a:p>
          <a:p>
            <a:pPr lvl="1"/>
            <a:r>
              <a:rPr lang="en-US" sz="2000" dirty="0">
                <a:solidFill>
                  <a:srgbClr val="000000"/>
                </a:solidFill>
                <a:latin typeface="Times New Roman" panose="02020603050405020304" pitchFamily="18" charset="0"/>
              </a:rPr>
              <a:t>dropped all</a:t>
            </a:r>
            <a:r>
              <a:rPr lang="en-US" sz="2000" b="0" i="0" dirty="0">
                <a:solidFill>
                  <a:srgbClr val="000000"/>
                </a:solidFill>
                <a:effectLst/>
                <a:latin typeface="Times New Roman" panose="02020603050405020304" pitchFamily="18" charset="0"/>
              </a:rPr>
              <a:t> transfers</a:t>
            </a:r>
          </a:p>
          <a:p>
            <a:endParaRPr lang="en-US" sz="2400" b="0" i="0" dirty="0">
              <a:solidFill>
                <a:srgbClr val="000000"/>
              </a:solidFill>
              <a:effectLst/>
              <a:latin typeface="Times New Roman" panose="02020603050405020304" pitchFamily="18" charset="0"/>
            </a:endParaRPr>
          </a:p>
          <a:p>
            <a:pPr marL="0" indent="0">
              <a:buNone/>
            </a:pPr>
            <a:r>
              <a:rPr lang="en-US" sz="2400" b="0" i="0" dirty="0">
                <a:solidFill>
                  <a:srgbClr val="000000"/>
                </a:solidFill>
                <a:effectLst/>
                <a:latin typeface="Times New Roman" panose="02020603050405020304" pitchFamily="18" charset="0"/>
              </a:rPr>
              <a:t>JJ active binary variable</a:t>
            </a:r>
          </a:p>
          <a:p>
            <a:pPr lvl="1"/>
            <a:r>
              <a:rPr lang="en-US" b="0" i="0" dirty="0">
                <a:solidFill>
                  <a:srgbClr val="000000"/>
                </a:solidFill>
                <a:effectLst/>
                <a:latin typeface="Times New Roman" panose="02020603050405020304" pitchFamily="18" charset="0"/>
              </a:rPr>
              <a:t>1= open JJ case</a:t>
            </a:r>
          </a:p>
          <a:p>
            <a:pPr lvl="1"/>
            <a:r>
              <a:rPr lang="en-US" b="0" i="0" dirty="0">
                <a:solidFill>
                  <a:srgbClr val="000000"/>
                </a:solidFill>
                <a:effectLst/>
                <a:latin typeface="Times New Roman" panose="02020603050405020304" pitchFamily="18" charset="0"/>
              </a:rPr>
              <a:t>0= not open JJ case</a:t>
            </a:r>
            <a:endParaRPr lang="en-US" sz="2400" b="0" i="0" dirty="0">
              <a:solidFill>
                <a:srgbClr val="000000"/>
              </a:solidFill>
              <a:effectLst/>
              <a:latin typeface="Times New Roman" panose="02020603050405020304" pitchFamily="18" charset="0"/>
            </a:endParaRPr>
          </a:p>
          <a:p>
            <a:endParaRPr lang="en-US" sz="2400" b="0" i="0" dirty="0">
              <a:solidFill>
                <a:srgbClr val="000000"/>
              </a:solidFill>
              <a:effectLst/>
              <a:latin typeface="Times New Roman" panose="02020603050405020304" pitchFamily="18" charset="0"/>
            </a:endParaRPr>
          </a:p>
          <a:p>
            <a:pPr marL="0" indent="0">
              <a:buNone/>
            </a:pPr>
            <a:r>
              <a:rPr lang="en-US" sz="2400" dirty="0">
                <a:solidFill>
                  <a:srgbClr val="000000"/>
                </a:solidFill>
                <a:latin typeface="Times New Roman" panose="02020603050405020304" pitchFamily="18" charset="0"/>
              </a:rPr>
              <a:t>Highest </a:t>
            </a:r>
            <a:r>
              <a:rPr lang="en-US" sz="2400" u="sng" dirty="0">
                <a:solidFill>
                  <a:srgbClr val="000000"/>
                </a:solidFill>
                <a:latin typeface="Times New Roman" panose="02020603050405020304" pitchFamily="18" charset="0"/>
              </a:rPr>
              <a:t>grade</a:t>
            </a:r>
            <a:r>
              <a:rPr lang="en-US" sz="2400" dirty="0">
                <a:solidFill>
                  <a:srgbClr val="000000"/>
                </a:solidFill>
                <a:latin typeface="Times New Roman" panose="02020603050405020304" pitchFamily="18" charset="0"/>
              </a:rPr>
              <a:t> of initial contact included (felony, misdemeanor)</a:t>
            </a:r>
            <a:endParaRPr lang="en-US" sz="2400" dirty="0"/>
          </a:p>
        </p:txBody>
      </p:sp>
    </p:spTree>
    <p:extLst>
      <p:ext uri="{BB962C8B-B14F-4D97-AF65-F5344CB8AC3E}">
        <p14:creationId xmlns:p14="http://schemas.microsoft.com/office/powerpoint/2010/main" val="2258212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747E-A1A9-58FC-E119-5D13A261352B}"/>
              </a:ext>
            </a:extLst>
          </p:cNvPr>
          <p:cNvSpPr>
            <a:spLocks noGrp="1"/>
          </p:cNvSpPr>
          <p:nvPr>
            <p:ph type="title"/>
          </p:nvPr>
        </p:nvSpPr>
        <p:spPr/>
        <p:txBody>
          <a:bodyPr>
            <a:normAutofit/>
          </a:bodyPr>
          <a:lstStyle/>
          <a:p>
            <a:r>
              <a:rPr lang="en-US" sz="3600" u="sng" dirty="0">
                <a:solidFill>
                  <a:schemeClr val="accent5">
                    <a:lumMod val="75000"/>
                  </a:schemeClr>
                </a:solidFill>
                <a:latin typeface="Times New Roman" panose="02020603050405020304" pitchFamily="18" charset="0"/>
                <a:cs typeface="Times New Roman" panose="02020603050405020304" pitchFamily="18" charset="0"/>
              </a:rPr>
              <a:t>Measures</a:t>
            </a:r>
            <a:r>
              <a:rPr lang="en-US" sz="3600" dirty="0">
                <a:solidFill>
                  <a:schemeClr val="accent5">
                    <a:lumMod val="75000"/>
                  </a:schemeClr>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Recidivism  </a:t>
            </a:r>
          </a:p>
        </p:txBody>
      </p:sp>
      <p:sp>
        <p:nvSpPr>
          <p:cNvPr id="3" name="Content Placeholder 2">
            <a:extLst>
              <a:ext uri="{FF2B5EF4-FFF2-40B4-BE49-F238E27FC236}">
                <a16:creationId xmlns:a16="http://schemas.microsoft.com/office/drawing/2014/main" id="{0A95002C-0DF9-577C-9666-7DEFB55C2D1F}"/>
              </a:ext>
            </a:extLst>
          </p:cNvPr>
          <p:cNvSpPr>
            <a:spLocks noGrp="1"/>
          </p:cNvSpPr>
          <p:nvPr>
            <p:ph idx="1"/>
          </p:nvPr>
        </p:nvSpPr>
        <p:spPr>
          <a:xfrm>
            <a:off x="1071563" y="3040063"/>
            <a:ext cx="10282237" cy="1431925"/>
          </a:xfrm>
        </p:spPr>
        <p:txBody>
          <a:bodyPr>
            <a:normAutofit fontScale="92500" lnSpcReduction="10000"/>
          </a:bodyPr>
          <a:lstStyle/>
          <a:p>
            <a:pPr marL="0" indent="0">
              <a:buNone/>
            </a:pPr>
            <a:r>
              <a:rPr lang="en-US" sz="2400" b="0" i="0" dirty="0">
                <a:solidFill>
                  <a:srgbClr val="000000"/>
                </a:solidFill>
                <a:effectLst/>
                <a:latin typeface="Times New Roman" panose="02020603050405020304" pitchFamily="18" charset="0"/>
              </a:rPr>
              <a:t>Any new JJ referral, regardless of adjudication status or the status of the previous JJ contact.</a:t>
            </a:r>
          </a:p>
          <a:p>
            <a:endParaRPr lang="en-US" sz="2400" b="0" i="0" dirty="0">
              <a:solidFill>
                <a:srgbClr val="000000"/>
              </a:solidFill>
              <a:effectLst/>
              <a:latin typeface="Times New Roman" panose="02020603050405020304" pitchFamily="18" charset="0"/>
            </a:endParaRPr>
          </a:p>
          <a:p>
            <a:pPr marL="0" indent="0">
              <a:buNone/>
            </a:pPr>
            <a:r>
              <a:rPr lang="en-US" sz="2400" b="0" i="0" dirty="0">
                <a:solidFill>
                  <a:srgbClr val="000000"/>
                </a:solidFill>
                <a:effectLst/>
                <a:latin typeface="Times New Roman" panose="02020603050405020304" pitchFamily="18" charset="0"/>
              </a:rPr>
              <a:t> </a:t>
            </a:r>
            <a:endParaRPr lang="en-US" dirty="0"/>
          </a:p>
        </p:txBody>
      </p:sp>
    </p:spTree>
    <p:extLst>
      <p:ext uri="{BB962C8B-B14F-4D97-AF65-F5344CB8AC3E}">
        <p14:creationId xmlns:p14="http://schemas.microsoft.com/office/powerpoint/2010/main" val="428361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DACE-5CFA-78EA-395E-1E539AD91CC0}"/>
              </a:ext>
            </a:extLst>
          </p:cNvPr>
          <p:cNvSpPr>
            <a:spLocks noGrp="1"/>
          </p:cNvSpPr>
          <p:nvPr>
            <p:ph type="title"/>
          </p:nvPr>
        </p:nvSpPr>
        <p:spPr/>
        <p:txBody>
          <a:bodyPr>
            <a:normAutofit/>
          </a:bodyPr>
          <a:lstStyle/>
          <a:p>
            <a:r>
              <a:rPr lang="en-US" sz="3600" u="sng" dirty="0">
                <a:solidFill>
                  <a:schemeClr val="accent5">
                    <a:lumMod val="75000"/>
                  </a:schemeClr>
                </a:solidFill>
                <a:latin typeface="Times New Roman" panose="02020603050405020304" pitchFamily="18" charset="0"/>
                <a:cs typeface="Times New Roman" panose="02020603050405020304" pitchFamily="18" charset="0"/>
              </a:rPr>
              <a:t>Measures</a:t>
            </a:r>
            <a:r>
              <a:rPr lang="en-US" sz="3600" dirty="0">
                <a:solidFill>
                  <a:schemeClr val="accent5">
                    <a:lumMod val="75000"/>
                  </a:schemeClr>
                </a:solidFill>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Active CWS involvement  </a:t>
            </a:r>
          </a:p>
        </p:txBody>
      </p:sp>
      <p:sp>
        <p:nvSpPr>
          <p:cNvPr id="3" name="Content Placeholder 2">
            <a:extLst>
              <a:ext uri="{FF2B5EF4-FFF2-40B4-BE49-F238E27FC236}">
                <a16:creationId xmlns:a16="http://schemas.microsoft.com/office/drawing/2014/main" id="{24294B12-D932-E011-C6E2-D3AB6E8C7965}"/>
              </a:ext>
            </a:extLst>
          </p:cNvPr>
          <p:cNvSpPr>
            <a:spLocks noGrp="1"/>
          </p:cNvSpPr>
          <p:nvPr>
            <p:ph idx="1"/>
          </p:nvPr>
        </p:nvSpPr>
        <p:spPr/>
        <p:txBody>
          <a:bodyPr/>
          <a:lstStyle/>
          <a:p>
            <a:pPr marL="0" indent="0">
              <a:buNone/>
            </a:pPr>
            <a:r>
              <a:rPr lang="en-US" sz="2400" u="sng" dirty="0">
                <a:solidFill>
                  <a:srgbClr val="000000"/>
                </a:solidFill>
                <a:latin typeface="Times New Roman" panose="02020603050405020304" pitchFamily="18" charset="0"/>
              </a:rPr>
              <a:t>Categorical variable:</a:t>
            </a:r>
          </a:p>
          <a:p>
            <a:pPr marL="0" indent="0">
              <a:buNone/>
            </a:pPr>
            <a:r>
              <a:rPr lang="en-US" sz="2400" b="0" i="0" dirty="0">
                <a:solidFill>
                  <a:srgbClr val="000000"/>
                </a:solidFill>
                <a:effectLst/>
                <a:latin typeface="Times New Roman" panose="02020603050405020304" pitchFamily="18" charset="0"/>
              </a:rPr>
              <a:t>No active CWS involvement (ref</a:t>
            </a:r>
            <a:r>
              <a:rPr lang="en-US" sz="2400" dirty="0">
                <a:solidFill>
                  <a:srgbClr val="000000"/>
                </a:solidFill>
                <a:latin typeface="Times New Roman" panose="02020603050405020304" pitchFamily="18" charset="0"/>
              </a:rPr>
              <a:t>; </a:t>
            </a:r>
            <a:r>
              <a:rPr lang="en-US" sz="2400" b="0" i="0" dirty="0">
                <a:solidFill>
                  <a:srgbClr val="000000"/>
                </a:solidFill>
                <a:effectLst/>
                <a:latin typeface="Times New Roman" panose="02020603050405020304" pitchFamily="18" charset="0"/>
              </a:rPr>
              <a:t>=0) </a:t>
            </a:r>
          </a:p>
          <a:p>
            <a:pPr marL="0" indent="0">
              <a:buNone/>
            </a:pPr>
            <a:r>
              <a:rPr lang="en-US" sz="2400" b="0" i="0" dirty="0">
                <a:solidFill>
                  <a:srgbClr val="000000"/>
                </a:solidFill>
                <a:effectLst/>
                <a:latin typeface="Times New Roman" panose="02020603050405020304" pitchFamily="18" charset="0"/>
              </a:rPr>
              <a:t>CWS report with no placement (=1)</a:t>
            </a:r>
          </a:p>
          <a:p>
            <a:pPr marL="0" indent="0">
              <a:buNone/>
            </a:pPr>
            <a:r>
              <a:rPr lang="en-US" sz="2400" dirty="0">
                <a:solidFill>
                  <a:srgbClr val="000000"/>
                </a:solidFill>
                <a:latin typeface="Times New Roman" panose="02020603050405020304" pitchFamily="18" charset="0"/>
              </a:rPr>
              <a:t>K</a:t>
            </a:r>
            <a:r>
              <a:rPr lang="en-US" sz="2400" b="0" i="0" dirty="0">
                <a:solidFill>
                  <a:srgbClr val="000000"/>
                </a:solidFill>
                <a:effectLst/>
                <a:latin typeface="Times New Roman" panose="02020603050405020304" pitchFamily="18" charset="0"/>
              </a:rPr>
              <a:t>inship placement (=2)</a:t>
            </a:r>
          </a:p>
          <a:p>
            <a:pPr marL="0" indent="0">
              <a:buNone/>
            </a:pPr>
            <a:r>
              <a:rPr lang="en-US" sz="2400" dirty="0">
                <a:solidFill>
                  <a:srgbClr val="000000"/>
                </a:solidFill>
                <a:latin typeface="Times New Roman" panose="02020603050405020304" pitchFamily="18" charset="0"/>
              </a:rPr>
              <a:t>N</a:t>
            </a:r>
            <a:r>
              <a:rPr lang="en-US" sz="2400" b="0" i="0" dirty="0">
                <a:solidFill>
                  <a:srgbClr val="000000"/>
                </a:solidFill>
                <a:effectLst/>
                <a:latin typeface="Times New Roman" panose="02020603050405020304" pitchFamily="18" charset="0"/>
              </a:rPr>
              <a:t>on-relative foster care placement (=3)</a:t>
            </a:r>
          </a:p>
          <a:p>
            <a:pPr marL="0" indent="0">
              <a:buNone/>
            </a:pPr>
            <a:r>
              <a:rPr lang="en-US" sz="2400" dirty="0">
                <a:solidFill>
                  <a:srgbClr val="000000"/>
                </a:solidFill>
                <a:latin typeface="Times New Roman" panose="02020603050405020304" pitchFamily="18" charset="0"/>
              </a:rPr>
              <a:t>G</a:t>
            </a:r>
            <a:r>
              <a:rPr lang="en-US" sz="2400" b="0" i="0" dirty="0">
                <a:solidFill>
                  <a:srgbClr val="000000"/>
                </a:solidFill>
                <a:effectLst/>
                <a:latin typeface="Times New Roman" panose="02020603050405020304" pitchFamily="18" charset="0"/>
              </a:rPr>
              <a:t>roup home or institutional placement</a:t>
            </a:r>
            <a:r>
              <a:rPr lang="en-US" sz="2400" dirty="0">
                <a:solidFill>
                  <a:srgbClr val="000000"/>
                </a:solidFill>
                <a:latin typeface="Times New Roman" panose="02020603050405020304" pitchFamily="18" charset="0"/>
              </a:rPr>
              <a:t> (=4)</a:t>
            </a:r>
            <a:endParaRPr lang="en-US" sz="2400" b="0" i="0" dirty="0">
              <a:solidFill>
                <a:srgbClr val="000000"/>
              </a:solidFill>
              <a:effectLst/>
              <a:latin typeface="Times New Roman" panose="02020603050405020304" pitchFamily="18" charset="0"/>
            </a:endParaRPr>
          </a:p>
          <a:p>
            <a:pPr marL="0" indent="0">
              <a:buNone/>
            </a:pPr>
            <a:r>
              <a:rPr lang="en-US" sz="2400" b="0" i="0" dirty="0">
                <a:solidFill>
                  <a:srgbClr val="000000"/>
                </a:solidFill>
                <a:effectLst/>
                <a:latin typeface="Times New Roman" panose="02020603050405020304" pitchFamily="18" charset="0"/>
              </a:rPr>
              <a:t>All other placement</a:t>
            </a:r>
            <a:r>
              <a:rPr lang="en-US" sz="2400" dirty="0">
                <a:solidFill>
                  <a:srgbClr val="000000"/>
                </a:solidFill>
                <a:latin typeface="Times New Roman" panose="02020603050405020304" pitchFamily="18" charset="0"/>
              </a:rPr>
              <a:t>s (</a:t>
            </a:r>
            <a:r>
              <a:rPr lang="en-US" sz="2400" b="0" i="0" dirty="0">
                <a:solidFill>
                  <a:srgbClr val="000000"/>
                </a:solidFill>
                <a:effectLst/>
                <a:latin typeface="Times New Roman" panose="02020603050405020304" pitchFamily="18" charset="0"/>
              </a:rPr>
              <a:t>=5)</a:t>
            </a:r>
            <a:endParaRPr lang="en-US" sz="2400" dirty="0"/>
          </a:p>
          <a:p>
            <a:endParaRPr lang="en-US" dirty="0"/>
          </a:p>
        </p:txBody>
      </p:sp>
    </p:spTree>
    <p:extLst>
      <p:ext uri="{BB962C8B-B14F-4D97-AF65-F5344CB8AC3E}">
        <p14:creationId xmlns:p14="http://schemas.microsoft.com/office/powerpoint/2010/main" val="1065618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6BE61-88C0-4F09-7E79-77F37B6C0260}"/>
              </a:ext>
            </a:extLst>
          </p:cNvPr>
          <p:cNvSpPr>
            <a:spLocks noGrp="1"/>
          </p:cNvSpPr>
          <p:nvPr>
            <p:ph type="title"/>
          </p:nvPr>
        </p:nvSpPr>
        <p:spPr/>
        <p:txBody>
          <a:bodyPr>
            <a:normAutofit/>
          </a:bodyPr>
          <a:lstStyle/>
          <a:p>
            <a:r>
              <a:rPr lang="en-US" sz="3600" u="sng" dirty="0">
                <a:solidFill>
                  <a:schemeClr val="accent5">
                    <a:lumMod val="75000"/>
                  </a:schemeClr>
                </a:solidFill>
                <a:latin typeface="Times New Roman" panose="02020603050405020304" pitchFamily="18" charset="0"/>
                <a:cs typeface="Times New Roman" panose="02020603050405020304" pitchFamily="18" charset="0"/>
              </a:rPr>
              <a:t>Measures:</a:t>
            </a:r>
            <a:r>
              <a:rPr lang="en-US" sz="3600" dirty="0">
                <a:latin typeface="Times New Roman" panose="02020603050405020304" pitchFamily="18" charset="0"/>
                <a:cs typeface="Times New Roman" panose="02020603050405020304" pitchFamily="18" charset="0"/>
              </a:rPr>
              <a:t> Mental Health Claims </a:t>
            </a:r>
          </a:p>
        </p:txBody>
      </p:sp>
      <p:sp>
        <p:nvSpPr>
          <p:cNvPr id="3" name="Content Placeholder 2">
            <a:extLst>
              <a:ext uri="{FF2B5EF4-FFF2-40B4-BE49-F238E27FC236}">
                <a16:creationId xmlns:a16="http://schemas.microsoft.com/office/drawing/2014/main" id="{784019D3-EACF-23B6-9580-8B4322E99D03}"/>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Binary Measure: Any during year prior to JJ contact </a:t>
            </a:r>
          </a:p>
          <a:p>
            <a:pPr lvl="1"/>
            <a:r>
              <a:rPr lang="en-US" dirty="0">
                <a:latin typeface="Times New Roman" panose="02020603050405020304" pitchFamily="18" charset="0"/>
                <a:cs typeface="Times New Roman" panose="02020603050405020304" pitchFamily="18" charset="0"/>
              </a:rPr>
              <a:t>Professional services </a:t>
            </a:r>
          </a:p>
          <a:p>
            <a:pPr lvl="1"/>
            <a:r>
              <a:rPr lang="en-US" dirty="0">
                <a:latin typeface="Times New Roman" panose="02020603050405020304" pitchFamily="18" charset="0"/>
                <a:cs typeface="Times New Roman" panose="02020603050405020304" pitchFamily="18" charset="0"/>
              </a:rPr>
              <a:t>Inpatient/outpatient</a:t>
            </a:r>
          </a:p>
          <a:p>
            <a:pPr lvl="1"/>
            <a:endParaRPr lang="en-US"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Binary Measure: Any during study period </a:t>
            </a:r>
          </a:p>
          <a:p>
            <a:pPr lvl="1"/>
            <a:r>
              <a:rPr lang="en-US" dirty="0">
                <a:latin typeface="Times New Roman" panose="02020603050405020304" pitchFamily="18" charset="0"/>
                <a:cs typeface="Times New Roman" panose="02020603050405020304" pitchFamily="18" charset="0"/>
              </a:rPr>
              <a:t>Professional Services </a:t>
            </a:r>
          </a:p>
          <a:p>
            <a:pPr lvl="1"/>
            <a:r>
              <a:rPr lang="en-US" dirty="0">
                <a:latin typeface="Times New Roman" panose="02020603050405020304" pitchFamily="18" charset="0"/>
                <a:cs typeface="Times New Roman" panose="02020603050405020304" pitchFamily="18" charset="0"/>
              </a:rPr>
              <a:t>Inpatient/outpatient </a:t>
            </a:r>
          </a:p>
        </p:txBody>
      </p:sp>
      <p:sp>
        <p:nvSpPr>
          <p:cNvPr id="4" name="TextBox 3">
            <a:extLst>
              <a:ext uri="{FF2B5EF4-FFF2-40B4-BE49-F238E27FC236}">
                <a16:creationId xmlns:a16="http://schemas.microsoft.com/office/drawing/2014/main" id="{F5710F58-C6FA-34EC-4723-74E6FB991090}"/>
              </a:ext>
            </a:extLst>
          </p:cNvPr>
          <p:cNvSpPr txBox="1"/>
          <p:nvPr/>
        </p:nvSpPr>
        <p:spPr>
          <a:xfrm>
            <a:off x="2843213" y="5345966"/>
            <a:ext cx="8972550" cy="461665"/>
          </a:xfrm>
          <a:prstGeom prst="rect">
            <a:avLst/>
          </a:prstGeom>
          <a:noFill/>
        </p:spPr>
        <p:txBody>
          <a:bodyPr wrap="square" rtlCol="0">
            <a:spAutoFit/>
          </a:bodyPr>
          <a:lstStyle/>
          <a:p>
            <a:r>
              <a:rPr lang="en-US" sz="2400" dirty="0">
                <a:solidFill>
                  <a:srgbClr val="0070C0"/>
                </a:solidFill>
                <a:latin typeface="Times New Roman" panose="02020603050405020304" pitchFamily="18" charset="0"/>
                <a:cs typeface="Times New Roman" panose="02020603050405020304" pitchFamily="18" charset="0"/>
              </a:rPr>
              <a:t>Covariates: Age at initial JJ, Race/ethnicity, gender, County  </a:t>
            </a:r>
          </a:p>
        </p:txBody>
      </p:sp>
    </p:spTree>
    <p:extLst>
      <p:ext uri="{BB962C8B-B14F-4D97-AF65-F5344CB8AC3E}">
        <p14:creationId xmlns:p14="http://schemas.microsoft.com/office/powerpoint/2010/main" val="3668170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blurry image of a blue and white light&#10;&#10;Description automatically generated">
            <a:extLst>
              <a:ext uri="{FF2B5EF4-FFF2-40B4-BE49-F238E27FC236}">
                <a16:creationId xmlns:a16="http://schemas.microsoft.com/office/drawing/2014/main" id="{F16D282F-241A-1E20-5029-2D286B840DCA}"/>
              </a:ext>
            </a:extLst>
          </p:cNvPr>
          <p:cNvPicPr>
            <a:picLocks noChangeAspect="1"/>
          </p:cNvPicPr>
          <p:nvPr/>
        </p:nvPicPr>
        <p:blipFill rotWithShape="1">
          <a:blip r:embed="rId2">
            <a:duotone>
              <a:schemeClr val="bg2">
                <a:shade val="45000"/>
                <a:satMod val="135000"/>
              </a:schemeClr>
              <a:prstClr val="white"/>
            </a:duotone>
          </a:blip>
          <a:srcRect t="5279" b="10451"/>
          <a:stretch/>
        </p:blipFill>
        <p:spPr>
          <a:xfrm>
            <a:off x="20" y="10"/>
            <a:ext cx="12191980" cy="6857990"/>
          </a:xfrm>
          <a:prstGeom prst="rect">
            <a:avLst/>
          </a:prstGeom>
        </p:spPr>
      </p:pic>
      <p:sp>
        <p:nvSpPr>
          <p:cNvPr id="18" name="Rectangle 17">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8C6FD6-7479-5858-A583-DF6341F052CA}"/>
              </a:ext>
            </a:extLst>
          </p:cNvPr>
          <p:cNvSpPr>
            <a:spLocks noGrp="1"/>
          </p:cNvSpPr>
          <p:nvPr>
            <p:ph type="title"/>
          </p:nvPr>
        </p:nvSpPr>
        <p:spPr>
          <a:xfrm>
            <a:off x="838200" y="365125"/>
            <a:ext cx="10515600" cy="1325563"/>
          </a:xfrm>
        </p:spPr>
        <p:txBody>
          <a:bodyPr>
            <a:normAutofit/>
          </a:bodyPr>
          <a:lstStyle/>
          <a:p>
            <a:r>
              <a:rPr lang="en-US" sz="3600" dirty="0">
                <a:latin typeface="Times New Roman" panose="02020603050405020304" pitchFamily="18" charset="0"/>
                <a:cs typeface="Times New Roman" panose="02020603050405020304" pitchFamily="18" charset="0"/>
              </a:rPr>
              <a:t>Analytic Strategy </a:t>
            </a:r>
          </a:p>
        </p:txBody>
      </p:sp>
      <p:graphicFrame>
        <p:nvGraphicFramePr>
          <p:cNvPr id="5" name="Content Placeholder 2">
            <a:extLst>
              <a:ext uri="{FF2B5EF4-FFF2-40B4-BE49-F238E27FC236}">
                <a16:creationId xmlns:a16="http://schemas.microsoft.com/office/drawing/2014/main" id="{3976AFFD-C8DF-A21F-8682-1DD43614DF7E}"/>
              </a:ext>
            </a:extLst>
          </p:cNvPr>
          <p:cNvGraphicFramePr>
            <a:graphicFrameLocks noGrp="1"/>
          </p:cNvGraphicFramePr>
          <p:nvPr>
            <p:ph idx="1"/>
            <p:extLst>
              <p:ext uri="{D42A27DB-BD31-4B8C-83A1-F6EECF244321}">
                <p14:modId xmlns:p14="http://schemas.microsoft.com/office/powerpoint/2010/main" val="35940471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5783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3DAC6-0A4D-5574-DCCC-41BBAD26C3D4}"/>
              </a:ext>
            </a:extLst>
          </p:cNvPr>
          <p:cNvSpPr>
            <a:spLocks noGrp="1"/>
          </p:cNvSpPr>
          <p:nvPr>
            <p:ph type="title"/>
          </p:nvPr>
        </p:nvSpPr>
        <p:spPr>
          <a:xfrm>
            <a:off x="711591" y="365125"/>
            <a:ext cx="10642209" cy="985373"/>
          </a:xfrm>
        </p:spPr>
        <p:txBody>
          <a:bodyPr>
            <a:normAutofit/>
          </a:bodyPr>
          <a:lstStyle/>
          <a:p>
            <a:r>
              <a:rPr lang="en-US" sz="3600" dirty="0">
                <a:solidFill>
                  <a:schemeClr val="accent5">
                    <a:lumMod val="75000"/>
                  </a:schemeClr>
                </a:solidFill>
                <a:latin typeface="Times New Roman" panose="02020603050405020304" pitchFamily="18" charset="0"/>
                <a:cs typeface="Times New Roman" panose="02020603050405020304" pitchFamily="18" charset="0"/>
              </a:rPr>
              <a:t>Sample Characteristics </a:t>
            </a:r>
            <a:r>
              <a:rPr lang="en-US" sz="3600" dirty="0">
                <a:latin typeface="Times New Roman" panose="02020603050405020304" pitchFamily="18" charset="0"/>
                <a:cs typeface="Times New Roman" panose="02020603050405020304" pitchFamily="18" charset="0"/>
              </a:rPr>
              <a:t>(</a:t>
            </a:r>
            <a:r>
              <a:rPr lang="en-US" sz="3600" i="1" dirty="0">
                <a:latin typeface="Times New Roman" panose="02020603050405020304" pitchFamily="18" charset="0"/>
                <a:cs typeface="Times New Roman" panose="02020603050405020304" pitchFamily="18" charset="0"/>
              </a:rPr>
              <a:t>N</a:t>
            </a:r>
            <a:r>
              <a:rPr lang="en-US" sz="3600" dirty="0">
                <a:latin typeface="Times New Roman" panose="02020603050405020304" pitchFamily="18" charset="0"/>
                <a:cs typeface="Times New Roman" panose="02020603050405020304" pitchFamily="18" charset="0"/>
              </a:rPr>
              <a:t>= 14,166)</a:t>
            </a:r>
          </a:p>
        </p:txBody>
      </p:sp>
      <p:sp>
        <p:nvSpPr>
          <p:cNvPr id="3" name="Content Placeholder 2">
            <a:extLst>
              <a:ext uri="{FF2B5EF4-FFF2-40B4-BE49-F238E27FC236}">
                <a16:creationId xmlns:a16="http://schemas.microsoft.com/office/drawing/2014/main" id="{5F23BCEF-BAF7-8B0E-DB41-1B212A20A5D9}"/>
              </a:ext>
            </a:extLst>
          </p:cNvPr>
          <p:cNvSpPr>
            <a:spLocks noGrp="1"/>
          </p:cNvSpPr>
          <p:nvPr>
            <p:ph idx="1"/>
          </p:nvPr>
        </p:nvSpPr>
        <p:spPr>
          <a:xfrm>
            <a:off x="1226731" y="1350498"/>
            <a:ext cx="10253678" cy="3578690"/>
          </a:xfrm>
        </p:spPr>
        <p:txBody>
          <a:bodyPr>
            <a:normAutofit/>
          </a:bodyPr>
          <a:lstStyle/>
          <a:p>
            <a:endParaRPr lang="en-US" dirty="0">
              <a:latin typeface="Times" pitchFamily="2" charset="0"/>
            </a:endParaRPr>
          </a:p>
          <a:p>
            <a:pPr marL="0" indent="0">
              <a:buNone/>
            </a:pPr>
            <a:r>
              <a:rPr lang="en-US" dirty="0">
                <a:latin typeface="Times" pitchFamily="2" charset="0"/>
              </a:rPr>
              <a:t>65% Male				55% Rural				</a:t>
            </a:r>
          </a:p>
          <a:p>
            <a:pPr marL="0" indent="0">
              <a:buNone/>
            </a:pPr>
            <a:r>
              <a:rPr lang="en-US" dirty="0">
                <a:latin typeface="Times" pitchFamily="2" charset="0"/>
              </a:rPr>
              <a:t>54 % NH White			10% Philadelphia</a:t>
            </a:r>
          </a:p>
          <a:p>
            <a:pPr marL="0" indent="0">
              <a:buNone/>
            </a:pPr>
            <a:r>
              <a:rPr lang="en-US" dirty="0">
                <a:latin typeface="Times" pitchFamily="2" charset="0"/>
              </a:rPr>
              <a:t>31% NH Black 			8% Allegheny</a:t>
            </a:r>
          </a:p>
          <a:p>
            <a:pPr marL="0" indent="0">
              <a:buNone/>
            </a:pPr>
            <a:r>
              <a:rPr lang="en-US" dirty="0">
                <a:latin typeface="Times" pitchFamily="2" charset="0"/>
              </a:rPr>
              <a:t>12% Hispanic 			28% Other urban </a:t>
            </a:r>
          </a:p>
          <a:p>
            <a:pPr marL="0" indent="0">
              <a:buNone/>
            </a:pPr>
            <a:r>
              <a:rPr lang="en-US" dirty="0">
                <a:latin typeface="Times" pitchFamily="2" charset="0"/>
              </a:rPr>
              <a:t>Average age at initial JJ: 14</a:t>
            </a:r>
          </a:p>
        </p:txBody>
      </p:sp>
    </p:spTree>
    <p:extLst>
      <p:ext uri="{BB962C8B-B14F-4D97-AF65-F5344CB8AC3E}">
        <p14:creationId xmlns:p14="http://schemas.microsoft.com/office/powerpoint/2010/main" val="1440267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2A2C5-218D-929B-A723-1D167B78BD6B}"/>
              </a:ext>
            </a:extLst>
          </p:cNvPr>
          <p:cNvSpPr>
            <a:spLocks noGrp="1"/>
          </p:cNvSpPr>
          <p:nvPr>
            <p:ph type="title"/>
          </p:nvPr>
        </p:nvSpPr>
        <p:spPr>
          <a:xfrm>
            <a:off x="458372" y="162437"/>
            <a:ext cx="10515600" cy="1325563"/>
          </a:xfrm>
        </p:spPr>
        <p:txBody>
          <a:bodyPr>
            <a:normAutofit/>
          </a:bodyPr>
          <a:lstStyle/>
          <a:p>
            <a:r>
              <a:rPr lang="en-US" sz="3600" dirty="0">
                <a:solidFill>
                  <a:schemeClr val="accent5">
                    <a:lumMod val="75000"/>
                  </a:schemeClr>
                </a:solidFill>
                <a:latin typeface="Times New Roman" panose="02020603050405020304" pitchFamily="18" charset="0"/>
                <a:cs typeface="Times New Roman" panose="02020603050405020304" pitchFamily="18" charset="0"/>
              </a:rPr>
              <a:t>Descriptive Statistics </a:t>
            </a:r>
          </a:p>
        </p:txBody>
      </p:sp>
      <p:sp>
        <p:nvSpPr>
          <p:cNvPr id="3" name="Content Placeholder 2">
            <a:extLst>
              <a:ext uri="{FF2B5EF4-FFF2-40B4-BE49-F238E27FC236}">
                <a16:creationId xmlns:a16="http://schemas.microsoft.com/office/drawing/2014/main" id="{8DB68D8A-A425-A7B8-298E-58A7F995B1A3}"/>
              </a:ext>
            </a:extLst>
          </p:cNvPr>
          <p:cNvSpPr>
            <a:spLocks noGrp="1"/>
          </p:cNvSpPr>
          <p:nvPr>
            <p:ph idx="1"/>
          </p:nvPr>
        </p:nvSpPr>
        <p:spPr>
          <a:xfrm>
            <a:off x="570914" y="1488000"/>
            <a:ext cx="5731412" cy="4786190"/>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Most serious Initial JJ offense type </a:t>
            </a:r>
          </a:p>
          <a:p>
            <a:pPr marL="0" indent="0">
              <a:buNone/>
            </a:pPr>
            <a:r>
              <a:rPr lang="en-US" dirty="0">
                <a:latin typeface="Times New Roman" panose="02020603050405020304" pitchFamily="18" charset="0"/>
                <a:cs typeface="Times New Roman" panose="02020603050405020304" pitchFamily="18" charset="0"/>
              </a:rPr>
              <a:t> 40% Violence +</a:t>
            </a:r>
          </a:p>
          <a:p>
            <a:pPr marL="0" indent="0">
              <a:buNone/>
            </a:pPr>
            <a:r>
              <a:rPr lang="en-US" dirty="0">
                <a:latin typeface="Times New Roman" panose="02020603050405020304" pitchFamily="18" charset="0"/>
                <a:cs typeface="Times New Roman" panose="02020603050405020304" pitchFamily="18" charset="0"/>
              </a:rPr>
              <a:t>  9% Sex </a:t>
            </a:r>
          </a:p>
          <a:p>
            <a:pPr marL="0" indent="0">
              <a:buNone/>
            </a:pPr>
            <a:r>
              <a:rPr lang="en-US" dirty="0">
                <a:latin typeface="Times New Roman" panose="02020603050405020304" pitchFamily="18" charset="0"/>
                <a:cs typeface="Times New Roman" panose="02020603050405020304" pitchFamily="18" charset="0"/>
              </a:rPr>
              <a:t> 14% Drug/DUI </a:t>
            </a:r>
          </a:p>
          <a:p>
            <a:pPr marL="0" indent="0">
              <a:buNone/>
            </a:pPr>
            <a:r>
              <a:rPr lang="en-US" dirty="0">
                <a:latin typeface="Times New Roman" panose="02020603050405020304" pitchFamily="18" charset="0"/>
                <a:cs typeface="Times New Roman" panose="02020603050405020304" pitchFamily="18" charset="0"/>
              </a:rPr>
              <a:t> 21% Financial </a:t>
            </a:r>
          </a:p>
          <a:p>
            <a:pPr marL="0" indent="0">
              <a:buNone/>
            </a:pPr>
            <a:r>
              <a:rPr lang="en-US" dirty="0">
                <a:latin typeface="Times New Roman" panose="02020603050405020304" pitchFamily="18" charset="0"/>
                <a:cs typeface="Times New Roman" panose="02020603050405020304" pitchFamily="18" charset="0"/>
              </a:rPr>
              <a:t> 12% Disorderly Conduct + </a:t>
            </a:r>
          </a:p>
          <a:p>
            <a:pPr marL="0" indent="0">
              <a:buNone/>
            </a:pPr>
            <a:r>
              <a:rPr lang="en-US" dirty="0">
                <a:latin typeface="Times New Roman" panose="02020603050405020304" pitchFamily="18" charset="0"/>
                <a:cs typeface="Times New Roman" panose="02020603050405020304" pitchFamily="18" charset="0"/>
              </a:rPr>
              <a:t>  6% Criminal Mischief </a:t>
            </a:r>
          </a:p>
          <a:p>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66% Misdemeanor (34% Felony)</a:t>
            </a:r>
          </a:p>
          <a:p>
            <a:endParaRPr lang="en-US" dirty="0"/>
          </a:p>
        </p:txBody>
      </p:sp>
      <p:sp>
        <p:nvSpPr>
          <p:cNvPr id="4" name="TextBox 3">
            <a:extLst>
              <a:ext uri="{FF2B5EF4-FFF2-40B4-BE49-F238E27FC236}">
                <a16:creationId xmlns:a16="http://schemas.microsoft.com/office/drawing/2014/main" id="{3209D7B9-2050-BEBD-255F-5383EB627476}"/>
              </a:ext>
            </a:extLst>
          </p:cNvPr>
          <p:cNvSpPr txBox="1"/>
          <p:nvPr/>
        </p:nvSpPr>
        <p:spPr>
          <a:xfrm>
            <a:off x="7047914" y="1488000"/>
            <a:ext cx="4573172" cy="2246769"/>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CWS Placements</a:t>
            </a:r>
          </a:p>
          <a:p>
            <a:r>
              <a:rPr lang="en-US" sz="2800" dirty="0">
                <a:latin typeface="Times New Roman" panose="02020603050405020304" pitchFamily="18" charset="0"/>
                <a:cs typeface="Times New Roman" panose="02020603050405020304" pitchFamily="18" charset="0"/>
              </a:rPr>
              <a:t> 5% kinship</a:t>
            </a:r>
          </a:p>
          <a:p>
            <a:r>
              <a:rPr lang="en-US" sz="2800" dirty="0">
                <a:latin typeface="Times New Roman" panose="02020603050405020304" pitchFamily="18" charset="0"/>
                <a:cs typeface="Times New Roman" panose="02020603050405020304" pitchFamily="18" charset="0"/>
              </a:rPr>
              <a:t> 6% nonrelative </a:t>
            </a:r>
          </a:p>
          <a:p>
            <a:r>
              <a:rPr lang="en-US" sz="2800" dirty="0">
                <a:latin typeface="Times New Roman" panose="02020603050405020304" pitchFamily="18" charset="0"/>
                <a:cs typeface="Times New Roman" panose="02020603050405020304" pitchFamily="18" charset="0"/>
              </a:rPr>
              <a:t> 21 % GH/institution </a:t>
            </a:r>
          </a:p>
          <a:p>
            <a:r>
              <a:rPr lang="en-US" sz="2800" dirty="0">
                <a:latin typeface="Times New Roman" panose="02020603050405020304" pitchFamily="18" charset="0"/>
                <a:cs typeface="Times New Roman" panose="02020603050405020304" pitchFamily="18" charset="0"/>
              </a:rPr>
              <a:t> 4% other </a:t>
            </a:r>
          </a:p>
        </p:txBody>
      </p:sp>
    </p:spTree>
    <p:extLst>
      <p:ext uri="{BB962C8B-B14F-4D97-AF65-F5344CB8AC3E}">
        <p14:creationId xmlns:p14="http://schemas.microsoft.com/office/powerpoint/2010/main" val="3743399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8928-E52D-DABD-BDC3-016C83CA6EB0}"/>
              </a:ext>
            </a:extLst>
          </p:cNvPr>
          <p:cNvSpPr>
            <a:spLocks noGrp="1"/>
          </p:cNvSpPr>
          <p:nvPr>
            <p:ph type="title"/>
          </p:nvPr>
        </p:nvSpPr>
        <p:spPr/>
        <p:txBody>
          <a:bodyPr>
            <a:normAutofit/>
          </a:bodyPr>
          <a:lstStyle/>
          <a:p>
            <a:r>
              <a:rPr lang="en-US" sz="3600" dirty="0">
                <a:solidFill>
                  <a:schemeClr val="accent5">
                    <a:lumMod val="75000"/>
                  </a:schemeClr>
                </a:solidFill>
                <a:latin typeface="Times New Roman" panose="02020603050405020304" pitchFamily="18" charset="0"/>
                <a:cs typeface="Times New Roman" panose="02020603050405020304" pitchFamily="18" charset="0"/>
              </a:rPr>
              <a:t>Descriptive Statistics </a:t>
            </a:r>
          </a:p>
        </p:txBody>
      </p:sp>
      <p:sp>
        <p:nvSpPr>
          <p:cNvPr id="3" name="Content Placeholder 2">
            <a:extLst>
              <a:ext uri="{FF2B5EF4-FFF2-40B4-BE49-F238E27FC236}">
                <a16:creationId xmlns:a16="http://schemas.microsoft.com/office/drawing/2014/main" id="{E6C7EBD6-821B-E39B-9484-03B294F8ABEF}"/>
              </a:ext>
            </a:extLst>
          </p:cNvPr>
          <p:cNvSpPr>
            <a:spLocks noGrp="1"/>
          </p:cNvSpPr>
          <p:nvPr>
            <p:ph idx="1"/>
          </p:nvPr>
        </p:nvSpPr>
        <p:spPr>
          <a:xfrm>
            <a:off x="838200" y="1768363"/>
            <a:ext cx="10515600" cy="4351338"/>
          </a:xfrm>
        </p:spPr>
        <p:txBody>
          <a:bodyPr/>
          <a:lstStyle/>
          <a:p>
            <a:pPr marL="0" indent="0">
              <a:buNone/>
            </a:pPr>
            <a:r>
              <a:rPr lang="en-US" b="1" dirty="0">
                <a:latin typeface="Times New Roman" panose="02020603050405020304" pitchFamily="18" charset="0"/>
                <a:cs typeface="Times New Roman" panose="02020603050405020304" pitchFamily="18" charset="0"/>
              </a:rPr>
              <a:t>Mental Health claims </a:t>
            </a:r>
          </a:p>
          <a:p>
            <a:pPr marL="0" indent="0">
              <a:buNone/>
            </a:pPr>
            <a:r>
              <a:rPr lang="en-US" dirty="0">
                <a:latin typeface="Times New Roman" panose="02020603050405020304" pitchFamily="18" charset="0"/>
                <a:cs typeface="Times New Roman" panose="02020603050405020304" pitchFamily="18" charset="0"/>
              </a:rPr>
              <a:t>Year Before Initial JJ</a:t>
            </a:r>
          </a:p>
          <a:p>
            <a:pPr marL="457200" lvl="1" indent="0">
              <a:buNone/>
            </a:pPr>
            <a:r>
              <a:rPr lang="en-US" dirty="0">
                <a:latin typeface="Times New Roman" panose="02020603050405020304" pitchFamily="18" charset="0"/>
                <a:cs typeface="Times New Roman" panose="02020603050405020304" pitchFamily="18" charset="0"/>
              </a:rPr>
              <a:t>52% any professional services </a:t>
            </a:r>
          </a:p>
          <a:p>
            <a:pPr marL="457200" lvl="1" indent="0">
              <a:buNone/>
            </a:pPr>
            <a:r>
              <a:rPr lang="en-US" dirty="0">
                <a:latin typeface="Times New Roman" panose="02020603050405020304" pitchFamily="18" charset="0"/>
                <a:cs typeface="Times New Roman" panose="02020603050405020304" pitchFamily="18" charset="0"/>
              </a:rPr>
              <a:t>17% inpatient/outpatient</a:t>
            </a:r>
          </a:p>
          <a:p>
            <a:pPr marL="0" indent="0">
              <a:buNone/>
            </a:pPr>
            <a:endParaRPr lang="en-US" dirty="0">
              <a:latin typeface="Times New Roman" panose="02020603050405020304" pitchFamily="18" charset="0"/>
              <a:cs typeface="Times New Roman" panose="02020603050405020304" pitchFamily="18" charset="0"/>
            </a:endParaRPr>
          </a:p>
          <a:p>
            <a:pPr lvl="1"/>
            <a:endParaRPr lang="en-US" dirty="0"/>
          </a:p>
          <a:p>
            <a:pPr lvl="1"/>
            <a:endParaRPr lang="en-US" dirty="0"/>
          </a:p>
          <a:p>
            <a:pPr marL="457200" lvl="1" indent="0">
              <a:buNone/>
            </a:pPr>
            <a:endParaRPr lang="en-US" dirty="0"/>
          </a:p>
          <a:p>
            <a:pPr lvl="1"/>
            <a:endParaRPr lang="en-US" dirty="0"/>
          </a:p>
          <a:p>
            <a:pPr lvl="1"/>
            <a:endParaRPr lang="en-US" dirty="0"/>
          </a:p>
        </p:txBody>
      </p:sp>
      <p:sp>
        <p:nvSpPr>
          <p:cNvPr id="4" name="TextBox 3">
            <a:extLst>
              <a:ext uri="{FF2B5EF4-FFF2-40B4-BE49-F238E27FC236}">
                <a16:creationId xmlns:a16="http://schemas.microsoft.com/office/drawing/2014/main" id="{8D1BDEC7-5B96-8526-4EDD-8D18DD882D3C}"/>
              </a:ext>
            </a:extLst>
          </p:cNvPr>
          <p:cNvSpPr txBox="1"/>
          <p:nvPr/>
        </p:nvSpPr>
        <p:spPr>
          <a:xfrm>
            <a:off x="6219423" y="2281416"/>
            <a:ext cx="5134377" cy="1261884"/>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During study period </a:t>
            </a:r>
          </a:p>
          <a:p>
            <a:pPr lvl="1"/>
            <a:r>
              <a:rPr lang="en-US" sz="2400" dirty="0">
                <a:latin typeface="Times New Roman" panose="02020603050405020304" pitchFamily="18" charset="0"/>
                <a:cs typeface="Times New Roman" panose="02020603050405020304" pitchFamily="18" charset="0"/>
              </a:rPr>
              <a:t>67% any professional services </a:t>
            </a:r>
          </a:p>
          <a:p>
            <a:pPr lvl="1"/>
            <a:r>
              <a:rPr lang="en-US" sz="2400" dirty="0">
                <a:latin typeface="Times New Roman" panose="02020603050405020304" pitchFamily="18" charset="0"/>
                <a:cs typeface="Times New Roman" panose="02020603050405020304" pitchFamily="18" charset="0"/>
              </a:rPr>
              <a:t>22% inpatient or outpatient</a:t>
            </a:r>
          </a:p>
        </p:txBody>
      </p:sp>
    </p:spTree>
    <p:extLst>
      <p:ext uri="{BB962C8B-B14F-4D97-AF65-F5344CB8AC3E}">
        <p14:creationId xmlns:p14="http://schemas.microsoft.com/office/powerpoint/2010/main" val="627034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988339-D6C9-51D1-9156-29C55E190E7B}"/>
              </a:ext>
            </a:extLst>
          </p:cNvPr>
          <p:cNvSpPr>
            <a:spLocks noGrp="1"/>
          </p:cNvSpPr>
          <p:nvPr>
            <p:ph type="title"/>
          </p:nvPr>
        </p:nvSpPr>
        <p:spPr>
          <a:xfrm>
            <a:off x="1371599" y="294538"/>
            <a:ext cx="9895951" cy="1033669"/>
          </a:xfrm>
        </p:spPr>
        <p:txBody>
          <a:bodyPr>
            <a:normAutofit/>
          </a:bodyPr>
          <a:lstStyle/>
          <a:p>
            <a:r>
              <a:rPr lang="en-US" sz="4000">
                <a:solidFill>
                  <a:srgbClr val="FFFFFF"/>
                </a:solidFill>
                <a:latin typeface="Times New Roman" panose="02020603050405020304" pitchFamily="18" charset="0"/>
                <a:cs typeface="Times New Roman" panose="02020603050405020304" pitchFamily="18" charset="0"/>
              </a:rPr>
              <a:t>Background </a:t>
            </a:r>
          </a:p>
        </p:txBody>
      </p:sp>
      <p:sp>
        <p:nvSpPr>
          <p:cNvPr id="3" name="Content Placeholder 2">
            <a:extLst>
              <a:ext uri="{FF2B5EF4-FFF2-40B4-BE49-F238E27FC236}">
                <a16:creationId xmlns:a16="http://schemas.microsoft.com/office/drawing/2014/main" id="{6E5742B6-FE11-EFFA-F3A2-2CC4C0C7A92F}"/>
              </a:ext>
            </a:extLst>
          </p:cNvPr>
          <p:cNvSpPr>
            <a:spLocks noGrp="1"/>
          </p:cNvSpPr>
          <p:nvPr>
            <p:ph idx="1"/>
          </p:nvPr>
        </p:nvSpPr>
        <p:spPr>
          <a:xfrm>
            <a:off x="367884" y="1788939"/>
            <a:ext cx="10667846" cy="4247573"/>
          </a:xfrm>
        </p:spPr>
        <p:txBody>
          <a:bodyPr anchor="ctr">
            <a:normAutofit/>
          </a:bodyPr>
          <a:lstStyle/>
          <a:p>
            <a:pPr marL="457200" lvl="1" indent="0">
              <a:buNone/>
            </a:pPr>
            <a:endParaRPr lang="en-US" sz="2000" dirty="0"/>
          </a:p>
          <a:p>
            <a:pPr marL="0" indent="0">
              <a:buNone/>
            </a:pPr>
            <a:r>
              <a:rPr lang="en-US" sz="2400" b="0" i="0" dirty="0">
                <a:effectLst/>
                <a:latin typeface="Times New Roman" panose="02020603050405020304" pitchFamily="18" charset="0"/>
              </a:rPr>
              <a:t>Compared to Juvenile Justice (JJ) – only youth, recidivism rates can be twice as high for crossover youth </a:t>
            </a:r>
            <a:r>
              <a:rPr lang="en-US" sz="2000" b="0" i="0" dirty="0">
                <a:effectLst/>
                <a:latin typeface="Times New Roman" panose="02020603050405020304" pitchFamily="18" charset="0"/>
              </a:rPr>
              <a:t>(Barrett et al. 2014; Chang et al. 2003; </a:t>
            </a:r>
            <a:r>
              <a:rPr lang="en-US" sz="2000" b="0" i="0" dirty="0" err="1">
                <a:effectLst/>
                <a:latin typeface="Times New Roman" panose="02020603050405020304" pitchFamily="18" charset="0"/>
              </a:rPr>
              <a:t>Herz</a:t>
            </a:r>
            <a:r>
              <a:rPr lang="en-US" sz="2000" b="0" i="0" dirty="0">
                <a:effectLst/>
                <a:latin typeface="Times New Roman" panose="02020603050405020304" pitchFamily="18" charset="0"/>
              </a:rPr>
              <a:t> et al., 2021)</a:t>
            </a:r>
          </a:p>
          <a:p>
            <a:endParaRPr lang="en-US" sz="2000" dirty="0">
              <a:latin typeface="Times New Roman" panose="02020603050405020304" pitchFamily="18" charset="0"/>
            </a:endParaRPr>
          </a:p>
        </p:txBody>
      </p:sp>
    </p:spTree>
    <p:extLst>
      <p:ext uri="{BB962C8B-B14F-4D97-AF65-F5344CB8AC3E}">
        <p14:creationId xmlns:p14="http://schemas.microsoft.com/office/powerpoint/2010/main" val="2413355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2B712D-28F7-1BCB-CF9D-4F46C511D5EB}"/>
              </a:ext>
            </a:extLst>
          </p:cNvPr>
          <p:cNvSpPr>
            <a:spLocks noGrp="1"/>
          </p:cNvSpPr>
          <p:nvPr>
            <p:ph idx="1"/>
          </p:nvPr>
        </p:nvSpPr>
        <p:spPr>
          <a:xfrm>
            <a:off x="838200" y="911225"/>
            <a:ext cx="10515600" cy="4351338"/>
          </a:xfrm>
        </p:spPr>
        <p:txBody>
          <a:bodyPr/>
          <a:lstStyle/>
          <a:p>
            <a:pPr marL="0" indent="0">
              <a:buNone/>
            </a:pPr>
            <a:endParaRPr lang="en-US" sz="2800" b="0" i="0" dirty="0">
              <a:effectLst/>
              <a:latin typeface="Times New Roman" panose="02020603050405020304" pitchFamily="18" charset="0"/>
            </a:endParaRPr>
          </a:p>
          <a:p>
            <a:pPr marL="0" indent="0">
              <a:buNone/>
            </a:pPr>
            <a:endParaRPr lang="en-US" dirty="0">
              <a:latin typeface="Times New Roman" panose="02020603050405020304" pitchFamily="18" charset="0"/>
            </a:endParaRPr>
          </a:p>
          <a:p>
            <a:pPr marL="0" indent="0">
              <a:buNone/>
            </a:pPr>
            <a:r>
              <a:rPr lang="en-US" sz="2800" b="1" i="0" dirty="0">
                <a:solidFill>
                  <a:schemeClr val="accent1">
                    <a:lumMod val="75000"/>
                  </a:schemeClr>
                </a:solidFill>
                <a:effectLst/>
                <a:latin typeface="Times New Roman" panose="02020603050405020304" pitchFamily="18" charset="0"/>
              </a:rPr>
              <a:t>Research Question 1:</a:t>
            </a:r>
          </a:p>
          <a:p>
            <a:pPr marL="0" indent="0">
              <a:buNone/>
            </a:pPr>
            <a:r>
              <a:rPr lang="en-US" sz="2800" b="0" i="0" dirty="0">
                <a:solidFill>
                  <a:schemeClr val="accent1">
                    <a:lumMod val="75000"/>
                  </a:schemeClr>
                </a:solidFill>
                <a:effectLst/>
                <a:latin typeface="Times New Roman" panose="02020603050405020304" pitchFamily="18" charset="0"/>
              </a:rPr>
              <a:t>What are the rates and characteristics of JJ recidivism among child welfare involved youth by type of initial offense?   </a:t>
            </a:r>
            <a:endParaRPr lang="en-US" sz="2800" b="0" i="0" dirty="0">
              <a:solidFill>
                <a:schemeClr val="accent1">
                  <a:lumMod val="75000"/>
                </a:schemeClr>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148735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38B86-9C79-C622-B4E0-E6AEC831DA5B}"/>
              </a:ext>
            </a:extLst>
          </p:cNvPr>
          <p:cNvSpPr>
            <a:spLocks noGrp="1"/>
          </p:cNvSpPr>
          <p:nvPr>
            <p:ph type="title"/>
          </p:nvPr>
        </p:nvSpPr>
        <p:spPr>
          <a:xfrm>
            <a:off x="617808" y="308854"/>
            <a:ext cx="10515600" cy="1325563"/>
          </a:xfrm>
        </p:spPr>
        <p:txBody>
          <a:bodyPr/>
          <a:lstStyle/>
          <a:p>
            <a:r>
              <a:rPr lang="en-US" dirty="0">
                <a:solidFill>
                  <a:schemeClr val="accent5">
                    <a:lumMod val="75000"/>
                  </a:schemeClr>
                </a:solidFill>
                <a:latin typeface="Times New Roman" panose="02020603050405020304" pitchFamily="18" charset="0"/>
                <a:cs typeface="Times New Roman" panose="02020603050405020304" pitchFamily="18" charset="0"/>
              </a:rPr>
              <a:t>Recidivism Rates </a:t>
            </a:r>
          </a:p>
        </p:txBody>
      </p:sp>
      <p:sp>
        <p:nvSpPr>
          <p:cNvPr id="3" name="Content Placeholder 2">
            <a:extLst>
              <a:ext uri="{FF2B5EF4-FFF2-40B4-BE49-F238E27FC236}">
                <a16:creationId xmlns:a16="http://schemas.microsoft.com/office/drawing/2014/main" id="{050BC0EA-3B62-4729-A0BA-39EEF2487CBB}"/>
              </a:ext>
            </a:extLst>
          </p:cNvPr>
          <p:cNvSpPr>
            <a:spLocks noGrp="1"/>
          </p:cNvSpPr>
          <p:nvPr>
            <p:ph idx="1"/>
          </p:nvPr>
        </p:nvSpPr>
        <p:spPr>
          <a:xfrm>
            <a:off x="983566" y="1634417"/>
            <a:ext cx="5112434" cy="4350093"/>
          </a:xfrm>
        </p:spPr>
        <p:txBody>
          <a:bodyPr/>
          <a:lstStyle/>
          <a:p>
            <a:pPr marL="0" indent="0">
              <a:buNone/>
            </a:pPr>
            <a:r>
              <a:rPr lang="en-US" dirty="0">
                <a:latin typeface="Times New Roman" panose="02020603050405020304" pitchFamily="18" charset="0"/>
                <a:cs typeface="Times New Roman" panose="02020603050405020304" pitchFamily="18" charset="0"/>
              </a:rPr>
              <a:t>Any Recidivism </a:t>
            </a:r>
          </a:p>
          <a:p>
            <a:pPr marL="457200" lvl="1" indent="0">
              <a:buNone/>
            </a:pPr>
            <a:r>
              <a:rPr lang="en-US" dirty="0">
                <a:latin typeface="Times New Roman" panose="02020603050405020304" pitchFamily="18" charset="0"/>
                <a:cs typeface="Times New Roman" panose="02020603050405020304" pitchFamily="18" charset="0"/>
              </a:rPr>
              <a:t>50% of the full sample</a:t>
            </a:r>
          </a:p>
          <a:p>
            <a:pPr marL="457200" lvl="1" indent="0">
              <a:buNone/>
            </a:pPr>
            <a:r>
              <a:rPr lang="en-US" dirty="0">
                <a:latin typeface="Times New Roman" panose="02020603050405020304" pitchFamily="18" charset="0"/>
                <a:cs typeface="Times New Roman" panose="02020603050405020304" pitchFamily="18" charset="0"/>
              </a:rPr>
              <a:t>42% of females</a:t>
            </a:r>
          </a:p>
          <a:p>
            <a:pPr marL="457200" lvl="1" indent="0">
              <a:buNone/>
            </a:pPr>
            <a:r>
              <a:rPr lang="en-US" dirty="0">
                <a:latin typeface="Times New Roman" panose="02020603050405020304" pitchFamily="18" charset="0"/>
                <a:cs typeface="Times New Roman" panose="02020603050405020304" pitchFamily="18" charset="0"/>
              </a:rPr>
              <a:t>55% of males </a:t>
            </a:r>
          </a:p>
          <a:p>
            <a:pPr lvl="1"/>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Recidivism while JJ active </a:t>
            </a:r>
          </a:p>
          <a:p>
            <a:pPr marL="457200" lvl="1" indent="0">
              <a:buNone/>
            </a:pPr>
            <a:r>
              <a:rPr lang="en-US" dirty="0">
                <a:latin typeface="Times New Roman" panose="02020603050405020304" pitchFamily="18" charset="0"/>
                <a:cs typeface="Times New Roman" panose="02020603050405020304" pitchFamily="18" charset="0"/>
              </a:rPr>
              <a:t>36% of the full sample </a:t>
            </a:r>
          </a:p>
          <a:p>
            <a:pPr marL="457200" lvl="1" indent="0">
              <a:buNone/>
            </a:pPr>
            <a:r>
              <a:rPr lang="en-US" dirty="0">
                <a:latin typeface="Times New Roman" panose="02020603050405020304" pitchFamily="18" charset="0"/>
                <a:cs typeface="Times New Roman" panose="02020603050405020304" pitchFamily="18" charset="0"/>
              </a:rPr>
              <a:t>28% females </a:t>
            </a:r>
          </a:p>
          <a:p>
            <a:pPr marL="457200" lvl="1" indent="0">
              <a:buNone/>
            </a:pPr>
            <a:r>
              <a:rPr lang="en-US" dirty="0">
                <a:latin typeface="Times New Roman" panose="02020603050405020304" pitchFamily="18" charset="0"/>
                <a:cs typeface="Times New Roman" panose="02020603050405020304" pitchFamily="18" charset="0"/>
              </a:rPr>
              <a:t>40% males </a:t>
            </a:r>
          </a:p>
          <a:p>
            <a:pPr marL="457200" lvl="1" indent="0">
              <a:buNone/>
            </a:pPr>
            <a:endParaRPr lang="en-US" dirty="0"/>
          </a:p>
        </p:txBody>
      </p:sp>
      <p:sp>
        <p:nvSpPr>
          <p:cNvPr id="4" name="TextBox 3">
            <a:extLst>
              <a:ext uri="{FF2B5EF4-FFF2-40B4-BE49-F238E27FC236}">
                <a16:creationId xmlns:a16="http://schemas.microsoft.com/office/drawing/2014/main" id="{86015E65-B5D0-F603-1A57-2EEED32AC66C}"/>
              </a:ext>
            </a:extLst>
          </p:cNvPr>
          <p:cNvSpPr txBox="1"/>
          <p:nvPr/>
        </p:nvSpPr>
        <p:spPr>
          <a:xfrm>
            <a:off x="5990722" y="3809463"/>
            <a:ext cx="4914312" cy="163121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Recidivism while not JJ active</a:t>
            </a:r>
          </a:p>
          <a:p>
            <a:pPr lvl="1"/>
            <a:r>
              <a:rPr lang="en-US" sz="2400" dirty="0">
                <a:latin typeface="Times New Roman" panose="02020603050405020304" pitchFamily="18" charset="0"/>
                <a:cs typeface="Times New Roman" panose="02020603050405020304" pitchFamily="18" charset="0"/>
              </a:rPr>
              <a:t>31% of the full sample</a:t>
            </a:r>
          </a:p>
          <a:p>
            <a:pPr lvl="1"/>
            <a:r>
              <a:rPr lang="en-US" sz="2400" dirty="0">
                <a:latin typeface="Times New Roman" panose="02020603050405020304" pitchFamily="18" charset="0"/>
                <a:cs typeface="Times New Roman" panose="02020603050405020304" pitchFamily="18" charset="0"/>
              </a:rPr>
              <a:t>25% of females</a:t>
            </a:r>
          </a:p>
          <a:p>
            <a:pPr lvl="1"/>
            <a:r>
              <a:rPr lang="en-US" sz="2400" dirty="0">
                <a:latin typeface="Times New Roman" panose="02020603050405020304" pitchFamily="18" charset="0"/>
                <a:cs typeface="Times New Roman" panose="02020603050405020304" pitchFamily="18" charset="0"/>
              </a:rPr>
              <a:t>34% of males   </a:t>
            </a:r>
          </a:p>
        </p:txBody>
      </p:sp>
    </p:spTree>
    <p:extLst>
      <p:ext uri="{BB962C8B-B14F-4D97-AF65-F5344CB8AC3E}">
        <p14:creationId xmlns:p14="http://schemas.microsoft.com/office/powerpoint/2010/main" val="746445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FC3B-DE52-7A2B-E2A8-F1FC7D157E33}"/>
              </a:ext>
            </a:extLst>
          </p:cNvPr>
          <p:cNvSpPr>
            <a:spLocks noGrp="1"/>
          </p:cNvSpPr>
          <p:nvPr>
            <p:ph type="title"/>
          </p:nvPr>
        </p:nvSpPr>
        <p:spPr>
          <a:xfrm>
            <a:off x="533399" y="171942"/>
            <a:ext cx="11096223" cy="1322007"/>
          </a:xfrm>
        </p:spPr>
        <p:txBody>
          <a:bodyPr>
            <a:normAutofit/>
          </a:bodyPr>
          <a:lstStyle/>
          <a:p>
            <a:r>
              <a:rPr lang="en-US" sz="3600" dirty="0">
                <a:latin typeface="Times New Roman" panose="02020603050405020304" pitchFamily="18" charset="0"/>
                <a:cs typeface="Times New Roman" panose="02020603050405020304" pitchFamily="18" charset="0"/>
              </a:rPr>
              <a:t>Any Recidivism </a:t>
            </a:r>
            <a:r>
              <a:rPr lang="en-US" sz="3600" b="1" dirty="0">
                <a:latin typeface="Times New Roman" panose="02020603050405020304" pitchFamily="18" charset="0"/>
                <a:cs typeface="Times New Roman" panose="02020603050405020304" pitchFamily="18" charset="0"/>
              </a:rPr>
              <a:t>by initial JJ offense type </a:t>
            </a:r>
            <a:r>
              <a:rPr lang="en-US" sz="3600" dirty="0">
                <a:latin typeface="Times New Roman" panose="02020603050405020304" pitchFamily="18" charset="0"/>
                <a:cs typeface="Times New Roman" panose="02020603050405020304" pitchFamily="18" charset="0"/>
              </a:rPr>
              <a:t>(% full sample) </a:t>
            </a:r>
          </a:p>
        </p:txBody>
      </p:sp>
      <p:graphicFrame>
        <p:nvGraphicFramePr>
          <p:cNvPr id="4" name="Content Placeholder 3">
            <a:extLst>
              <a:ext uri="{FF2B5EF4-FFF2-40B4-BE49-F238E27FC236}">
                <a16:creationId xmlns:a16="http://schemas.microsoft.com/office/drawing/2014/main" id="{1ADF057D-47BF-04B7-B4E8-6C35C34E292B}"/>
              </a:ext>
            </a:extLst>
          </p:cNvPr>
          <p:cNvGraphicFramePr>
            <a:graphicFrameLocks noGrp="1"/>
          </p:cNvGraphicFramePr>
          <p:nvPr>
            <p:ph idx="1"/>
            <p:extLst>
              <p:ext uri="{D42A27DB-BD31-4B8C-83A1-F6EECF244321}">
                <p14:modId xmlns:p14="http://schemas.microsoft.com/office/powerpoint/2010/main" val="329636449"/>
              </p:ext>
            </p:extLst>
          </p:nvPr>
        </p:nvGraphicFramePr>
        <p:xfrm>
          <a:off x="533400" y="1690688"/>
          <a:ext cx="4770120" cy="44709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D3CCEB4C-8FC6-418A-015E-E89B563FEF5B}"/>
              </a:ext>
            </a:extLst>
          </p:cNvPr>
          <p:cNvGraphicFramePr>
            <a:graphicFrameLocks/>
          </p:cNvGraphicFramePr>
          <p:nvPr>
            <p:extLst>
              <p:ext uri="{D42A27DB-BD31-4B8C-83A1-F6EECF244321}">
                <p14:modId xmlns:p14="http://schemas.microsoft.com/office/powerpoint/2010/main" val="4148178903"/>
              </p:ext>
            </p:extLst>
          </p:nvPr>
        </p:nvGraphicFramePr>
        <p:xfrm>
          <a:off x="6096000" y="1690688"/>
          <a:ext cx="5031545" cy="44709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2040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7B04-D4D3-3CBA-3A90-707E7DFDCD3D}"/>
              </a:ext>
            </a:extLst>
          </p:cNvPr>
          <p:cNvSpPr>
            <a:spLocks noGrp="1"/>
          </p:cNvSpPr>
          <p:nvPr>
            <p:ph type="title"/>
          </p:nvPr>
        </p:nvSpPr>
        <p:spPr>
          <a:xfrm>
            <a:off x="206061" y="77787"/>
            <a:ext cx="10516674" cy="887680"/>
          </a:xfrm>
        </p:spPr>
        <p:txBody>
          <a:bodyPr/>
          <a:lstStyle/>
          <a:p>
            <a:r>
              <a:rPr lang="en-US" dirty="0">
                <a:latin typeface="Times New Roman" panose="02020603050405020304" pitchFamily="18" charset="0"/>
                <a:cs typeface="Times New Roman" panose="02020603050405020304" pitchFamily="18" charset="0"/>
              </a:rPr>
              <a:t>Females</a:t>
            </a:r>
          </a:p>
        </p:txBody>
      </p:sp>
      <p:graphicFrame>
        <p:nvGraphicFramePr>
          <p:cNvPr id="4" name="Chart 3">
            <a:extLst>
              <a:ext uri="{FF2B5EF4-FFF2-40B4-BE49-F238E27FC236}">
                <a16:creationId xmlns:a16="http://schemas.microsoft.com/office/drawing/2014/main" id="{D4D77F6E-84D5-E3EE-BBD0-A56B1B255DB8}"/>
              </a:ext>
            </a:extLst>
          </p:cNvPr>
          <p:cNvGraphicFramePr>
            <a:graphicFrameLocks/>
          </p:cNvGraphicFramePr>
          <p:nvPr>
            <p:extLst>
              <p:ext uri="{D42A27DB-BD31-4B8C-83A1-F6EECF244321}">
                <p14:modId xmlns:p14="http://schemas.microsoft.com/office/powerpoint/2010/main" val="1699374788"/>
              </p:ext>
            </p:extLst>
          </p:nvPr>
        </p:nvGraphicFramePr>
        <p:xfrm>
          <a:off x="1878079" y="554953"/>
          <a:ext cx="9501479" cy="566670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BCA4525-7066-A67D-32A0-562F1751A9B0}"/>
              </a:ext>
            </a:extLst>
          </p:cNvPr>
          <p:cNvSpPr txBox="1"/>
          <p:nvPr/>
        </p:nvSpPr>
        <p:spPr>
          <a:xfrm rot="16200000">
            <a:off x="-441227" y="3088063"/>
            <a:ext cx="326271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Most</a:t>
            </a:r>
            <a:r>
              <a:rPr lang="en-US" dirty="0"/>
              <a:t> </a:t>
            </a:r>
            <a:r>
              <a:rPr lang="en-US" dirty="0">
                <a:latin typeface="Times New Roman" panose="02020603050405020304" pitchFamily="18" charset="0"/>
                <a:cs typeface="Times New Roman" panose="02020603050405020304" pitchFamily="18" charset="0"/>
              </a:rPr>
              <a:t>Severe</a:t>
            </a:r>
            <a:r>
              <a:rPr lang="en-US" dirty="0"/>
              <a:t> </a:t>
            </a:r>
            <a:r>
              <a:rPr lang="en-US" dirty="0">
                <a:latin typeface="Times New Roman" panose="02020603050405020304" pitchFamily="18" charset="0"/>
                <a:cs typeface="Times New Roman" panose="02020603050405020304" pitchFamily="18" charset="0"/>
              </a:rPr>
              <a:t>Initial JJ Charge</a:t>
            </a:r>
          </a:p>
        </p:txBody>
      </p:sp>
      <p:sp>
        <p:nvSpPr>
          <p:cNvPr id="6" name="TextBox 5">
            <a:extLst>
              <a:ext uri="{FF2B5EF4-FFF2-40B4-BE49-F238E27FC236}">
                <a16:creationId xmlns:a16="http://schemas.microsoft.com/office/drawing/2014/main" id="{A78021C8-E6BB-42CB-E7C7-947B0266CAF1}"/>
              </a:ext>
            </a:extLst>
          </p:cNvPr>
          <p:cNvSpPr txBox="1"/>
          <p:nvPr/>
        </p:nvSpPr>
        <p:spPr>
          <a:xfrm>
            <a:off x="4640150" y="6284890"/>
            <a:ext cx="4671275"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Charge</a:t>
            </a:r>
            <a:r>
              <a:rPr lang="en-US" dirty="0"/>
              <a:t> </a:t>
            </a:r>
            <a:r>
              <a:rPr lang="en-US" dirty="0">
                <a:latin typeface="Times New Roman" panose="02020603050405020304" pitchFamily="18" charset="0"/>
                <a:cs typeface="Times New Roman" panose="02020603050405020304" pitchFamily="18" charset="0"/>
              </a:rPr>
              <a:t>Types</a:t>
            </a:r>
            <a:r>
              <a:rPr lang="en-US" dirty="0"/>
              <a:t> for </a:t>
            </a:r>
            <a:r>
              <a:rPr lang="en-US" dirty="0">
                <a:latin typeface="Times New Roman" panose="02020603050405020304" pitchFamily="18" charset="0"/>
                <a:cs typeface="Times New Roman" panose="02020603050405020304" pitchFamily="18" charset="0"/>
              </a:rPr>
              <a:t>Recidivism</a:t>
            </a:r>
            <a:r>
              <a:rPr lang="en-US" dirty="0"/>
              <a:t> </a:t>
            </a:r>
            <a:r>
              <a:rPr lang="en-US" dirty="0">
                <a:latin typeface="Times New Roman" panose="02020603050405020304" pitchFamily="18" charset="0"/>
                <a:cs typeface="Times New Roman" panose="02020603050405020304" pitchFamily="18" charset="0"/>
              </a:rPr>
              <a:t>Referrals</a:t>
            </a:r>
            <a:r>
              <a:rPr lang="en-US" dirty="0"/>
              <a:t> </a:t>
            </a:r>
          </a:p>
        </p:txBody>
      </p:sp>
      <p:sp>
        <p:nvSpPr>
          <p:cNvPr id="7" name="TextBox 6">
            <a:extLst>
              <a:ext uri="{FF2B5EF4-FFF2-40B4-BE49-F238E27FC236}">
                <a16:creationId xmlns:a16="http://schemas.microsoft.com/office/drawing/2014/main" id="{AEE805FF-197B-B2C7-2223-0DBD63BC73DA}"/>
              </a:ext>
            </a:extLst>
          </p:cNvPr>
          <p:cNvSpPr txBox="1"/>
          <p:nvPr/>
        </p:nvSpPr>
        <p:spPr>
          <a:xfrm>
            <a:off x="9968248" y="5555936"/>
            <a:ext cx="2099256" cy="1200329"/>
          </a:xfrm>
          <a:prstGeom prst="rect">
            <a:avLst/>
          </a:prstGeom>
          <a:noFill/>
        </p:spPr>
        <p:txBody>
          <a:bodyPr wrap="square" rtlCol="0">
            <a:spAutoFit/>
          </a:bodyPr>
          <a:lstStyle/>
          <a:p>
            <a:r>
              <a:rPr lang="en-US" dirty="0">
                <a:solidFill>
                  <a:srgbClr val="0070C0"/>
                </a:solidFill>
                <a:latin typeface="Times New Roman" panose="02020603050405020304" pitchFamily="18" charset="0"/>
                <a:cs typeface="Times New Roman" panose="02020603050405020304" pitchFamily="18" charset="0"/>
              </a:rPr>
              <a:t>Note: categories with fewer than 10 individuals are not reported. </a:t>
            </a:r>
          </a:p>
        </p:txBody>
      </p:sp>
    </p:spTree>
    <p:extLst>
      <p:ext uri="{BB962C8B-B14F-4D97-AF65-F5344CB8AC3E}">
        <p14:creationId xmlns:p14="http://schemas.microsoft.com/office/powerpoint/2010/main" val="2163197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4A38C-7AC9-519A-F9AE-D37B20493F68}"/>
              </a:ext>
            </a:extLst>
          </p:cNvPr>
          <p:cNvSpPr>
            <a:spLocks noGrp="1"/>
          </p:cNvSpPr>
          <p:nvPr>
            <p:ph type="title"/>
          </p:nvPr>
        </p:nvSpPr>
        <p:spPr>
          <a:xfrm>
            <a:off x="323045" y="274974"/>
            <a:ext cx="10392177" cy="742458"/>
          </a:xfrm>
        </p:spPr>
        <p:txBody>
          <a:bodyPr/>
          <a:lstStyle/>
          <a:p>
            <a:r>
              <a:rPr lang="en-US" dirty="0">
                <a:latin typeface="Times New Roman" panose="02020603050405020304" pitchFamily="18" charset="0"/>
                <a:cs typeface="Times New Roman" panose="02020603050405020304" pitchFamily="18" charset="0"/>
              </a:rPr>
              <a:t>Males </a:t>
            </a:r>
          </a:p>
        </p:txBody>
      </p:sp>
      <p:graphicFrame>
        <p:nvGraphicFramePr>
          <p:cNvPr id="4" name="Chart 3">
            <a:extLst>
              <a:ext uri="{FF2B5EF4-FFF2-40B4-BE49-F238E27FC236}">
                <a16:creationId xmlns:a16="http://schemas.microsoft.com/office/drawing/2014/main" id="{06D2D264-2F18-07B3-E6B2-728EBEC19418}"/>
              </a:ext>
            </a:extLst>
          </p:cNvPr>
          <p:cNvGraphicFramePr>
            <a:graphicFrameLocks/>
          </p:cNvGraphicFramePr>
          <p:nvPr>
            <p:extLst>
              <p:ext uri="{D42A27DB-BD31-4B8C-83A1-F6EECF244321}">
                <p14:modId xmlns:p14="http://schemas.microsoft.com/office/powerpoint/2010/main" val="1006579247"/>
              </p:ext>
            </p:extLst>
          </p:nvPr>
        </p:nvGraphicFramePr>
        <p:xfrm>
          <a:off x="1476778" y="750194"/>
          <a:ext cx="9903854" cy="53576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C0DC8AB-908A-17EF-1D1E-A55C59689E72}"/>
              </a:ext>
            </a:extLst>
          </p:cNvPr>
          <p:cNvSpPr txBox="1"/>
          <p:nvPr/>
        </p:nvSpPr>
        <p:spPr>
          <a:xfrm rot="16200000">
            <a:off x="-635327" y="2987875"/>
            <a:ext cx="3262719"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latin typeface="Times New Roman" panose="02020603050405020304" pitchFamily="18" charset="0"/>
                <a:cs typeface="Times New Roman" panose="02020603050405020304" pitchFamily="18" charset="0"/>
              </a:rPr>
              <a:t>Most</a:t>
            </a:r>
            <a:r>
              <a:rPr lang="en-US" sz="1800" dirty="0"/>
              <a:t> </a:t>
            </a:r>
            <a:r>
              <a:rPr lang="en-US" sz="1800" dirty="0">
                <a:latin typeface="Times New Roman" panose="02020603050405020304" pitchFamily="18" charset="0"/>
                <a:cs typeface="Times New Roman" panose="02020603050405020304" pitchFamily="18" charset="0"/>
              </a:rPr>
              <a:t>Severe</a:t>
            </a:r>
            <a:r>
              <a:rPr lang="en-US" sz="1800" dirty="0"/>
              <a:t> </a:t>
            </a:r>
            <a:r>
              <a:rPr lang="en-US" sz="1800" dirty="0">
                <a:latin typeface="Times New Roman" panose="02020603050405020304" pitchFamily="18" charset="0"/>
                <a:cs typeface="Times New Roman" panose="02020603050405020304" pitchFamily="18" charset="0"/>
              </a:rPr>
              <a:t>Initial JJ Charge</a:t>
            </a:r>
          </a:p>
        </p:txBody>
      </p:sp>
      <p:sp>
        <p:nvSpPr>
          <p:cNvPr id="6" name="TextBox 5">
            <a:extLst>
              <a:ext uri="{FF2B5EF4-FFF2-40B4-BE49-F238E27FC236}">
                <a16:creationId xmlns:a16="http://schemas.microsoft.com/office/drawing/2014/main" id="{83D6F6F4-1A7E-B34C-B7D8-350FCFF4DA8B}"/>
              </a:ext>
            </a:extLst>
          </p:cNvPr>
          <p:cNvSpPr txBox="1"/>
          <p:nvPr/>
        </p:nvSpPr>
        <p:spPr>
          <a:xfrm>
            <a:off x="4640150" y="6284890"/>
            <a:ext cx="4671275"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Charge</a:t>
            </a:r>
            <a:r>
              <a:rPr lang="en-US" dirty="0"/>
              <a:t> </a:t>
            </a:r>
            <a:r>
              <a:rPr lang="en-US" dirty="0">
                <a:latin typeface="Times New Roman" panose="02020603050405020304" pitchFamily="18" charset="0"/>
                <a:cs typeface="Times New Roman" panose="02020603050405020304" pitchFamily="18" charset="0"/>
              </a:rPr>
              <a:t>Types</a:t>
            </a:r>
            <a:r>
              <a:rPr lang="en-US" dirty="0"/>
              <a:t> for </a:t>
            </a:r>
            <a:r>
              <a:rPr lang="en-US" dirty="0">
                <a:latin typeface="Times New Roman" panose="02020603050405020304" pitchFamily="18" charset="0"/>
                <a:cs typeface="Times New Roman" panose="02020603050405020304" pitchFamily="18" charset="0"/>
              </a:rPr>
              <a:t>Recidivism</a:t>
            </a:r>
            <a:r>
              <a:rPr lang="en-US" dirty="0"/>
              <a:t> </a:t>
            </a:r>
            <a:r>
              <a:rPr lang="en-US" dirty="0">
                <a:latin typeface="Times New Roman" panose="02020603050405020304" pitchFamily="18" charset="0"/>
                <a:cs typeface="Times New Roman" panose="02020603050405020304" pitchFamily="18" charset="0"/>
              </a:rPr>
              <a:t>Referrals</a:t>
            </a:r>
            <a:r>
              <a:rPr lang="en-US" dirty="0"/>
              <a:t> </a:t>
            </a:r>
          </a:p>
        </p:txBody>
      </p:sp>
    </p:spTree>
    <p:extLst>
      <p:ext uri="{BB962C8B-B14F-4D97-AF65-F5344CB8AC3E}">
        <p14:creationId xmlns:p14="http://schemas.microsoft.com/office/powerpoint/2010/main" val="2434149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F3126C-3DDF-0E05-55E9-9B88258DC3A9}"/>
              </a:ext>
            </a:extLst>
          </p:cNvPr>
          <p:cNvSpPr>
            <a:spLocks noGrp="1"/>
          </p:cNvSpPr>
          <p:nvPr>
            <p:ph idx="1"/>
          </p:nvPr>
        </p:nvSpPr>
        <p:spPr>
          <a:xfrm>
            <a:off x="838200" y="1253331"/>
            <a:ext cx="10515600" cy="4351338"/>
          </a:xfrm>
        </p:spPr>
        <p:txBody>
          <a:bodyPr/>
          <a:lstStyle/>
          <a:p>
            <a:pPr marL="0" indent="0">
              <a:buNone/>
            </a:pPr>
            <a:endParaRPr lang="en-US" sz="2800" b="0" i="0" dirty="0">
              <a:effectLst/>
              <a:latin typeface="Times New Roman" panose="02020603050405020304" pitchFamily="18" charset="0"/>
            </a:endParaRPr>
          </a:p>
          <a:p>
            <a:pPr marL="0" indent="0">
              <a:buNone/>
            </a:pPr>
            <a:endParaRPr lang="en-US" dirty="0">
              <a:solidFill>
                <a:schemeClr val="accent1">
                  <a:lumMod val="75000"/>
                </a:schemeClr>
              </a:solidFill>
              <a:latin typeface="Times New Roman" panose="02020603050405020304" pitchFamily="18" charset="0"/>
            </a:endParaRPr>
          </a:p>
          <a:p>
            <a:pPr marL="0" indent="0">
              <a:buNone/>
            </a:pPr>
            <a:r>
              <a:rPr lang="en-US" sz="2800" b="0" i="0" dirty="0">
                <a:solidFill>
                  <a:schemeClr val="accent1">
                    <a:lumMod val="75000"/>
                  </a:schemeClr>
                </a:solidFill>
                <a:effectLst/>
                <a:latin typeface="Times New Roman" panose="02020603050405020304" pitchFamily="18" charset="0"/>
              </a:rPr>
              <a:t>Research Question 2: </a:t>
            </a:r>
          </a:p>
          <a:p>
            <a:pPr marL="0" indent="0">
              <a:buNone/>
            </a:pPr>
            <a:r>
              <a:rPr lang="en-US" sz="2800" b="0" i="0" dirty="0">
                <a:solidFill>
                  <a:schemeClr val="accent1">
                    <a:lumMod val="75000"/>
                  </a:schemeClr>
                </a:solidFill>
                <a:effectLst/>
                <a:latin typeface="Times New Roman" panose="02020603050405020304" pitchFamily="18" charset="0"/>
              </a:rPr>
              <a:t>How are system experiences associated with risk for first and recurring recidivism and, specifically, escalation of offending? </a:t>
            </a:r>
            <a:endParaRPr lang="en-US" sz="2800" b="0" i="0" dirty="0">
              <a:solidFill>
                <a:schemeClr val="accent1">
                  <a:lumMod val="75000"/>
                </a:schemeClr>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2816306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BEC59B6-6840-D918-DBD0-C950F500991C}"/>
              </a:ext>
            </a:extLst>
          </p:cNvPr>
          <p:cNvGraphicFramePr>
            <a:graphicFrameLocks noGrp="1"/>
          </p:cNvGraphicFramePr>
          <p:nvPr>
            <p:extLst>
              <p:ext uri="{D42A27DB-BD31-4B8C-83A1-F6EECF244321}">
                <p14:modId xmlns:p14="http://schemas.microsoft.com/office/powerpoint/2010/main" val="759189634"/>
              </p:ext>
            </p:extLst>
          </p:nvPr>
        </p:nvGraphicFramePr>
        <p:xfrm>
          <a:off x="627797" y="302273"/>
          <a:ext cx="10181229" cy="5423874"/>
        </p:xfrm>
        <a:graphic>
          <a:graphicData uri="http://schemas.openxmlformats.org/drawingml/2006/table">
            <a:tbl>
              <a:tblPr>
                <a:tableStyleId>{3B4B98B0-60AC-42C2-AFA5-B58CD77FA1E5}</a:tableStyleId>
              </a:tblPr>
              <a:tblGrid>
                <a:gridCol w="571539">
                  <a:extLst>
                    <a:ext uri="{9D8B030D-6E8A-4147-A177-3AD203B41FA5}">
                      <a16:colId xmlns:a16="http://schemas.microsoft.com/office/drawing/2014/main" val="2768561482"/>
                    </a:ext>
                  </a:extLst>
                </a:gridCol>
                <a:gridCol w="2618262">
                  <a:extLst>
                    <a:ext uri="{9D8B030D-6E8A-4147-A177-3AD203B41FA5}">
                      <a16:colId xmlns:a16="http://schemas.microsoft.com/office/drawing/2014/main" val="3597218584"/>
                    </a:ext>
                  </a:extLst>
                </a:gridCol>
                <a:gridCol w="1085199">
                  <a:extLst>
                    <a:ext uri="{9D8B030D-6E8A-4147-A177-3AD203B41FA5}">
                      <a16:colId xmlns:a16="http://schemas.microsoft.com/office/drawing/2014/main" val="1842091350"/>
                    </a:ext>
                  </a:extLst>
                </a:gridCol>
                <a:gridCol w="1296366">
                  <a:extLst>
                    <a:ext uri="{9D8B030D-6E8A-4147-A177-3AD203B41FA5}">
                      <a16:colId xmlns:a16="http://schemas.microsoft.com/office/drawing/2014/main" val="2170844065"/>
                    </a:ext>
                  </a:extLst>
                </a:gridCol>
                <a:gridCol w="1059773">
                  <a:extLst>
                    <a:ext uri="{9D8B030D-6E8A-4147-A177-3AD203B41FA5}">
                      <a16:colId xmlns:a16="http://schemas.microsoft.com/office/drawing/2014/main" val="1621224139"/>
                    </a:ext>
                  </a:extLst>
                </a:gridCol>
                <a:gridCol w="1159265">
                  <a:extLst>
                    <a:ext uri="{9D8B030D-6E8A-4147-A177-3AD203B41FA5}">
                      <a16:colId xmlns:a16="http://schemas.microsoft.com/office/drawing/2014/main" val="2225550283"/>
                    </a:ext>
                  </a:extLst>
                </a:gridCol>
                <a:gridCol w="1145666">
                  <a:extLst>
                    <a:ext uri="{9D8B030D-6E8A-4147-A177-3AD203B41FA5}">
                      <a16:colId xmlns:a16="http://schemas.microsoft.com/office/drawing/2014/main" val="2814563872"/>
                    </a:ext>
                  </a:extLst>
                </a:gridCol>
                <a:gridCol w="1245159">
                  <a:extLst>
                    <a:ext uri="{9D8B030D-6E8A-4147-A177-3AD203B41FA5}">
                      <a16:colId xmlns:a16="http://schemas.microsoft.com/office/drawing/2014/main" val="2790553406"/>
                    </a:ext>
                  </a:extLst>
                </a:gridCol>
              </a:tblGrid>
              <a:tr h="253304">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Table 4: Hazard Ratios and 95% CIs for First, Multiple, and Escalating Recidivism: </a:t>
                      </a:r>
                      <a:r>
                        <a:rPr lang="en-US" sz="1400" u="none" strike="noStrike" dirty="0">
                          <a:effectLst/>
                          <a:highlight>
                            <a:srgbClr val="FFFF00"/>
                          </a:highlight>
                          <a:latin typeface="Times New Roman" panose="02020603050405020304" pitchFamily="18" charset="0"/>
                          <a:cs typeface="Times New Roman" panose="02020603050405020304" pitchFamily="18" charset="0"/>
                        </a:rPr>
                        <a:t>Females </a:t>
                      </a:r>
                      <a:endParaRPr lang="en-US" sz="1400" b="0" i="0" u="none" strike="noStrike" dirty="0">
                        <a:solidFill>
                          <a:srgbClr val="000000"/>
                        </a:solidFill>
                        <a:effectLst/>
                        <a:highlight>
                          <a:srgbClr val="FFFF00"/>
                        </a:highligh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915652203"/>
                  </a:ext>
                </a:extLst>
              </a:tr>
              <a:tr h="253304">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First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Multiple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Escalating</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277028435"/>
                  </a:ext>
                </a:extLst>
              </a:tr>
              <a:tr h="435786">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648235966"/>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Active Juvenile Justice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5.40***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(4.64 - 6.28)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1.56***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(1.40 - 1.73)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7.04***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(5.60 - 8.86)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815646226"/>
                  </a:ext>
                </a:extLst>
              </a:tr>
              <a:tr h="219490">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CWS (ref=none)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717138615"/>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Report only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1.45***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(1.24 - 1.69)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(1.08 - 1.35)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(0.87 - 1.46)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342989459"/>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Kinship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(0.66 - 1.60)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(0.81 - 1.75)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(0.42 - 1.90)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03505611"/>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Non-relative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(0.66 - 1.51)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(0.77 - 1.44)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0.57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(0.24 - 1.39)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271797522"/>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Group home/institution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1.78***</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(1.40 - 2.28)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(0.85 - 1.20)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(0.78 - 1.88)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739303526"/>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Other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1.39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(0.69 - 2.79)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1.40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(0.79 - 2.50)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(0.46 - 4.50)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923146785"/>
                  </a:ext>
                </a:extLst>
              </a:tr>
              <a:tr h="219490">
                <a:tc gridSpan="3">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Mental Health claim: year before initial JJ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46070116"/>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1.15*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(1.02 - 1.28)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(0.83 - 0.99)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(1.07 - 1.58)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413980567"/>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1.22**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(1.07 - 1.39)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(0.88 - 1.07)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(1.03 - 1.60)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829164381"/>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Mental Health claim: since initial JJ</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57822697"/>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1.52*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(1.10 - 2.12)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(0.86 - 1.46)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(0.75 - 2.52)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847156021"/>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1.22**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(1.07 - 1.40)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(1.08 - 1.32)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1.59***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(1.28 - 1.97)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020051259"/>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Subjects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4,933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4,933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4,933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567929274"/>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Failures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1,597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2,864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93948196"/>
                  </a:ext>
                </a:extLst>
              </a:tr>
              <a:tr h="219490">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Observations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588,219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801,870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748,985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789210719"/>
                  </a:ext>
                </a:extLst>
              </a:tr>
              <a:tr h="219490">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Notes: *** p&lt;0.001, ** p&lt;0.01, * p&lt;0.05. Age and age squared are mean centered.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942852947"/>
                  </a:ext>
                </a:extLst>
              </a:tr>
              <a:tr h="219490">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Most severe is defined by highest rank offense. Censored when child enters JJ detention.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65310980"/>
                  </a:ext>
                </a:extLst>
              </a:tr>
              <a:tr h="219490">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Multiple recidivism models stratified by number of prior events.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890291906"/>
                  </a:ext>
                </a:extLst>
              </a:tr>
              <a:tr h="219490">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JJ, CWS, and JJ placement lagged 1 week.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833960926"/>
                  </a:ext>
                </a:extLst>
              </a:tr>
            </a:tbl>
          </a:graphicData>
        </a:graphic>
      </p:graphicFrame>
      <p:sp>
        <p:nvSpPr>
          <p:cNvPr id="6" name="TextBox 5">
            <a:extLst>
              <a:ext uri="{FF2B5EF4-FFF2-40B4-BE49-F238E27FC236}">
                <a16:creationId xmlns:a16="http://schemas.microsoft.com/office/drawing/2014/main" id="{FF2B8124-F882-C9A4-BB69-AD19B8EA8401}"/>
              </a:ext>
            </a:extLst>
          </p:cNvPr>
          <p:cNvSpPr txBox="1"/>
          <p:nvPr/>
        </p:nvSpPr>
        <p:spPr>
          <a:xfrm>
            <a:off x="563402" y="5726147"/>
            <a:ext cx="9907121"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Controlling for</a:t>
            </a:r>
            <a:r>
              <a:rPr lang="en-US" dirty="0">
                <a:latin typeface="Times New Roman" panose="02020603050405020304" pitchFamily="18" charset="0"/>
                <a:cs typeface="Times New Roman" panose="02020603050405020304" pitchFamily="18" charset="0"/>
              </a:rPr>
              <a:t>: most severe initial offense type, highest grade initial JJ, race/ethnicity,  age, and county</a:t>
            </a:r>
          </a:p>
        </p:txBody>
      </p:sp>
      <p:sp>
        <p:nvSpPr>
          <p:cNvPr id="7" name="Frame 6">
            <a:extLst>
              <a:ext uri="{FF2B5EF4-FFF2-40B4-BE49-F238E27FC236}">
                <a16:creationId xmlns:a16="http://schemas.microsoft.com/office/drawing/2014/main" id="{4397E74F-52DC-892C-32D9-6D18316633A6}"/>
              </a:ext>
            </a:extLst>
          </p:cNvPr>
          <p:cNvSpPr/>
          <p:nvPr/>
        </p:nvSpPr>
        <p:spPr>
          <a:xfrm>
            <a:off x="3696236" y="891119"/>
            <a:ext cx="1262130" cy="3528812"/>
          </a:xfrm>
          <a:prstGeom prst="frame">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9" name="Straight Connector 8">
            <a:extLst>
              <a:ext uri="{FF2B5EF4-FFF2-40B4-BE49-F238E27FC236}">
                <a16:creationId xmlns:a16="http://schemas.microsoft.com/office/drawing/2014/main" id="{02DB541E-649D-4E2F-62F5-DA8CDA0CA60F}"/>
              </a:ext>
            </a:extLst>
          </p:cNvPr>
          <p:cNvCxnSpPr>
            <a:cxnSpLocks/>
          </p:cNvCxnSpPr>
          <p:nvPr/>
        </p:nvCxnSpPr>
        <p:spPr>
          <a:xfrm>
            <a:off x="627797" y="4855336"/>
            <a:ext cx="10181229"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854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BEC59B6-6840-D918-DBD0-C950F500991C}"/>
              </a:ext>
            </a:extLst>
          </p:cNvPr>
          <p:cNvGraphicFramePr>
            <a:graphicFrameLocks noGrp="1"/>
          </p:cNvGraphicFramePr>
          <p:nvPr/>
        </p:nvGraphicFramePr>
        <p:xfrm>
          <a:off x="627797" y="302273"/>
          <a:ext cx="10181229" cy="5423874"/>
        </p:xfrm>
        <a:graphic>
          <a:graphicData uri="http://schemas.openxmlformats.org/drawingml/2006/table">
            <a:tbl>
              <a:tblPr>
                <a:tableStyleId>{3B4B98B0-60AC-42C2-AFA5-B58CD77FA1E5}</a:tableStyleId>
              </a:tblPr>
              <a:tblGrid>
                <a:gridCol w="571539">
                  <a:extLst>
                    <a:ext uri="{9D8B030D-6E8A-4147-A177-3AD203B41FA5}">
                      <a16:colId xmlns:a16="http://schemas.microsoft.com/office/drawing/2014/main" val="2768561482"/>
                    </a:ext>
                  </a:extLst>
                </a:gridCol>
                <a:gridCol w="2618262">
                  <a:extLst>
                    <a:ext uri="{9D8B030D-6E8A-4147-A177-3AD203B41FA5}">
                      <a16:colId xmlns:a16="http://schemas.microsoft.com/office/drawing/2014/main" val="3597218584"/>
                    </a:ext>
                  </a:extLst>
                </a:gridCol>
                <a:gridCol w="1085199">
                  <a:extLst>
                    <a:ext uri="{9D8B030D-6E8A-4147-A177-3AD203B41FA5}">
                      <a16:colId xmlns:a16="http://schemas.microsoft.com/office/drawing/2014/main" val="1842091350"/>
                    </a:ext>
                  </a:extLst>
                </a:gridCol>
                <a:gridCol w="1296366">
                  <a:extLst>
                    <a:ext uri="{9D8B030D-6E8A-4147-A177-3AD203B41FA5}">
                      <a16:colId xmlns:a16="http://schemas.microsoft.com/office/drawing/2014/main" val="2170844065"/>
                    </a:ext>
                  </a:extLst>
                </a:gridCol>
                <a:gridCol w="1059773">
                  <a:extLst>
                    <a:ext uri="{9D8B030D-6E8A-4147-A177-3AD203B41FA5}">
                      <a16:colId xmlns:a16="http://schemas.microsoft.com/office/drawing/2014/main" val="1621224139"/>
                    </a:ext>
                  </a:extLst>
                </a:gridCol>
                <a:gridCol w="1159265">
                  <a:extLst>
                    <a:ext uri="{9D8B030D-6E8A-4147-A177-3AD203B41FA5}">
                      <a16:colId xmlns:a16="http://schemas.microsoft.com/office/drawing/2014/main" val="2225550283"/>
                    </a:ext>
                  </a:extLst>
                </a:gridCol>
                <a:gridCol w="1145666">
                  <a:extLst>
                    <a:ext uri="{9D8B030D-6E8A-4147-A177-3AD203B41FA5}">
                      <a16:colId xmlns:a16="http://schemas.microsoft.com/office/drawing/2014/main" val="2814563872"/>
                    </a:ext>
                  </a:extLst>
                </a:gridCol>
                <a:gridCol w="1245159">
                  <a:extLst>
                    <a:ext uri="{9D8B030D-6E8A-4147-A177-3AD203B41FA5}">
                      <a16:colId xmlns:a16="http://schemas.microsoft.com/office/drawing/2014/main" val="2790553406"/>
                    </a:ext>
                  </a:extLst>
                </a:gridCol>
              </a:tblGrid>
              <a:tr h="253304">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Table 4: Hazard Ratios and 95% CIs for First, Multiple, and Escalating Recidivism: Females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915652203"/>
                  </a:ext>
                </a:extLst>
              </a:tr>
              <a:tr h="253304">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First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Multiple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Escalating</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277028435"/>
                  </a:ext>
                </a:extLst>
              </a:tr>
              <a:tr h="435786">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648235966"/>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Active Juvenile Justice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5.40***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(4.64 - 6.28)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1.56***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(1.40 - 1.73)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7.04***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(5.60 - 8.86)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815646226"/>
                  </a:ext>
                </a:extLst>
              </a:tr>
              <a:tr h="219490">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CWS (ref=none)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717138615"/>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Report only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1.45***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(1.24 - 1.69)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(1.08 - 1.35)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(0.87 - 1.46)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342989459"/>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Kinship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(0.66 - 1.60)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(0.81 - 1.75)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(0.42 - 1.90)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03505611"/>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Non-relative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(0.66 - 1.51)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(0.77 - 1.44)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0.57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(0.24 - 1.39)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271797522"/>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Group home/institution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1.78***</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(1.40 - 2.28)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(0.85 - 1.20)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(0.78 - 1.88)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739303526"/>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Other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1.39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(0.69 - 2.79)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(0.79 - 2.50)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(0.46 - 4.50)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923146785"/>
                  </a:ext>
                </a:extLst>
              </a:tr>
              <a:tr h="219490">
                <a:tc gridSpan="3">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Mental Health claim: year before initial JJ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46070116"/>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1.15*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(1.02 - 1.28)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(0.83 - 0.99)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(1.07 - 1.58)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413980567"/>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1.22**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(1.07 - 1.39)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(0.88 - 1.07)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(1.03 - 1.60)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829164381"/>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Mental Health claim: since initial JJ</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57822697"/>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1.52*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(1.10 - 2.12)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(0.86 - 1.46)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(0.75 - 2.52)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847156021"/>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1.22**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(1.07 - 1.40)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(1.08 - 1.32)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1.59***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(1.28 - 1.97)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020051259"/>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Subjects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4,933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4,933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4,933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567929274"/>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Failures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1,597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2,864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93948196"/>
                  </a:ext>
                </a:extLst>
              </a:tr>
              <a:tr h="219490">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Observations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588,219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801,870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748,985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789210719"/>
                  </a:ext>
                </a:extLst>
              </a:tr>
              <a:tr h="219490">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Notes: *** p&lt;0.001, ** p&lt;0.01, * p&lt;0.05. Age and age squared are mean centered.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942852947"/>
                  </a:ext>
                </a:extLst>
              </a:tr>
              <a:tr h="219490">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Most severe is defined by highest rank offense. Censored when child enters JJ detention.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65310980"/>
                  </a:ext>
                </a:extLst>
              </a:tr>
              <a:tr h="219490">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Multiple recidivism models stratified by number of prior events.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890291906"/>
                  </a:ext>
                </a:extLst>
              </a:tr>
              <a:tr h="219490">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JJ, CWS, and JJ placement lagged 1 week.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833960926"/>
                  </a:ext>
                </a:extLst>
              </a:tr>
            </a:tbl>
          </a:graphicData>
        </a:graphic>
      </p:graphicFrame>
      <p:sp>
        <p:nvSpPr>
          <p:cNvPr id="6" name="TextBox 5">
            <a:extLst>
              <a:ext uri="{FF2B5EF4-FFF2-40B4-BE49-F238E27FC236}">
                <a16:creationId xmlns:a16="http://schemas.microsoft.com/office/drawing/2014/main" id="{FF2B8124-F882-C9A4-BB69-AD19B8EA8401}"/>
              </a:ext>
            </a:extLst>
          </p:cNvPr>
          <p:cNvSpPr txBox="1"/>
          <p:nvPr/>
        </p:nvSpPr>
        <p:spPr>
          <a:xfrm>
            <a:off x="627796" y="5773002"/>
            <a:ext cx="9585149"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Controlling for: </a:t>
            </a:r>
            <a:r>
              <a:rPr lang="en-US" dirty="0">
                <a:latin typeface="Times New Roman" panose="02020603050405020304" pitchFamily="18" charset="0"/>
                <a:cs typeface="Times New Roman" panose="02020603050405020304" pitchFamily="18" charset="0"/>
              </a:rPr>
              <a:t>most severe initial offense type, highest grade initial JJ, race/ethnicity, and county</a:t>
            </a:r>
          </a:p>
        </p:txBody>
      </p:sp>
      <p:sp>
        <p:nvSpPr>
          <p:cNvPr id="7" name="Frame 6">
            <a:extLst>
              <a:ext uri="{FF2B5EF4-FFF2-40B4-BE49-F238E27FC236}">
                <a16:creationId xmlns:a16="http://schemas.microsoft.com/office/drawing/2014/main" id="{4397E74F-52DC-892C-32D9-6D18316633A6}"/>
              </a:ext>
            </a:extLst>
          </p:cNvPr>
          <p:cNvSpPr/>
          <p:nvPr/>
        </p:nvSpPr>
        <p:spPr>
          <a:xfrm>
            <a:off x="6096000" y="837127"/>
            <a:ext cx="1262130" cy="3528812"/>
          </a:xfrm>
          <a:prstGeom prst="frame">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2" name="Straight Connector 1">
            <a:extLst>
              <a:ext uri="{FF2B5EF4-FFF2-40B4-BE49-F238E27FC236}">
                <a16:creationId xmlns:a16="http://schemas.microsoft.com/office/drawing/2014/main" id="{1D8C08B4-1DC4-4925-72E4-A43DBD6901A0}"/>
              </a:ext>
            </a:extLst>
          </p:cNvPr>
          <p:cNvCxnSpPr>
            <a:cxnSpLocks/>
          </p:cNvCxnSpPr>
          <p:nvPr/>
        </p:nvCxnSpPr>
        <p:spPr>
          <a:xfrm>
            <a:off x="627797" y="4855335"/>
            <a:ext cx="10181229"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22948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BEC59B6-6840-D918-DBD0-C950F500991C}"/>
              </a:ext>
            </a:extLst>
          </p:cNvPr>
          <p:cNvGraphicFramePr>
            <a:graphicFrameLocks noGrp="1"/>
          </p:cNvGraphicFramePr>
          <p:nvPr/>
        </p:nvGraphicFramePr>
        <p:xfrm>
          <a:off x="627797" y="302273"/>
          <a:ext cx="10181229" cy="5423874"/>
        </p:xfrm>
        <a:graphic>
          <a:graphicData uri="http://schemas.openxmlformats.org/drawingml/2006/table">
            <a:tbl>
              <a:tblPr>
                <a:tableStyleId>{3B4B98B0-60AC-42C2-AFA5-B58CD77FA1E5}</a:tableStyleId>
              </a:tblPr>
              <a:tblGrid>
                <a:gridCol w="571539">
                  <a:extLst>
                    <a:ext uri="{9D8B030D-6E8A-4147-A177-3AD203B41FA5}">
                      <a16:colId xmlns:a16="http://schemas.microsoft.com/office/drawing/2014/main" val="2768561482"/>
                    </a:ext>
                  </a:extLst>
                </a:gridCol>
                <a:gridCol w="2618262">
                  <a:extLst>
                    <a:ext uri="{9D8B030D-6E8A-4147-A177-3AD203B41FA5}">
                      <a16:colId xmlns:a16="http://schemas.microsoft.com/office/drawing/2014/main" val="3597218584"/>
                    </a:ext>
                  </a:extLst>
                </a:gridCol>
                <a:gridCol w="1085199">
                  <a:extLst>
                    <a:ext uri="{9D8B030D-6E8A-4147-A177-3AD203B41FA5}">
                      <a16:colId xmlns:a16="http://schemas.microsoft.com/office/drawing/2014/main" val="1842091350"/>
                    </a:ext>
                  </a:extLst>
                </a:gridCol>
                <a:gridCol w="1296366">
                  <a:extLst>
                    <a:ext uri="{9D8B030D-6E8A-4147-A177-3AD203B41FA5}">
                      <a16:colId xmlns:a16="http://schemas.microsoft.com/office/drawing/2014/main" val="2170844065"/>
                    </a:ext>
                  </a:extLst>
                </a:gridCol>
                <a:gridCol w="1059773">
                  <a:extLst>
                    <a:ext uri="{9D8B030D-6E8A-4147-A177-3AD203B41FA5}">
                      <a16:colId xmlns:a16="http://schemas.microsoft.com/office/drawing/2014/main" val="1621224139"/>
                    </a:ext>
                  </a:extLst>
                </a:gridCol>
                <a:gridCol w="1159265">
                  <a:extLst>
                    <a:ext uri="{9D8B030D-6E8A-4147-A177-3AD203B41FA5}">
                      <a16:colId xmlns:a16="http://schemas.microsoft.com/office/drawing/2014/main" val="2225550283"/>
                    </a:ext>
                  </a:extLst>
                </a:gridCol>
                <a:gridCol w="1145666">
                  <a:extLst>
                    <a:ext uri="{9D8B030D-6E8A-4147-A177-3AD203B41FA5}">
                      <a16:colId xmlns:a16="http://schemas.microsoft.com/office/drawing/2014/main" val="2814563872"/>
                    </a:ext>
                  </a:extLst>
                </a:gridCol>
                <a:gridCol w="1245159">
                  <a:extLst>
                    <a:ext uri="{9D8B030D-6E8A-4147-A177-3AD203B41FA5}">
                      <a16:colId xmlns:a16="http://schemas.microsoft.com/office/drawing/2014/main" val="2790553406"/>
                    </a:ext>
                  </a:extLst>
                </a:gridCol>
              </a:tblGrid>
              <a:tr h="253304">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Table 4: Hazard Ratios and 95% CIs for First, Multiple, and Escalating Recidivism: Females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915652203"/>
                  </a:ext>
                </a:extLst>
              </a:tr>
              <a:tr h="253304">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First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Multiple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Escalating</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277028435"/>
                  </a:ext>
                </a:extLst>
              </a:tr>
              <a:tr h="435786">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648235966"/>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Active Juvenile Justice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5.40***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(4.64 - 6.28)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1.56***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(1.40 - 1.73)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7.04***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(5.60 - 8.86)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815646226"/>
                  </a:ext>
                </a:extLst>
              </a:tr>
              <a:tr h="219490">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CWS (ref=none)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717138615"/>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Report only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1.45***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(1.24 - 1.69)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(1.08 - 1.35)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(0.87 - 1.46)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342989459"/>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Kinship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(0.66 - 1.60)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(0.81 - 1.75)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(0.42 - 1.90)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03505611"/>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Non-relative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(0.66 - 1.51)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(0.77 - 1.44)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0.57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(0.24 - 1.39)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271797522"/>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Group home/institution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1.78***</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(1.40 - 2.28)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(0.85 - 1.20)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(0.78 - 1.88)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739303526"/>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Other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1.39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(0.69 - 2.79)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(0.79 - 2.50)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(0.46 - 4.50)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923146785"/>
                  </a:ext>
                </a:extLst>
              </a:tr>
              <a:tr h="219490">
                <a:tc gridSpan="3">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Mental Health claim: year before initial JJ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46070116"/>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1.15*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(1.02 - 1.28)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(0.83 - 0.99)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(1.07 - 1.58)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413980567"/>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1.22**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(1.07 - 1.39)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(0.88 - 1.07)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(1.03 - 1.60)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829164381"/>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Mental Health claim: since initial JJ</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57822697"/>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1.52*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(1.10 - 2.12)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(0.86 - 1.46)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(0.75 - 2.52)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847156021"/>
                  </a:ext>
                </a:extLst>
              </a:tr>
              <a:tr h="21949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1.22**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(1.07 - 1.40)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(1.08 - 1.32)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1.59***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(1.28 - 1.97)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020051259"/>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Subjects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4,933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4,933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4,933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567929274"/>
                  </a:ext>
                </a:extLst>
              </a:tr>
              <a:tr h="219490">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Failures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1,597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2,864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93948196"/>
                  </a:ext>
                </a:extLst>
              </a:tr>
              <a:tr h="219490">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Observations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588,219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801,870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748,985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789210719"/>
                  </a:ext>
                </a:extLst>
              </a:tr>
              <a:tr h="219490">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Notes: *** p&lt;0.001, ** p&lt;0.01, * p&lt;0.05. Age and age squared are mean centered.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942852947"/>
                  </a:ext>
                </a:extLst>
              </a:tr>
              <a:tr h="219490">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Most severe is defined by highest rank offense. Censored when child enters JJ detention.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2665310980"/>
                  </a:ext>
                </a:extLst>
              </a:tr>
              <a:tr h="219490">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Multiple recidivism models stratified by number of prior events.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1890291906"/>
                  </a:ext>
                </a:extLst>
              </a:tr>
              <a:tr h="219490">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JJ, CWS, and JJ placement lagged 1 week.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714" marR="10714" marT="10714" marB="0" anchor="b"/>
                </a:tc>
                <a:extLst>
                  <a:ext uri="{0D108BD9-81ED-4DB2-BD59-A6C34878D82A}">
                    <a16:rowId xmlns:a16="http://schemas.microsoft.com/office/drawing/2014/main" val="3833960926"/>
                  </a:ext>
                </a:extLst>
              </a:tr>
            </a:tbl>
          </a:graphicData>
        </a:graphic>
      </p:graphicFrame>
      <p:sp>
        <p:nvSpPr>
          <p:cNvPr id="6" name="TextBox 5">
            <a:extLst>
              <a:ext uri="{FF2B5EF4-FFF2-40B4-BE49-F238E27FC236}">
                <a16:creationId xmlns:a16="http://schemas.microsoft.com/office/drawing/2014/main" id="{FF2B8124-F882-C9A4-BB69-AD19B8EA8401}"/>
              </a:ext>
            </a:extLst>
          </p:cNvPr>
          <p:cNvSpPr txBox="1"/>
          <p:nvPr/>
        </p:nvSpPr>
        <p:spPr>
          <a:xfrm>
            <a:off x="627796" y="5773003"/>
            <a:ext cx="10847279"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Controlling for: </a:t>
            </a:r>
            <a:r>
              <a:rPr lang="en-US" dirty="0">
                <a:latin typeface="Times New Roman" panose="02020603050405020304" pitchFamily="18" charset="0"/>
                <a:cs typeface="Times New Roman" panose="02020603050405020304" pitchFamily="18" charset="0"/>
              </a:rPr>
              <a:t>most severe initial offense type, highest grade initial JJ, race/ethnicity, and county</a:t>
            </a:r>
          </a:p>
        </p:txBody>
      </p:sp>
      <p:sp>
        <p:nvSpPr>
          <p:cNvPr id="7" name="Frame 6">
            <a:extLst>
              <a:ext uri="{FF2B5EF4-FFF2-40B4-BE49-F238E27FC236}">
                <a16:creationId xmlns:a16="http://schemas.microsoft.com/office/drawing/2014/main" id="{4397E74F-52DC-892C-32D9-6D18316633A6}"/>
              </a:ext>
            </a:extLst>
          </p:cNvPr>
          <p:cNvSpPr/>
          <p:nvPr/>
        </p:nvSpPr>
        <p:spPr>
          <a:xfrm>
            <a:off x="8336924" y="875764"/>
            <a:ext cx="1262130" cy="3528812"/>
          </a:xfrm>
          <a:prstGeom prst="frame">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2" name="Straight Connector 1">
            <a:extLst>
              <a:ext uri="{FF2B5EF4-FFF2-40B4-BE49-F238E27FC236}">
                <a16:creationId xmlns:a16="http://schemas.microsoft.com/office/drawing/2014/main" id="{10789BDA-CC71-F45B-29F4-2AB3CF6778D6}"/>
              </a:ext>
            </a:extLst>
          </p:cNvPr>
          <p:cNvCxnSpPr>
            <a:cxnSpLocks/>
          </p:cNvCxnSpPr>
          <p:nvPr/>
        </p:nvCxnSpPr>
        <p:spPr>
          <a:xfrm>
            <a:off x="627797" y="4855335"/>
            <a:ext cx="10181229"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6462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43AFA91-D1F1-E909-4EE2-E895FC2FCF99}"/>
              </a:ext>
            </a:extLst>
          </p:cNvPr>
          <p:cNvGraphicFramePr>
            <a:graphicFrameLocks noGrp="1"/>
          </p:cNvGraphicFramePr>
          <p:nvPr>
            <p:extLst>
              <p:ext uri="{D42A27DB-BD31-4B8C-83A1-F6EECF244321}">
                <p14:modId xmlns:p14="http://schemas.microsoft.com/office/powerpoint/2010/main" val="2203836425"/>
              </p:ext>
            </p:extLst>
          </p:nvPr>
        </p:nvGraphicFramePr>
        <p:xfrm>
          <a:off x="949650" y="261329"/>
          <a:ext cx="9709251" cy="5198127"/>
        </p:xfrm>
        <a:graphic>
          <a:graphicData uri="http://schemas.openxmlformats.org/drawingml/2006/table">
            <a:tbl>
              <a:tblPr>
                <a:tableStyleId>{3B4B98B0-60AC-42C2-AFA5-B58CD77FA1E5}</a:tableStyleId>
              </a:tblPr>
              <a:tblGrid>
                <a:gridCol w="279696">
                  <a:extLst>
                    <a:ext uri="{9D8B030D-6E8A-4147-A177-3AD203B41FA5}">
                      <a16:colId xmlns:a16="http://schemas.microsoft.com/office/drawing/2014/main" val="3599365532"/>
                    </a:ext>
                  </a:extLst>
                </a:gridCol>
                <a:gridCol w="2247213">
                  <a:extLst>
                    <a:ext uri="{9D8B030D-6E8A-4147-A177-3AD203B41FA5}">
                      <a16:colId xmlns:a16="http://schemas.microsoft.com/office/drawing/2014/main" val="81656042"/>
                    </a:ext>
                  </a:extLst>
                </a:gridCol>
                <a:gridCol w="1208470">
                  <a:extLst>
                    <a:ext uri="{9D8B030D-6E8A-4147-A177-3AD203B41FA5}">
                      <a16:colId xmlns:a16="http://schemas.microsoft.com/office/drawing/2014/main" val="2967966743"/>
                    </a:ext>
                  </a:extLst>
                </a:gridCol>
                <a:gridCol w="1208470">
                  <a:extLst>
                    <a:ext uri="{9D8B030D-6E8A-4147-A177-3AD203B41FA5}">
                      <a16:colId xmlns:a16="http://schemas.microsoft.com/office/drawing/2014/main" val="1150043522"/>
                    </a:ext>
                  </a:extLst>
                </a:gridCol>
                <a:gridCol w="1208470">
                  <a:extLst>
                    <a:ext uri="{9D8B030D-6E8A-4147-A177-3AD203B41FA5}">
                      <a16:colId xmlns:a16="http://schemas.microsoft.com/office/drawing/2014/main" val="2041639738"/>
                    </a:ext>
                  </a:extLst>
                </a:gridCol>
                <a:gridCol w="1208470">
                  <a:extLst>
                    <a:ext uri="{9D8B030D-6E8A-4147-A177-3AD203B41FA5}">
                      <a16:colId xmlns:a16="http://schemas.microsoft.com/office/drawing/2014/main" val="826188323"/>
                    </a:ext>
                  </a:extLst>
                </a:gridCol>
                <a:gridCol w="1174231">
                  <a:extLst>
                    <a:ext uri="{9D8B030D-6E8A-4147-A177-3AD203B41FA5}">
                      <a16:colId xmlns:a16="http://schemas.microsoft.com/office/drawing/2014/main" val="797360922"/>
                    </a:ext>
                  </a:extLst>
                </a:gridCol>
                <a:gridCol w="1174231">
                  <a:extLst>
                    <a:ext uri="{9D8B030D-6E8A-4147-A177-3AD203B41FA5}">
                      <a16:colId xmlns:a16="http://schemas.microsoft.com/office/drawing/2014/main" val="2693928230"/>
                    </a:ext>
                  </a:extLst>
                </a:gridCol>
              </a:tblGrid>
              <a:tr h="240929">
                <a:tc gridSpan="7">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Table 5: Hazard Ratios and 95% CIs for First, Multiple, and Escalating Recidivism: </a:t>
                      </a:r>
                      <a:r>
                        <a:rPr lang="en-US" sz="1400" u="none" strike="noStrike" dirty="0">
                          <a:effectLst/>
                          <a:highlight>
                            <a:srgbClr val="FFFF00"/>
                          </a:highlight>
                          <a:latin typeface="Times New Roman" panose="02020603050405020304" pitchFamily="18" charset="0"/>
                          <a:cs typeface="Times New Roman" panose="02020603050405020304" pitchFamily="18" charset="0"/>
                        </a:rPr>
                        <a:t>Males </a:t>
                      </a:r>
                      <a:endParaRPr lang="en-US" sz="1400" b="0" i="0" u="none" strike="noStrike" dirty="0">
                        <a:solidFill>
                          <a:srgbClr val="000000"/>
                        </a:solidFill>
                        <a:effectLst/>
                        <a:highlight>
                          <a:srgbClr val="FFFF00"/>
                        </a:highligh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026247839"/>
                  </a:ext>
                </a:extLst>
              </a:tr>
              <a:tr h="240929">
                <a:tc>
                  <a:txBody>
                    <a:bodyPr/>
                    <a:lstStyle/>
                    <a:p>
                      <a:pPr algn="l" fontAlgn="b"/>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First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Multiple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Escalating</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4014127816"/>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Haz. Ratio</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762001175"/>
                  </a:ext>
                </a:extLst>
              </a:tr>
              <a:tr h="208737">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Juvenile Justice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3.93***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(3.57 - 4.33)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(1.23 - 1.40)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4.74***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(4.17 - 5.39)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972546243"/>
                  </a:ext>
                </a:extLst>
              </a:tr>
              <a:tr h="208737">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Active CWS (ref=none)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243242028"/>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Report only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1.60***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(1.45 - 1.77)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(1.27 - 1.45)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1.67***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(1.45 - 1.92)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378339494"/>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Kinship placement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0.49**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(0.31 - 0.80)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(0.44 - 0.83)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(0.32 - 1.11)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4281295598"/>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Non-relative placeement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0.91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(0.66 - 1.25)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(0.55 - 0.90)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(0.34 - 1.06)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4105132580"/>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Group home/institution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(1.00 - 1.46)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0.69***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(0.60 - 0.79)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(0.65 - 1.23)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173270438"/>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Other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(0.29 - 1.67)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0.63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(0.35 - 1.11)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(0.47 - 3.38)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909701810"/>
                  </a:ext>
                </a:extLst>
              </a:tr>
              <a:tr h="208737">
                <a:tc gridSpan="3">
                  <a:txBody>
                    <a:bodyPr/>
                    <a:lstStyle/>
                    <a:p>
                      <a:pPr algn="l" fontAlgn="b"/>
                      <a:r>
                        <a:rPr lang="en-US" sz="1400" u="none" strike="noStrike">
                          <a:effectLst/>
                          <a:latin typeface="Times New Roman" panose="02020603050405020304" pitchFamily="18" charset="0"/>
                          <a:cs typeface="Times New Roman" panose="02020603050405020304" pitchFamily="18" charset="0"/>
                        </a:rPr>
                        <a:t>Mental Health claim: Year before initial JJ</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876392557"/>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(1.12 - 1.29)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0.90***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(0.85 - 0.94)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(1.05 - 1.30)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152292202"/>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(1.00 - 1.22)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0.96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(0.90 - 1.03)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(1.02 - 1.37)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265342657"/>
                  </a:ext>
                </a:extLst>
              </a:tr>
              <a:tr h="208737">
                <a:tc gridSpan="3">
                  <a:txBody>
                    <a:bodyPr/>
                    <a:lstStyle/>
                    <a:p>
                      <a:pPr algn="l" fontAlgn="b"/>
                      <a:r>
                        <a:rPr lang="en-US" sz="1400" u="none" strike="noStrike">
                          <a:effectLst/>
                          <a:latin typeface="Times New Roman" panose="02020603050405020304" pitchFamily="18" charset="0"/>
                          <a:cs typeface="Times New Roman" panose="02020603050405020304" pitchFamily="18" charset="0"/>
                        </a:rPr>
                        <a:t>Mental Health claim: since initial JJ</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25729385"/>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(0.97 - 1.72)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1.37**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(1.12 - 1.69)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(0.85 - 2.17)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272681879"/>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(1.13 - 1.35)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(0.98 - 1.13)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(1.12 - 1.47)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359382669"/>
                  </a:ext>
                </a:extLst>
              </a:tr>
              <a:tr h="208737">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Subjects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9,233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9,233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9,233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736586017"/>
                  </a:ext>
                </a:extLst>
              </a:tr>
              <a:tr h="208737">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Failures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3,763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6,892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1,632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254362363"/>
                  </a:ext>
                </a:extLst>
              </a:tr>
              <a:tr h="240929">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Observations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859,335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1,249,162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1,127,311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2008029002"/>
                  </a:ext>
                </a:extLst>
              </a:tr>
              <a:tr h="208737">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p&lt;0.001, ** p&lt;0.01, * p&lt;0.05. Age and age squared are mean centered.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728011618"/>
                  </a:ext>
                </a:extLst>
              </a:tr>
              <a:tr h="208737">
                <a:tc gridSpan="6">
                  <a:txBody>
                    <a:bodyPr/>
                    <a:lstStyle/>
                    <a:p>
                      <a:pPr algn="l" fontAlgn="b"/>
                      <a:r>
                        <a:rPr lang="en-US" sz="1400" u="none" strike="noStrike">
                          <a:effectLst/>
                          <a:latin typeface="Times New Roman" panose="02020603050405020304" pitchFamily="18" charset="0"/>
                          <a:cs typeface="Times New Roman" panose="02020603050405020304" pitchFamily="18" charset="0"/>
                        </a:rPr>
                        <a:t>Most severe is defined by highest rank offense. Censored when child enters JJ detention.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853487305"/>
                  </a:ext>
                </a:extLst>
              </a:tr>
              <a:tr h="208737">
                <a:tc gridSpan="5">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Multiple recidivism models stratified by number of prior events.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2052917703"/>
                  </a:ext>
                </a:extLst>
              </a:tr>
              <a:tr h="208737">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JJ, CWS, and JJ placement lagged 1 week.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263717670"/>
                  </a:ext>
                </a:extLst>
              </a:tr>
            </a:tbl>
          </a:graphicData>
        </a:graphic>
      </p:graphicFrame>
      <p:sp>
        <p:nvSpPr>
          <p:cNvPr id="6" name="TextBox 5">
            <a:extLst>
              <a:ext uri="{FF2B5EF4-FFF2-40B4-BE49-F238E27FC236}">
                <a16:creationId xmlns:a16="http://schemas.microsoft.com/office/drawing/2014/main" id="{DE77426D-4EF4-7AF7-B4B3-CE166A1EB5D6}"/>
              </a:ext>
            </a:extLst>
          </p:cNvPr>
          <p:cNvSpPr txBox="1"/>
          <p:nvPr/>
        </p:nvSpPr>
        <p:spPr>
          <a:xfrm>
            <a:off x="897681" y="5459456"/>
            <a:ext cx="10396637" cy="369332"/>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Controlling for: most severe initial offense type, highest grade initial JJ, race/ethnicity, and county</a:t>
            </a:r>
          </a:p>
        </p:txBody>
      </p:sp>
      <p:sp>
        <p:nvSpPr>
          <p:cNvPr id="7" name="Frame 6">
            <a:extLst>
              <a:ext uri="{FF2B5EF4-FFF2-40B4-BE49-F238E27FC236}">
                <a16:creationId xmlns:a16="http://schemas.microsoft.com/office/drawing/2014/main" id="{BD36391A-17A5-85A0-B1C8-F65E6555CF9E}"/>
              </a:ext>
            </a:extLst>
          </p:cNvPr>
          <p:cNvSpPr/>
          <p:nvPr/>
        </p:nvSpPr>
        <p:spPr>
          <a:xfrm>
            <a:off x="3400023" y="695459"/>
            <a:ext cx="1365160" cy="3438658"/>
          </a:xfrm>
          <a:prstGeom prst="fram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8" name="Straight Connector 7">
            <a:extLst>
              <a:ext uri="{FF2B5EF4-FFF2-40B4-BE49-F238E27FC236}">
                <a16:creationId xmlns:a16="http://schemas.microsoft.com/office/drawing/2014/main" id="{E88D3A5C-22CD-C6BA-583A-DB314D289424}"/>
              </a:ext>
            </a:extLst>
          </p:cNvPr>
          <p:cNvCxnSpPr>
            <a:cxnSpLocks/>
          </p:cNvCxnSpPr>
          <p:nvPr/>
        </p:nvCxnSpPr>
        <p:spPr>
          <a:xfrm>
            <a:off x="949650" y="4597758"/>
            <a:ext cx="9709251"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7122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B2C1210-51A9-130C-F825-8F04326FDE55}"/>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latin typeface="Times New Roman" panose="02020603050405020304" pitchFamily="18" charset="0"/>
                <a:cs typeface="Times New Roman" panose="02020603050405020304" pitchFamily="18" charset="0"/>
              </a:rPr>
              <a:t>Prior Research </a:t>
            </a:r>
          </a:p>
        </p:txBody>
      </p:sp>
      <p:graphicFrame>
        <p:nvGraphicFramePr>
          <p:cNvPr id="18" name="Content Placeholder 2">
            <a:extLst>
              <a:ext uri="{FF2B5EF4-FFF2-40B4-BE49-F238E27FC236}">
                <a16:creationId xmlns:a16="http://schemas.microsoft.com/office/drawing/2014/main" id="{F70A241F-BA32-E953-5859-72675C4CBC2C}"/>
              </a:ext>
            </a:extLst>
          </p:cNvPr>
          <p:cNvGraphicFramePr>
            <a:graphicFrameLocks noGrp="1"/>
          </p:cNvGraphicFramePr>
          <p:nvPr>
            <p:ph idx="1"/>
            <p:extLst>
              <p:ext uri="{D42A27DB-BD31-4B8C-83A1-F6EECF244321}">
                <p14:modId xmlns:p14="http://schemas.microsoft.com/office/powerpoint/2010/main" val="4188972348"/>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1246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43AFA91-D1F1-E909-4EE2-E895FC2FCF99}"/>
              </a:ext>
            </a:extLst>
          </p:cNvPr>
          <p:cNvGraphicFramePr>
            <a:graphicFrameLocks noGrp="1"/>
          </p:cNvGraphicFramePr>
          <p:nvPr/>
        </p:nvGraphicFramePr>
        <p:xfrm>
          <a:off x="949650" y="261329"/>
          <a:ext cx="9709251" cy="5198127"/>
        </p:xfrm>
        <a:graphic>
          <a:graphicData uri="http://schemas.openxmlformats.org/drawingml/2006/table">
            <a:tbl>
              <a:tblPr>
                <a:tableStyleId>{3B4B98B0-60AC-42C2-AFA5-B58CD77FA1E5}</a:tableStyleId>
              </a:tblPr>
              <a:tblGrid>
                <a:gridCol w="279696">
                  <a:extLst>
                    <a:ext uri="{9D8B030D-6E8A-4147-A177-3AD203B41FA5}">
                      <a16:colId xmlns:a16="http://schemas.microsoft.com/office/drawing/2014/main" val="3599365532"/>
                    </a:ext>
                  </a:extLst>
                </a:gridCol>
                <a:gridCol w="2247213">
                  <a:extLst>
                    <a:ext uri="{9D8B030D-6E8A-4147-A177-3AD203B41FA5}">
                      <a16:colId xmlns:a16="http://schemas.microsoft.com/office/drawing/2014/main" val="81656042"/>
                    </a:ext>
                  </a:extLst>
                </a:gridCol>
                <a:gridCol w="1208470">
                  <a:extLst>
                    <a:ext uri="{9D8B030D-6E8A-4147-A177-3AD203B41FA5}">
                      <a16:colId xmlns:a16="http://schemas.microsoft.com/office/drawing/2014/main" val="2967966743"/>
                    </a:ext>
                  </a:extLst>
                </a:gridCol>
                <a:gridCol w="1208470">
                  <a:extLst>
                    <a:ext uri="{9D8B030D-6E8A-4147-A177-3AD203B41FA5}">
                      <a16:colId xmlns:a16="http://schemas.microsoft.com/office/drawing/2014/main" val="1150043522"/>
                    </a:ext>
                  </a:extLst>
                </a:gridCol>
                <a:gridCol w="1208470">
                  <a:extLst>
                    <a:ext uri="{9D8B030D-6E8A-4147-A177-3AD203B41FA5}">
                      <a16:colId xmlns:a16="http://schemas.microsoft.com/office/drawing/2014/main" val="2041639738"/>
                    </a:ext>
                  </a:extLst>
                </a:gridCol>
                <a:gridCol w="1208470">
                  <a:extLst>
                    <a:ext uri="{9D8B030D-6E8A-4147-A177-3AD203B41FA5}">
                      <a16:colId xmlns:a16="http://schemas.microsoft.com/office/drawing/2014/main" val="826188323"/>
                    </a:ext>
                  </a:extLst>
                </a:gridCol>
                <a:gridCol w="1174231">
                  <a:extLst>
                    <a:ext uri="{9D8B030D-6E8A-4147-A177-3AD203B41FA5}">
                      <a16:colId xmlns:a16="http://schemas.microsoft.com/office/drawing/2014/main" val="797360922"/>
                    </a:ext>
                  </a:extLst>
                </a:gridCol>
                <a:gridCol w="1174231">
                  <a:extLst>
                    <a:ext uri="{9D8B030D-6E8A-4147-A177-3AD203B41FA5}">
                      <a16:colId xmlns:a16="http://schemas.microsoft.com/office/drawing/2014/main" val="2693928230"/>
                    </a:ext>
                  </a:extLst>
                </a:gridCol>
              </a:tblGrid>
              <a:tr h="240929">
                <a:tc gridSpan="7">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Table 5: Hazard Ratios and 95% CIs for First, Multiple, and Escalating Recidivism: Males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026247839"/>
                  </a:ext>
                </a:extLst>
              </a:tr>
              <a:tr h="240929">
                <a:tc>
                  <a:txBody>
                    <a:bodyPr/>
                    <a:lstStyle/>
                    <a:p>
                      <a:pPr algn="l" fontAlgn="b"/>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First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Multiple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Escalating</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4014127816"/>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Haz. Ratio</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762001175"/>
                  </a:ext>
                </a:extLst>
              </a:tr>
              <a:tr h="208737">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Juvenile Justice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3.93***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(3.57 - 4.33)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(1.23 - 1.40)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4.74***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(4.17 - 5.39)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972546243"/>
                  </a:ext>
                </a:extLst>
              </a:tr>
              <a:tr h="208737">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Active CWS (ref=none)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243242028"/>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Report only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1.60***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(1.45 - 1.77)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(1.27 - 1.45)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1.67***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(1.45 - 1.92)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378339494"/>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Kinship placement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0.49**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(0.31 - 0.80)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(0.44 - 0.83)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(0.32 - 1.11)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4281295598"/>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Non-relative placeement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0.91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(0.66 - 1.25)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(0.55 - 0.90)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(0.34 - 1.06)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4105132580"/>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Group home/institution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(1.00 - 1.46)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0.69***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(0.60 - 0.79)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(0.65 - 1.23)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173270438"/>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Other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(0.29 - 1.67)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0.63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(0.35 - 1.11)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(0.47 - 3.38)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909701810"/>
                  </a:ext>
                </a:extLst>
              </a:tr>
              <a:tr h="208737">
                <a:tc gridSpan="3">
                  <a:txBody>
                    <a:bodyPr/>
                    <a:lstStyle/>
                    <a:p>
                      <a:pPr algn="l" fontAlgn="b"/>
                      <a:r>
                        <a:rPr lang="en-US" sz="1400" u="none" strike="noStrike">
                          <a:effectLst/>
                          <a:latin typeface="Times New Roman" panose="02020603050405020304" pitchFamily="18" charset="0"/>
                          <a:cs typeface="Times New Roman" panose="02020603050405020304" pitchFamily="18" charset="0"/>
                        </a:rPr>
                        <a:t>Mental Health claim: Year before initial JJ</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876392557"/>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(1.12 - 1.29)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0.90***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(0.85 - 0.94)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(1.05 - 1.30)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152292202"/>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(1.00 - 1.22)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0.96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(0.90 - 1.03)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(1.02 - 1.37)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265342657"/>
                  </a:ext>
                </a:extLst>
              </a:tr>
              <a:tr h="208737">
                <a:tc gridSpan="3">
                  <a:txBody>
                    <a:bodyPr/>
                    <a:lstStyle/>
                    <a:p>
                      <a:pPr algn="l" fontAlgn="b"/>
                      <a:r>
                        <a:rPr lang="en-US" sz="1400" u="none" strike="noStrike">
                          <a:effectLst/>
                          <a:latin typeface="Times New Roman" panose="02020603050405020304" pitchFamily="18" charset="0"/>
                          <a:cs typeface="Times New Roman" panose="02020603050405020304" pitchFamily="18" charset="0"/>
                        </a:rPr>
                        <a:t>Mental Health claim: since initial JJ</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25729385"/>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(0.97 - 1.72)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1.37**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(1.12 - 1.69)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(0.85 - 2.17)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272681879"/>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(1.13 - 1.35)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(0.98 - 1.13)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(1.12 - 1.47)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359382669"/>
                  </a:ext>
                </a:extLst>
              </a:tr>
              <a:tr h="208737">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Subjects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9,233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9,233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9,233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736586017"/>
                  </a:ext>
                </a:extLst>
              </a:tr>
              <a:tr h="208737">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Failures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3,763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6,892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1,632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254362363"/>
                  </a:ext>
                </a:extLst>
              </a:tr>
              <a:tr h="240929">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Observations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859,335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1,249,162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1,127,311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2008029002"/>
                  </a:ext>
                </a:extLst>
              </a:tr>
              <a:tr h="208737">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p&lt;0.001, ** p&lt;0.01, * p&lt;0.05. Age and age squared are mean centered.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728011618"/>
                  </a:ext>
                </a:extLst>
              </a:tr>
              <a:tr h="208737">
                <a:tc gridSpan="6">
                  <a:txBody>
                    <a:bodyPr/>
                    <a:lstStyle/>
                    <a:p>
                      <a:pPr algn="l" fontAlgn="b"/>
                      <a:r>
                        <a:rPr lang="en-US" sz="1400" u="none" strike="noStrike">
                          <a:effectLst/>
                          <a:latin typeface="Times New Roman" panose="02020603050405020304" pitchFamily="18" charset="0"/>
                          <a:cs typeface="Times New Roman" panose="02020603050405020304" pitchFamily="18" charset="0"/>
                        </a:rPr>
                        <a:t>Most severe is defined by highest rank offense. Censored when child enters JJ detention.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853487305"/>
                  </a:ext>
                </a:extLst>
              </a:tr>
              <a:tr h="208737">
                <a:tc gridSpan="5">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Multiple recidivism models stratified by number of prior events.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2052917703"/>
                  </a:ext>
                </a:extLst>
              </a:tr>
              <a:tr h="208737">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JJ, CWS, and JJ placement lagged 1 week.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263717670"/>
                  </a:ext>
                </a:extLst>
              </a:tr>
            </a:tbl>
          </a:graphicData>
        </a:graphic>
      </p:graphicFrame>
      <p:sp>
        <p:nvSpPr>
          <p:cNvPr id="6" name="TextBox 5">
            <a:extLst>
              <a:ext uri="{FF2B5EF4-FFF2-40B4-BE49-F238E27FC236}">
                <a16:creationId xmlns:a16="http://schemas.microsoft.com/office/drawing/2014/main" id="{DE77426D-4EF4-7AF7-B4B3-CE166A1EB5D6}"/>
              </a:ext>
            </a:extLst>
          </p:cNvPr>
          <p:cNvSpPr txBox="1"/>
          <p:nvPr/>
        </p:nvSpPr>
        <p:spPr>
          <a:xfrm>
            <a:off x="949650" y="5565460"/>
            <a:ext cx="9404964" cy="369332"/>
          </a:xfrm>
          <a:prstGeom prst="rect">
            <a:avLst/>
          </a:prstGeom>
          <a:noFill/>
        </p:spPr>
        <p:txBody>
          <a:bodyPr wrap="square">
            <a:spAutoFit/>
          </a:bodyPr>
          <a:lstStyle/>
          <a:p>
            <a:r>
              <a:rPr lang="en-US" b="1" dirty="0">
                <a:latin typeface="Times New Roman" panose="02020603050405020304" pitchFamily="18" charset="0"/>
                <a:cs typeface="Times New Roman" panose="02020603050405020304" pitchFamily="18" charset="0"/>
              </a:rPr>
              <a:t>Controlling for: </a:t>
            </a:r>
            <a:r>
              <a:rPr lang="en-US" dirty="0">
                <a:latin typeface="Times New Roman" panose="02020603050405020304" pitchFamily="18" charset="0"/>
                <a:cs typeface="Times New Roman" panose="02020603050405020304" pitchFamily="18" charset="0"/>
              </a:rPr>
              <a:t>most severe initial offense type, highest grade initial JJ, race/ethnicity, and county</a:t>
            </a:r>
          </a:p>
        </p:txBody>
      </p:sp>
      <p:sp>
        <p:nvSpPr>
          <p:cNvPr id="7" name="Frame 6">
            <a:extLst>
              <a:ext uri="{FF2B5EF4-FFF2-40B4-BE49-F238E27FC236}">
                <a16:creationId xmlns:a16="http://schemas.microsoft.com/office/drawing/2014/main" id="{BD36391A-17A5-85A0-B1C8-F65E6555CF9E}"/>
              </a:ext>
            </a:extLst>
          </p:cNvPr>
          <p:cNvSpPr/>
          <p:nvPr/>
        </p:nvSpPr>
        <p:spPr>
          <a:xfrm>
            <a:off x="5804275" y="721216"/>
            <a:ext cx="1365160" cy="3438658"/>
          </a:xfrm>
          <a:prstGeom prst="fram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2" name="Straight Connector 1">
            <a:extLst>
              <a:ext uri="{FF2B5EF4-FFF2-40B4-BE49-F238E27FC236}">
                <a16:creationId xmlns:a16="http://schemas.microsoft.com/office/drawing/2014/main" id="{0294D5FE-9B7C-67A5-08B6-A8A650593A3F}"/>
              </a:ext>
            </a:extLst>
          </p:cNvPr>
          <p:cNvCxnSpPr>
            <a:cxnSpLocks/>
          </p:cNvCxnSpPr>
          <p:nvPr/>
        </p:nvCxnSpPr>
        <p:spPr>
          <a:xfrm>
            <a:off x="949650" y="4559121"/>
            <a:ext cx="9710671"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6142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43AFA91-D1F1-E909-4EE2-E895FC2FCF99}"/>
              </a:ext>
            </a:extLst>
          </p:cNvPr>
          <p:cNvGraphicFramePr>
            <a:graphicFrameLocks noGrp="1"/>
          </p:cNvGraphicFramePr>
          <p:nvPr/>
        </p:nvGraphicFramePr>
        <p:xfrm>
          <a:off x="949650" y="261329"/>
          <a:ext cx="9709251" cy="5198127"/>
        </p:xfrm>
        <a:graphic>
          <a:graphicData uri="http://schemas.openxmlformats.org/drawingml/2006/table">
            <a:tbl>
              <a:tblPr>
                <a:tableStyleId>{3B4B98B0-60AC-42C2-AFA5-B58CD77FA1E5}</a:tableStyleId>
              </a:tblPr>
              <a:tblGrid>
                <a:gridCol w="279696">
                  <a:extLst>
                    <a:ext uri="{9D8B030D-6E8A-4147-A177-3AD203B41FA5}">
                      <a16:colId xmlns:a16="http://schemas.microsoft.com/office/drawing/2014/main" val="3599365532"/>
                    </a:ext>
                  </a:extLst>
                </a:gridCol>
                <a:gridCol w="2247213">
                  <a:extLst>
                    <a:ext uri="{9D8B030D-6E8A-4147-A177-3AD203B41FA5}">
                      <a16:colId xmlns:a16="http://schemas.microsoft.com/office/drawing/2014/main" val="81656042"/>
                    </a:ext>
                  </a:extLst>
                </a:gridCol>
                <a:gridCol w="1208470">
                  <a:extLst>
                    <a:ext uri="{9D8B030D-6E8A-4147-A177-3AD203B41FA5}">
                      <a16:colId xmlns:a16="http://schemas.microsoft.com/office/drawing/2014/main" val="2967966743"/>
                    </a:ext>
                  </a:extLst>
                </a:gridCol>
                <a:gridCol w="1208470">
                  <a:extLst>
                    <a:ext uri="{9D8B030D-6E8A-4147-A177-3AD203B41FA5}">
                      <a16:colId xmlns:a16="http://schemas.microsoft.com/office/drawing/2014/main" val="1150043522"/>
                    </a:ext>
                  </a:extLst>
                </a:gridCol>
                <a:gridCol w="1208470">
                  <a:extLst>
                    <a:ext uri="{9D8B030D-6E8A-4147-A177-3AD203B41FA5}">
                      <a16:colId xmlns:a16="http://schemas.microsoft.com/office/drawing/2014/main" val="2041639738"/>
                    </a:ext>
                  </a:extLst>
                </a:gridCol>
                <a:gridCol w="1208470">
                  <a:extLst>
                    <a:ext uri="{9D8B030D-6E8A-4147-A177-3AD203B41FA5}">
                      <a16:colId xmlns:a16="http://schemas.microsoft.com/office/drawing/2014/main" val="826188323"/>
                    </a:ext>
                  </a:extLst>
                </a:gridCol>
                <a:gridCol w="1174231">
                  <a:extLst>
                    <a:ext uri="{9D8B030D-6E8A-4147-A177-3AD203B41FA5}">
                      <a16:colId xmlns:a16="http://schemas.microsoft.com/office/drawing/2014/main" val="797360922"/>
                    </a:ext>
                  </a:extLst>
                </a:gridCol>
                <a:gridCol w="1174231">
                  <a:extLst>
                    <a:ext uri="{9D8B030D-6E8A-4147-A177-3AD203B41FA5}">
                      <a16:colId xmlns:a16="http://schemas.microsoft.com/office/drawing/2014/main" val="2693928230"/>
                    </a:ext>
                  </a:extLst>
                </a:gridCol>
              </a:tblGrid>
              <a:tr h="240929">
                <a:tc gridSpan="7">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Table 5: Hazard Ratios and 95% CIs for First, Multiple, and Escalating Recidivism: Males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026247839"/>
                  </a:ext>
                </a:extLst>
              </a:tr>
              <a:tr h="240929">
                <a:tc>
                  <a:txBody>
                    <a:bodyPr/>
                    <a:lstStyle/>
                    <a:p>
                      <a:pPr algn="l" fontAlgn="b"/>
                      <a:r>
                        <a:rPr lang="en-US" sz="1400" u="none" strike="noStrike">
                          <a:effectLst/>
                        </a:rPr>
                        <a:t> </a:t>
                      </a:r>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First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Multiple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Escalating</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4014127816"/>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Haz. Ratio</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Haz. Ratio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95% CI</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762001175"/>
                  </a:ext>
                </a:extLst>
              </a:tr>
              <a:tr h="208737">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Juvenile Justice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3.93***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(3.57 - 4.33)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(1.23 - 1.40)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4.74***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(4.17 - 5.39)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972546243"/>
                  </a:ext>
                </a:extLst>
              </a:tr>
              <a:tr h="208737">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Active CWS (ref=none)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243242028"/>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Report only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1.60***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(1.45 - 1.77)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(1.27 - 1.45)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1.67***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(1.45 - 1.92)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378339494"/>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Kinship placement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0.49**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(0.31 - 0.80)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(0.44 - 0.83)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(0.32 - 1.11)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4281295598"/>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Non-relative placeement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0.91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(0.66 - 1.25)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(0.55 - 0.90)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(0.34 - 1.06)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4105132580"/>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Group home/institution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(1.00 - 1.46)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0.69***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(0.60 - 0.79)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(0.65 - 1.23)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173270438"/>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Other placement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0.69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(0.29 - 1.67)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0.63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(0.35 - 1.11)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(0.47 - 3.38)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909701810"/>
                  </a:ext>
                </a:extLst>
              </a:tr>
              <a:tr h="208737">
                <a:tc gridSpan="3">
                  <a:txBody>
                    <a:bodyPr/>
                    <a:lstStyle/>
                    <a:p>
                      <a:pPr algn="l" fontAlgn="b"/>
                      <a:r>
                        <a:rPr lang="en-US" sz="1400" u="none" strike="noStrike">
                          <a:effectLst/>
                          <a:latin typeface="Times New Roman" panose="02020603050405020304" pitchFamily="18" charset="0"/>
                          <a:cs typeface="Times New Roman" panose="02020603050405020304" pitchFamily="18" charset="0"/>
                        </a:rPr>
                        <a:t>Mental Health claim: Year before initial JJ</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876392557"/>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Professional services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(1.12 - 1.29)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0.90***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(0.85 - 0.94)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(1.05 - 1.30)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152292202"/>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(1.00 - 1.22)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0.96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(0.90 - 1.03)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(1.02 - 1.37)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265342657"/>
                  </a:ext>
                </a:extLst>
              </a:tr>
              <a:tr h="208737">
                <a:tc gridSpan="3">
                  <a:txBody>
                    <a:bodyPr/>
                    <a:lstStyle/>
                    <a:p>
                      <a:pPr algn="l" fontAlgn="b"/>
                      <a:r>
                        <a:rPr lang="en-US" sz="1400" u="none" strike="noStrike">
                          <a:effectLst/>
                          <a:latin typeface="Times New Roman" panose="02020603050405020304" pitchFamily="18" charset="0"/>
                          <a:cs typeface="Times New Roman" panose="02020603050405020304" pitchFamily="18" charset="0"/>
                        </a:rPr>
                        <a:t>Mental Health claim: since initial JJ</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25729385"/>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In/outpatient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(0.97 - 1.72)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1.37**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(1.12 - 1.69)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(0.85 - 2.17)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272681879"/>
                  </a:ext>
                </a:extLst>
              </a:tr>
              <a:tr h="208737">
                <a:tc>
                  <a:txBody>
                    <a:bodyPr/>
                    <a:lstStyle/>
                    <a:p>
                      <a:pPr algn="l" fontAlgn="b"/>
                      <a:endParaRPr lang="en-US" sz="1400" b="0" i="0" u="none" strike="noStrike">
                        <a:solidFill>
                          <a:srgbClr val="000000"/>
                        </a:solidFill>
                        <a:effectLst/>
                        <a:latin typeface="Times New Roman" panose="02020603050405020304" pitchFamily="18" charset="0"/>
                      </a:endParaRPr>
                    </a:p>
                  </a:txBody>
                  <a:tcPr marL="10407" marR="10407" marT="1040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Professional services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(1.13 - 1.35)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1.05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(0.98 - 1.13)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(1.12 - 1.47)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359382669"/>
                  </a:ext>
                </a:extLst>
              </a:tr>
              <a:tr h="208737">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Subjects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9,233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9,233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9,233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736586017"/>
                  </a:ext>
                </a:extLst>
              </a:tr>
              <a:tr h="208737">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Failures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3,763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6,892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1,632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254362363"/>
                  </a:ext>
                </a:extLst>
              </a:tr>
              <a:tr h="240929">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Observations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859,335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1,249,162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ctr" fontAlgn="b"/>
                      <a:r>
                        <a:rPr lang="en-US" sz="1400" u="none" strike="noStrike">
                          <a:effectLst/>
                          <a:latin typeface="Times New Roman" panose="02020603050405020304" pitchFamily="18" charset="0"/>
                          <a:cs typeface="Times New Roman" panose="02020603050405020304" pitchFamily="18" charset="0"/>
                        </a:rPr>
                        <a:t>1,127,311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2008029002"/>
                  </a:ext>
                </a:extLst>
              </a:tr>
              <a:tr h="208737">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p&lt;0.001, ** p&lt;0.01, * p&lt;0.05. Age and age squared are mean centered.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1728011618"/>
                  </a:ext>
                </a:extLst>
              </a:tr>
              <a:tr h="208737">
                <a:tc gridSpan="6">
                  <a:txBody>
                    <a:bodyPr/>
                    <a:lstStyle/>
                    <a:p>
                      <a:pPr algn="l" fontAlgn="b"/>
                      <a:r>
                        <a:rPr lang="en-US" sz="1400" u="none" strike="noStrike">
                          <a:effectLst/>
                          <a:latin typeface="Times New Roman" panose="02020603050405020304" pitchFamily="18" charset="0"/>
                          <a:cs typeface="Times New Roman" panose="02020603050405020304" pitchFamily="18" charset="0"/>
                        </a:rPr>
                        <a:t>Most severe is defined by highest rank offense. Censored when child enters JJ detention.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853487305"/>
                  </a:ext>
                </a:extLst>
              </a:tr>
              <a:tr h="208737">
                <a:tc gridSpan="5">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Multiple recidivism models stratified by number of prior events.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2052917703"/>
                  </a:ext>
                </a:extLst>
              </a:tr>
              <a:tr h="208737">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Active JJ, CWS, and JJ placement lagged 1 week.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407" marR="10407" marT="10407" marB="0" anchor="b"/>
                </a:tc>
                <a:extLst>
                  <a:ext uri="{0D108BD9-81ED-4DB2-BD59-A6C34878D82A}">
                    <a16:rowId xmlns:a16="http://schemas.microsoft.com/office/drawing/2014/main" val="3263717670"/>
                  </a:ext>
                </a:extLst>
              </a:tr>
            </a:tbl>
          </a:graphicData>
        </a:graphic>
      </p:graphicFrame>
      <p:sp>
        <p:nvSpPr>
          <p:cNvPr id="6" name="TextBox 5">
            <a:extLst>
              <a:ext uri="{FF2B5EF4-FFF2-40B4-BE49-F238E27FC236}">
                <a16:creationId xmlns:a16="http://schemas.microsoft.com/office/drawing/2014/main" id="{DE77426D-4EF4-7AF7-B4B3-CE166A1EB5D6}"/>
              </a:ext>
            </a:extLst>
          </p:cNvPr>
          <p:cNvSpPr txBox="1"/>
          <p:nvPr/>
        </p:nvSpPr>
        <p:spPr>
          <a:xfrm>
            <a:off x="949650" y="5572247"/>
            <a:ext cx="10151939" cy="369332"/>
          </a:xfrm>
          <a:prstGeom prst="rect">
            <a:avLst/>
          </a:prstGeom>
          <a:noFill/>
        </p:spPr>
        <p:txBody>
          <a:bodyPr wrap="square">
            <a:spAutoFit/>
          </a:bodyPr>
          <a:lstStyle/>
          <a:p>
            <a:r>
              <a:rPr lang="en-US" b="1" dirty="0">
                <a:latin typeface="Times New Roman" panose="02020603050405020304" pitchFamily="18" charset="0"/>
                <a:cs typeface="Times New Roman" panose="02020603050405020304" pitchFamily="18" charset="0"/>
              </a:rPr>
              <a:t>Controlling for: </a:t>
            </a:r>
            <a:r>
              <a:rPr lang="en-US" dirty="0">
                <a:latin typeface="Times New Roman" panose="02020603050405020304" pitchFamily="18" charset="0"/>
                <a:cs typeface="Times New Roman" panose="02020603050405020304" pitchFamily="18" charset="0"/>
              </a:rPr>
              <a:t>most severe initial offense type, highest grade initial JJ, race/ethnicity, and county</a:t>
            </a:r>
          </a:p>
        </p:txBody>
      </p:sp>
      <p:sp>
        <p:nvSpPr>
          <p:cNvPr id="7" name="Frame 6">
            <a:extLst>
              <a:ext uri="{FF2B5EF4-FFF2-40B4-BE49-F238E27FC236}">
                <a16:creationId xmlns:a16="http://schemas.microsoft.com/office/drawing/2014/main" id="{BD36391A-17A5-85A0-B1C8-F65E6555CF9E}"/>
              </a:ext>
            </a:extLst>
          </p:cNvPr>
          <p:cNvSpPr/>
          <p:nvPr/>
        </p:nvSpPr>
        <p:spPr>
          <a:xfrm>
            <a:off x="8186867" y="772732"/>
            <a:ext cx="1365160" cy="3438658"/>
          </a:xfrm>
          <a:prstGeom prst="fram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cxnSp>
        <p:nvCxnSpPr>
          <p:cNvPr id="2" name="Straight Connector 1">
            <a:extLst>
              <a:ext uri="{FF2B5EF4-FFF2-40B4-BE49-F238E27FC236}">
                <a16:creationId xmlns:a16="http://schemas.microsoft.com/office/drawing/2014/main" id="{88258A02-E621-AD2A-741F-B0C6920E3015}"/>
              </a:ext>
            </a:extLst>
          </p:cNvPr>
          <p:cNvCxnSpPr>
            <a:cxnSpLocks/>
          </p:cNvCxnSpPr>
          <p:nvPr/>
        </p:nvCxnSpPr>
        <p:spPr>
          <a:xfrm>
            <a:off x="949650" y="4610637"/>
            <a:ext cx="9709251"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0194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DF01E-7A2C-3083-D32A-BBCB32923593}"/>
              </a:ext>
            </a:extLst>
          </p:cNvPr>
          <p:cNvSpPr>
            <a:spLocks noGrp="1"/>
          </p:cNvSpPr>
          <p:nvPr>
            <p:ph type="title"/>
          </p:nvPr>
        </p:nvSpPr>
        <p:spPr/>
        <p:txBody>
          <a:bodyPr>
            <a:normAutofit/>
          </a:bodyPr>
          <a:lstStyle/>
          <a:p>
            <a:r>
              <a:rPr lang="en-US" sz="3600" dirty="0">
                <a:solidFill>
                  <a:srgbClr val="0070C0"/>
                </a:solidFill>
                <a:latin typeface="Times New Roman" panose="02020603050405020304" pitchFamily="18" charset="0"/>
                <a:cs typeface="Times New Roman" panose="02020603050405020304" pitchFamily="18" charset="0"/>
              </a:rPr>
              <a:t>Initial Conclusions</a:t>
            </a:r>
          </a:p>
        </p:txBody>
      </p:sp>
      <p:sp>
        <p:nvSpPr>
          <p:cNvPr id="3" name="Content Placeholder 2">
            <a:extLst>
              <a:ext uri="{FF2B5EF4-FFF2-40B4-BE49-F238E27FC236}">
                <a16:creationId xmlns:a16="http://schemas.microsoft.com/office/drawing/2014/main" id="{7BA5D86B-C952-810D-E78B-CA5F0A8918F5}"/>
              </a:ext>
            </a:extLst>
          </p:cNvPr>
          <p:cNvSpPr>
            <a:spLocks noGrp="1"/>
          </p:cNvSpPr>
          <p:nvPr>
            <p:ph idx="1"/>
          </p:nvPr>
        </p:nvSpPr>
        <p:spPr>
          <a:xfrm>
            <a:off x="838200" y="1468437"/>
            <a:ext cx="10515600" cy="5203826"/>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Recidivism rates do not vary much by most severe type of initial JJ </a:t>
            </a:r>
          </a:p>
          <a:p>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Active JJ case </a:t>
            </a:r>
            <a:r>
              <a:rPr lang="en-US" dirty="0">
                <a:latin typeface="Times New Roman" panose="02020603050405020304" pitchFamily="18" charset="0"/>
                <a:cs typeface="Times New Roman" panose="02020603050405020304" pitchFamily="18" charset="0"/>
              </a:rPr>
              <a:t>is associated with increased risk of first and escalating recidivism for males and females </a:t>
            </a:r>
          </a:p>
          <a:p>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CWS reports </a:t>
            </a:r>
            <a:r>
              <a:rPr lang="en-US" dirty="0">
                <a:latin typeface="Times New Roman" panose="02020603050405020304" pitchFamily="18" charset="0"/>
                <a:cs typeface="Times New Roman" panose="02020603050405020304" pitchFamily="18" charset="0"/>
              </a:rPr>
              <a:t>associated with increased risk (vs non-active CWS)</a:t>
            </a:r>
          </a:p>
          <a:p>
            <a:pPr marL="0" indent="0">
              <a:buNone/>
            </a:pPr>
            <a:r>
              <a:rPr lang="en-US" b="1" dirty="0">
                <a:latin typeface="Times New Roman" panose="02020603050405020304" pitchFamily="18" charset="0"/>
                <a:cs typeface="Times New Roman" panose="02020603050405020304" pitchFamily="18" charset="0"/>
              </a:rPr>
              <a:t>CWS Placements </a:t>
            </a:r>
          </a:p>
          <a:p>
            <a:pPr lvl="1"/>
            <a:r>
              <a:rPr lang="en-US" dirty="0">
                <a:latin typeface="Times New Roman" panose="02020603050405020304" pitchFamily="18" charset="0"/>
                <a:cs typeface="Times New Roman" panose="02020603050405020304" pitchFamily="18" charset="0"/>
              </a:rPr>
              <a:t>GH/Institution – increased risk females </a:t>
            </a:r>
          </a:p>
          <a:p>
            <a:pPr lvl="1"/>
            <a:r>
              <a:rPr lang="en-US" dirty="0">
                <a:latin typeface="Times New Roman" panose="02020603050405020304" pitchFamily="18" charset="0"/>
                <a:cs typeface="Times New Roman" panose="02020603050405020304" pitchFamily="18" charset="0"/>
              </a:rPr>
              <a:t>Most placement types – decreased risk for males </a:t>
            </a:r>
          </a:p>
          <a:p>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MH service </a:t>
            </a:r>
            <a:r>
              <a:rPr lang="en-US" dirty="0">
                <a:latin typeface="Times New Roman" panose="02020603050405020304" pitchFamily="18" charset="0"/>
                <a:cs typeface="Times New Roman" panose="02020603050405020304" pitchFamily="18" charset="0"/>
              </a:rPr>
              <a:t>variables: generally associated with increased risk </a:t>
            </a:r>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9402767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7613-86C2-BED5-E052-A00F1FC65D44}"/>
              </a:ext>
            </a:extLst>
          </p:cNvPr>
          <p:cNvSpPr>
            <a:spLocks noGrp="1"/>
          </p:cNvSpPr>
          <p:nvPr>
            <p:ph type="title"/>
          </p:nvPr>
        </p:nvSpPr>
        <p:spPr/>
        <p:txBody>
          <a:bodyPr>
            <a:normAutofit/>
          </a:bodyPr>
          <a:lstStyle/>
          <a:p>
            <a:r>
              <a:rPr lang="en-US" sz="3600" dirty="0">
                <a:solidFill>
                  <a:srgbClr val="0070C0"/>
                </a:solidFill>
                <a:latin typeface="Times New Roman" panose="02020603050405020304" pitchFamily="18" charset="0"/>
                <a:cs typeface="Times New Roman" panose="02020603050405020304" pitchFamily="18" charset="0"/>
              </a:rPr>
              <a:t>Limitations </a:t>
            </a:r>
          </a:p>
        </p:txBody>
      </p:sp>
      <p:sp>
        <p:nvSpPr>
          <p:cNvPr id="3" name="Content Placeholder 2">
            <a:extLst>
              <a:ext uri="{FF2B5EF4-FFF2-40B4-BE49-F238E27FC236}">
                <a16:creationId xmlns:a16="http://schemas.microsoft.com/office/drawing/2014/main" id="{10A03BE2-3F26-7F75-3475-B03215CA4593}"/>
              </a:ext>
            </a:extLst>
          </p:cNvPr>
          <p:cNvSpPr>
            <a:spLocks noGrp="1"/>
          </p:cNvSpPr>
          <p:nvPr>
            <p:ph idx="1"/>
          </p:nvPr>
        </p:nvSpPr>
        <p:spPr>
          <a:xfrm>
            <a:off x="838200" y="1482725"/>
            <a:ext cx="10515600" cy="4351338"/>
          </a:xfrm>
        </p:spPr>
        <p:txBody>
          <a:bodyPr/>
          <a:lstStyle/>
          <a:p>
            <a:r>
              <a:rPr lang="en-US" dirty="0">
                <a:latin typeface="Times New Roman" panose="02020603050405020304" pitchFamily="18" charset="0"/>
                <a:cs typeface="Times New Roman" panose="02020603050405020304" pitchFamily="18" charset="0"/>
              </a:rPr>
              <a:t>Do not have CWS involvement before study period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Maltreatment all likely more serious than the full population of crossover youth </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Not all youth observed until age </a:t>
            </a:r>
            <a:r>
              <a:rPr lang="en-US">
                <a:latin typeface="Times New Roman" panose="02020603050405020304" pitchFamily="18" charset="0"/>
                <a:cs typeface="Times New Roman" panose="02020603050405020304" pitchFamily="18" charset="0"/>
              </a:rPr>
              <a:t>18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COVID decreases in JJ charges </a:t>
            </a:r>
          </a:p>
        </p:txBody>
      </p:sp>
    </p:spTree>
    <p:extLst>
      <p:ext uri="{BB962C8B-B14F-4D97-AF65-F5344CB8AC3E}">
        <p14:creationId xmlns:p14="http://schemas.microsoft.com/office/powerpoint/2010/main" val="1580145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94EA8-2E94-9F31-D38E-037EE8AC60BD}"/>
              </a:ext>
            </a:extLst>
          </p:cNvPr>
          <p:cNvSpPr>
            <a:spLocks noGrp="1"/>
          </p:cNvSpPr>
          <p:nvPr>
            <p:ph type="title"/>
          </p:nvPr>
        </p:nvSpPr>
        <p:spPr>
          <a:xfrm>
            <a:off x="2924577" y="2291478"/>
            <a:ext cx="5755783" cy="2275044"/>
          </a:xfrm>
        </p:spPr>
        <p:txBody>
          <a:bodyPr>
            <a:normAutofit fontScale="90000"/>
          </a:bodyPr>
          <a:lstStyle/>
          <a:p>
            <a:pPr algn="ctr"/>
            <a:r>
              <a:rPr lang="en-US" sz="5300" dirty="0">
                <a:latin typeface="Times New Roman" panose="02020603050405020304" pitchFamily="18" charset="0"/>
                <a:cs typeface="Times New Roman" panose="02020603050405020304" pitchFamily="18" charset="0"/>
              </a:rPr>
              <a:t>Thank you! </a:t>
            </a:r>
            <a:br>
              <a:rPr lang="en-US" sz="5300" dirty="0">
                <a:latin typeface="Times New Roman" panose="02020603050405020304" pitchFamily="18" charset="0"/>
                <a:cs typeface="Times New Roman" panose="02020603050405020304" pitchFamily="18" charset="0"/>
              </a:rPr>
            </a:br>
            <a:br>
              <a:rPr lang="en-US" sz="5300" dirty="0">
                <a:latin typeface="Times New Roman" panose="02020603050405020304" pitchFamily="18" charset="0"/>
                <a:cs typeface="Times New Roman" panose="02020603050405020304" pitchFamily="18" charset="0"/>
              </a:rPr>
            </a:br>
            <a:r>
              <a:rPr lang="en-US" sz="5300" dirty="0">
                <a:latin typeface="Times New Roman" panose="02020603050405020304" pitchFamily="18" charset="0"/>
                <a:cs typeface="Times New Roman" panose="02020603050405020304" pitchFamily="18" charset="0"/>
              </a:rPr>
              <a:t>Questions?</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Allison Kurpiel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Email: </a:t>
            </a:r>
            <a:r>
              <a:rPr lang="en-US" dirty="0">
                <a:latin typeface="Times New Roman" panose="02020603050405020304" pitchFamily="18" charset="0"/>
                <a:cs typeface="Times New Roman" panose="02020603050405020304" pitchFamily="18" charset="0"/>
                <a:hlinkClick r:id="rId2"/>
              </a:rPr>
              <a:t>aek271@psu.edu</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91514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4137-6636-62F1-3497-1548D638029C}"/>
              </a:ext>
            </a:extLst>
          </p:cNvPr>
          <p:cNvSpPr>
            <a:spLocks noGrp="1"/>
          </p:cNvSpPr>
          <p:nvPr>
            <p:ph type="title"/>
          </p:nvPr>
        </p:nvSpPr>
        <p:spPr>
          <a:xfrm>
            <a:off x="838200" y="2766218"/>
            <a:ext cx="10515600" cy="1325563"/>
          </a:xfrm>
        </p:spPr>
        <p:txBody>
          <a:bodyPr/>
          <a:lstStyle/>
          <a:p>
            <a:r>
              <a:rPr lang="en-US" dirty="0">
                <a:latin typeface="Times New Roman" panose="02020603050405020304" pitchFamily="18" charset="0"/>
                <a:cs typeface="Times New Roman" panose="02020603050405020304" pitchFamily="18" charset="0"/>
              </a:rPr>
              <a:t>Supplementary/Full models </a:t>
            </a:r>
          </a:p>
        </p:txBody>
      </p:sp>
    </p:spTree>
    <p:extLst>
      <p:ext uri="{BB962C8B-B14F-4D97-AF65-F5344CB8AC3E}">
        <p14:creationId xmlns:p14="http://schemas.microsoft.com/office/powerpoint/2010/main" val="23980216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41A92441-B291-A370-D34A-1907D932BCF3}"/>
              </a:ext>
            </a:extLst>
          </p:cNvPr>
          <p:cNvGraphicFramePr>
            <a:graphicFrameLocks noGrp="1"/>
          </p:cNvGraphicFramePr>
          <p:nvPr>
            <p:ph idx="1"/>
            <p:extLst>
              <p:ext uri="{D42A27DB-BD31-4B8C-83A1-F6EECF244321}">
                <p14:modId xmlns:p14="http://schemas.microsoft.com/office/powerpoint/2010/main" val="2091382046"/>
              </p:ext>
            </p:extLst>
          </p:nvPr>
        </p:nvGraphicFramePr>
        <p:xfrm>
          <a:off x="360130" y="1431269"/>
          <a:ext cx="10905069" cy="2467301"/>
        </p:xfrm>
        <a:graphic>
          <a:graphicData uri="http://schemas.openxmlformats.org/drawingml/2006/table">
            <a:tbl>
              <a:tblPr>
                <a:noFill/>
                <a:tableStyleId>{5C22544A-7EE6-4342-B048-85BDC9FD1C3A}</a:tableStyleId>
              </a:tblPr>
              <a:tblGrid>
                <a:gridCol w="897245">
                  <a:extLst>
                    <a:ext uri="{9D8B030D-6E8A-4147-A177-3AD203B41FA5}">
                      <a16:colId xmlns:a16="http://schemas.microsoft.com/office/drawing/2014/main" val="3510198197"/>
                    </a:ext>
                  </a:extLst>
                </a:gridCol>
                <a:gridCol w="1936288">
                  <a:extLst>
                    <a:ext uri="{9D8B030D-6E8A-4147-A177-3AD203B41FA5}">
                      <a16:colId xmlns:a16="http://schemas.microsoft.com/office/drawing/2014/main" val="991041768"/>
                    </a:ext>
                  </a:extLst>
                </a:gridCol>
                <a:gridCol w="1678361">
                  <a:extLst>
                    <a:ext uri="{9D8B030D-6E8A-4147-A177-3AD203B41FA5}">
                      <a16:colId xmlns:a16="http://schemas.microsoft.com/office/drawing/2014/main" val="798927002"/>
                    </a:ext>
                  </a:extLst>
                </a:gridCol>
                <a:gridCol w="810454">
                  <a:extLst>
                    <a:ext uri="{9D8B030D-6E8A-4147-A177-3AD203B41FA5}">
                      <a16:colId xmlns:a16="http://schemas.microsoft.com/office/drawing/2014/main" val="1044582198"/>
                    </a:ext>
                  </a:extLst>
                </a:gridCol>
                <a:gridCol w="938807">
                  <a:extLst>
                    <a:ext uri="{9D8B030D-6E8A-4147-A177-3AD203B41FA5}">
                      <a16:colId xmlns:a16="http://schemas.microsoft.com/office/drawing/2014/main" val="4127561568"/>
                    </a:ext>
                  </a:extLst>
                </a:gridCol>
                <a:gridCol w="1473609">
                  <a:extLst>
                    <a:ext uri="{9D8B030D-6E8A-4147-A177-3AD203B41FA5}">
                      <a16:colId xmlns:a16="http://schemas.microsoft.com/office/drawing/2014/main" val="3613936099"/>
                    </a:ext>
                  </a:extLst>
                </a:gridCol>
                <a:gridCol w="1873946">
                  <a:extLst>
                    <a:ext uri="{9D8B030D-6E8A-4147-A177-3AD203B41FA5}">
                      <a16:colId xmlns:a16="http://schemas.microsoft.com/office/drawing/2014/main" val="3904879176"/>
                    </a:ext>
                  </a:extLst>
                </a:gridCol>
                <a:gridCol w="1296359">
                  <a:extLst>
                    <a:ext uri="{9D8B030D-6E8A-4147-A177-3AD203B41FA5}">
                      <a16:colId xmlns:a16="http://schemas.microsoft.com/office/drawing/2014/main" val="2639651541"/>
                    </a:ext>
                  </a:extLst>
                </a:gridCol>
              </a:tblGrid>
              <a:tr h="1144904">
                <a:tc gridSpan="2">
                  <a:txBody>
                    <a:bodyPr/>
                    <a:lstStyle/>
                    <a:p>
                      <a:pPr algn="l" fontAlgn="b"/>
                      <a:r>
                        <a:rPr lang="en-US" sz="2300" u="none" strike="noStrike" cap="none" spc="0" dirty="0">
                          <a:solidFill>
                            <a:schemeClr val="tx1"/>
                          </a:solidFill>
                          <a:effectLst/>
                          <a:latin typeface="Times New Roman" panose="02020603050405020304" pitchFamily="18" charset="0"/>
                          <a:cs typeface="Times New Roman" panose="02020603050405020304" pitchFamily="18" charset="0"/>
                        </a:rPr>
                        <a:t>Mean N of total recidivism referrals </a:t>
                      </a:r>
                      <a:endParaRPr lang="en-US" sz="23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9525" cap="flat" cmpd="sng" algn="ctr">
                      <a:solidFill>
                        <a:schemeClr val="accent1"/>
                      </a:solidFill>
                      <a:prstDash val="solid"/>
                    </a:lnT>
                    <a:lnB w="12700" cmpd="sng">
                      <a:noFill/>
                      <a:prstDash val="solid"/>
                    </a:lnB>
                    <a:noFill/>
                  </a:tcPr>
                </a:tc>
                <a:tc hMerge="1">
                  <a:txBody>
                    <a:bodyPr/>
                    <a:lstStyle/>
                    <a:p>
                      <a:endParaRPr lang="en-US"/>
                    </a:p>
                  </a:txBody>
                  <a:tcPr/>
                </a:tc>
                <a:tc>
                  <a:txBody>
                    <a:bodyPr/>
                    <a:lstStyle/>
                    <a:p>
                      <a:pPr algn="ctr" fontAlgn="b"/>
                      <a:endParaRPr lang="en-US" sz="23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9525" cap="flat" cmpd="sng" algn="ctr">
                      <a:solidFill>
                        <a:schemeClr val="accent1"/>
                      </a:solidFill>
                      <a:prstDash val="solid"/>
                    </a:lnT>
                    <a:lnB w="12700" cmpd="sng">
                      <a:noFill/>
                      <a:prstDash val="solid"/>
                    </a:lnB>
                    <a:noFill/>
                  </a:tcPr>
                </a:tc>
                <a:tc>
                  <a:txBody>
                    <a:bodyPr/>
                    <a:lstStyle/>
                    <a:p>
                      <a:pPr algn="ctr" fontAlgn="b"/>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9525" cap="flat" cmpd="sng" algn="ctr">
                      <a:solidFill>
                        <a:schemeClr val="accent1"/>
                      </a:solidFill>
                      <a:prstDash val="solid"/>
                    </a:lnT>
                    <a:lnB w="12700" cmpd="sng">
                      <a:noFill/>
                      <a:prstDash val="solid"/>
                    </a:lnB>
                    <a:noFill/>
                  </a:tcPr>
                </a:tc>
                <a:tc>
                  <a:txBody>
                    <a:bodyPr/>
                    <a:lstStyle/>
                    <a:p>
                      <a:pPr algn="ctr" fontAlgn="b"/>
                      <a:endParaRPr lang="en-US" sz="23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9525" cap="flat" cmpd="sng" algn="ctr">
                      <a:solidFill>
                        <a:schemeClr val="accent1"/>
                      </a:solidFill>
                      <a:prstDash val="solid"/>
                    </a:lnT>
                    <a:lnB w="12700" cmpd="sng">
                      <a:noFill/>
                      <a:prstDash val="solid"/>
                    </a:lnB>
                    <a:noFill/>
                  </a:tcPr>
                </a:tc>
                <a:tc>
                  <a:txBody>
                    <a:bodyPr/>
                    <a:lstStyle/>
                    <a:p>
                      <a:pPr algn="ctr" fontAlgn="b"/>
                      <a:endParaRPr lang="en-US" sz="23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9525" cap="flat" cmpd="sng" algn="ctr">
                      <a:solidFill>
                        <a:schemeClr val="accent1"/>
                      </a:solidFill>
                      <a:prstDash val="solid"/>
                    </a:lnT>
                    <a:lnB w="12700" cmpd="sng">
                      <a:noFill/>
                      <a:prstDash val="solid"/>
                    </a:lnB>
                    <a:noFill/>
                  </a:tcPr>
                </a:tc>
                <a:tc>
                  <a:txBody>
                    <a:bodyPr/>
                    <a:lstStyle/>
                    <a:p>
                      <a:pPr algn="ctr" fontAlgn="b"/>
                      <a:endParaRPr lang="en-US" sz="23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9525" cap="flat" cmpd="sng" algn="ctr">
                      <a:solidFill>
                        <a:schemeClr val="accent1"/>
                      </a:solidFill>
                      <a:prstDash val="solid"/>
                    </a:lnT>
                    <a:lnB w="12700" cmpd="sng">
                      <a:noFill/>
                      <a:prstDash val="solid"/>
                    </a:lnB>
                    <a:noFill/>
                  </a:tcPr>
                </a:tc>
                <a:tc>
                  <a:txBody>
                    <a:bodyPr/>
                    <a:lstStyle/>
                    <a:p>
                      <a:pPr algn="ctr" fontAlgn="b"/>
                      <a:endParaRPr lang="en-US" sz="23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9525" cap="flat" cmpd="sng" algn="ctr">
                      <a:solidFill>
                        <a:schemeClr val="accent1"/>
                      </a:solidFill>
                      <a:prstDash val="solid"/>
                    </a:lnT>
                    <a:lnB w="12700" cmpd="sng">
                      <a:noFill/>
                      <a:prstDash val="solid"/>
                    </a:lnB>
                    <a:noFill/>
                  </a:tcPr>
                </a:tc>
                <a:extLst>
                  <a:ext uri="{0D108BD9-81ED-4DB2-BD59-A6C34878D82A}">
                    <a16:rowId xmlns:a16="http://schemas.microsoft.com/office/drawing/2014/main" val="3746073027"/>
                  </a:ext>
                </a:extLst>
              </a:tr>
              <a:tr h="440799">
                <a:tc>
                  <a:txBody>
                    <a:bodyPr/>
                    <a:lstStyle/>
                    <a:p>
                      <a:pPr algn="l"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 </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 </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Violence + </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dirty="0">
                          <a:solidFill>
                            <a:schemeClr val="tx1"/>
                          </a:solidFill>
                          <a:effectLst/>
                          <a:latin typeface="Times New Roman" panose="02020603050405020304" pitchFamily="18" charset="0"/>
                          <a:cs typeface="Times New Roman" panose="02020603050405020304" pitchFamily="18" charset="0"/>
                        </a:rPr>
                        <a:t>Sex </a:t>
                      </a:r>
                      <a:endParaRPr lang="en-US" sz="23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Drug </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Financial </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dirty="0">
                          <a:solidFill>
                            <a:schemeClr val="tx1"/>
                          </a:solidFill>
                          <a:effectLst/>
                          <a:latin typeface="Times New Roman" panose="02020603050405020304" pitchFamily="18" charset="0"/>
                          <a:cs typeface="Times New Roman" panose="02020603050405020304" pitchFamily="18" charset="0"/>
                        </a:rPr>
                        <a:t>Disorderly + </a:t>
                      </a:r>
                      <a:endParaRPr lang="en-US" sz="23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Mischief</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868084248"/>
                  </a:ext>
                </a:extLst>
              </a:tr>
              <a:tr h="440799">
                <a:tc>
                  <a:txBody>
                    <a:bodyPr/>
                    <a:lstStyle/>
                    <a:p>
                      <a:pPr algn="l" fontAlgn="b"/>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Females</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1.81</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1.59</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1.63</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1.82</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1.74</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dirty="0">
                          <a:solidFill>
                            <a:schemeClr val="tx1"/>
                          </a:solidFill>
                          <a:effectLst/>
                          <a:latin typeface="Times New Roman" panose="02020603050405020304" pitchFamily="18" charset="0"/>
                          <a:cs typeface="Times New Roman" panose="02020603050405020304" pitchFamily="18" charset="0"/>
                        </a:rPr>
                        <a:t>2.07</a:t>
                      </a:r>
                      <a:endParaRPr lang="en-US" sz="23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493995517"/>
                  </a:ext>
                </a:extLst>
              </a:tr>
              <a:tr h="440799">
                <a:tc>
                  <a:txBody>
                    <a:bodyPr/>
                    <a:lstStyle/>
                    <a:p>
                      <a:pPr algn="l" fontAlgn="b"/>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Males</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2.37</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1.57</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2.07</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2.53</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a:solidFill>
                            <a:schemeClr val="tx1"/>
                          </a:solidFill>
                          <a:effectLst/>
                          <a:latin typeface="Times New Roman" panose="02020603050405020304" pitchFamily="18" charset="0"/>
                          <a:cs typeface="Times New Roman" panose="02020603050405020304" pitchFamily="18" charset="0"/>
                        </a:rPr>
                        <a:t>2.34</a:t>
                      </a:r>
                      <a:endParaRPr lang="en-US" sz="23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300" u="none" strike="noStrike" cap="none" spc="0" dirty="0">
                          <a:solidFill>
                            <a:schemeClr val="tx1"/>
                          </a:solidFill>
                          <a:effectLst/>
                          <a:latin typeface="Times New Roman" panose="02020603050405020304" pitchFamily="18" charset="0"/>
                          <a:cs typeface="Times New Roman" panose="02020603050405020304" pitchFamily="18" charset="0"/>
                        </a:rPr>
                        <a:t>2.48</a:t>
                      </a:r>
                      <a:endParaRPr lang="en-US" sz="23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0" marR="18336" marT="18336" marB="0"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522934435"/>
                  </a:ext>
                </a:extLst>
              </a:tr>
            </a:tbl>
          </a:graphicData>
        </a:graphic>
      </p:graphicFrame>
      <p:sp>
        <p:nvSpPr>
          <p:cNvPr id="8" name="TextBox 7">
            <a:extLst>
              <a:ext uri="{FF2B5EF4-FFF2-40B4-BE49-F238E27FC236}">
                <a16:creationId xmlns:a16="http://schemas.microsoft.com/office/drawing/2014/main" id="{2EF31690-0640-87FC-BEA4-2216A6E9C7B1}"/>
              </a:ext>
            </a:extLst>
          </p:cNvPr>
          <p:cNvSpPr txBox="1"/>
          <p:nvPr/>
        </p:nvSpPr>
        <p:spPr>
          <a:xfrm>
            <a:off x="360130" y="715382"/>
            <a:ext cx="9994005"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Total Number Recidivism referrals by initial JJ offense type </a:t>
            </a:r>
          </a:p>
        </p:txBody>
      </p:sp>
    </p:spTree>
    <p:extLst>
      <p:ext uri="{BB962C8B-B14F-4D97-AF65-F5344CB8AC3E}">
        <p14:creationId xmlns:p14="http://schemas.microsoft.com/office/powerpoint/2010/main" val="18587897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20BA5B2-3BFF-9563-A5D8-AFA0CBB31664}"/>
              </a:ext>
            </a:extLst>
          </p:cNvPr>
          <p:cNvGraphicFramePr>
            <a:graphicFrameLocks noGrp="1"/>
          </p:cNvGraphicFramePr>
          <p:nvPr>
            <p:extLst>
              <p:ext uri="{D42A27DB-BD31-4B8C-83A1-F6EECF244321}">
                <p14:modId xmlns:p14="http://schemas.microsoft.com/office/powerpoint/2010/main" val="2451183972"/>
              </p:ext>
            </p:extLst>
          </p:nvPr>
        </p:nvGraphicFramePr>
        <p:xfrm>
          <a:off x="2602599" y="0"/>
          <a:ext cx="6986802" cy="7646356"/>
        </p:xfrm>
        <a:graphic>
          <a:graphicData uri="http://schemas.openxmlformats.org/drawingml/2006/table">
            <a:tbl>
              <a:tblPr>
                <a:tableStyleId>{5C22544A-7EE6-4342-B048-85BDC9FD1C3A}</a:tableStyleId>
              </a:tblPr>
              <a:tblGrid>
                <a:gridCol w="188833">
                  <a:extLst>
                    <a:ext uri="{9D8B030D-6E8A-4147-A177-3AD203B41FA5}">
                      <a16:colId xmlns:a16="http://schemas.microsoft.com/office/drawing/2014/main" val="3169277061"/>
                    </a:ext>
                  </a:extLst>
                </a:gridCol>
                <a:gridCol w="1569669">
                  <a:extLst>
                    <a:ext uri="{9D8B030D-6E8A-4147-A177-3AD203B41FA5}">
                      <a16:colId xmlns:a16="http://schemas.microsoft.com/office/drawing/2014/main" val="2724093167"/>
                    </a:ext>
                  </a:extLst>
                </a:gridCol>
                <a:gridCol w="861548">
                  <a:extLst>
                    <a:ext uri="{9D8B030D-6E8A-4147-A177-3AD203B41FA5}">
                      <a16:colId xmlns:a16="http://schemas.microsoft.com/office/drawing/2014/main" val="551230315"/>
                    </a:ext>
                  </a:extLst>
                </a:gridCol>
                <a:gridCol w="932361">
                  <a:extLst>
                    <a:ext uri="{9D8B030D-6E8A-4147-A177-3AD203B41FA5}">
                      <a16:colId xmlns:a16="http://schemas.microsoft.com/office/drawing/2014/main" val="2215271715"/>
                    </a:ext>
                  </a:extLst>
                </a:gridCol>
                <a:gridCol w="743528">
                  <a:extLst>
                    <a:ext uri="{9D8B030D-6E8A-4147-A177-3AD203B41FA5}">
                      <a16:colId xmlns:a16="http://schemas.microsoft.com/office/drawing/2014/main" val="2013784075"/>
                    </a:ext>
                  </a:extLst>
                </a:gridCol>
                <a:gridCol w="932361">
                  <a:extLst>
                    <a:ext uri="{9D8B030D-6E8A-4147-A177-3AD203B41FA5}">
                      <a16:colId xmlns:a16="http://schemas.microsoft.com/office/drawing/2014/main" val="485805971"/>
                    </a:ext>
                  </a:extLst>
                </a:gridCol>
                <a:gridCol w="861548">
                  <a:extLst>
                    <a:ext uri="{9D8B030D-6E8A-4147-A177-3AD203B41FA5}">
                      <a16:colId xmlns:a16="http://schemas.microsoft.com/office/drawing/2014/main" val="3998834886"/>
                    </a:ext>
                  </a:extLst>
                </a:gridCol>
                <a:gridCol w="896954">
                  <a:extLst>
                    <a:ext uri="{9D8B030D-6E8A-4147-A177-3AD203B41FA5}">
                      <a16:colId xmlns:a16="http://schemas.microsoft.com/office/drawing/2014/main" val="2949781847"/>
                    </a:ext>
                  </a:extLst>
                </a:gridCol>
              </a:tblGrid>
              <a:tr h="164626">
                <a:tc gridSpan="7">
                  <a:txBody>
                    <a:bodyPr/>
                    <a:lstStyle/>
                    <a:p>
                      <a:pPr algn="l" fontAlgn="b"/>
                      <a:r>
                        <a:rPr lang="en-US" sz="1200" u="none" strike="noStrike" dirty="0">
                          <a:effectLst/>
                        </a:rPr>
                        <a:t>Table 4: Hazard Ratios and 95% CIs for First, Multiple, and Escalating Recidivism: Females </a:t>
                      </a:r>
                      <a:endParaRPr lang="en-US" sz="1200" b="0" i="0" u="none" strike="noStrike" dirty="0">
                        <a:effectLst/>
                        <a:latin typeface="Times New Roman" panose="02020603050405020304" pitchFamily="18" charset="0"/>
                      </a:endParaRPr>
                    </a:p>
                  </a:txBody>
                  <a:tcPr marL="5718" marR="5718" marT="571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u="none" strike="noStrike">
                          <a:effectLst/>
                        </a:rPr>
                        <a:t> </a:t>
                      </a:r>
                      <a:endParaRPr lang="en-US" sz="1200" b="0" i="0" u="none" strike="noStrike">
                        <a:effectLst/>
                        <a:latin typeface="Calibri" panose="020F0502020204030204" pitchFamily="34" charset="0"/>
                      </a:endParaRPr>
                    </a:p>
                  </a:txBody>
                  <a:tcPr marL="5718" marR="5718" marT="5718" marB="0" anchor="b"/>
                </a:tc>
                <a:extLst>
                  <a:ext uri="{0D108BD9-81ED-4DB2-BD59-A6C34878D82A}">
                    <a16:rowId xmlns:a16="http://schemas.microsoft.com/office/drawing/2014/main" val="526434400"/>
                  </a:ext>
                </a:extLst>
              </a:tr>
              <a:tr h="164626">
                <a:tc>
                  <a:txBody>
                    <a:bodyPr/>
                    <a:lstStyle/>
                    <a:p>
                      <a:pPr algn="l" fontAlgn="b"/>
                      <a:r>
                        <a:rPr lang="en-US" sz="1200" u="none" strike="noStrike">
                          <a:effectLst/>
                        </a:rPr>
                        <a:t> </a:t>
                      </a:r>
                      <a:endParaRPr lang="en-US" sz="1200" b="0" i="0" u="none" strike="noStrike">
                        <a:effectLst/>
                        <a:latin typeface="Times New Roman" panose="02020603050405020304" pitchFamily="18" charset="0"/>
                      </a:endParaRPr>
                    </a:p>
                  </a:txBody>
                  <a:tcPr marL="5718" marR="5718" marT="5718" marB="0" anchor="b"/>
                </a:tc>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First</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Multiple </a:t>
                      </a:r>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 </a:t>
                      </a:r>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Escalating</a:t>
                      </a:r>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 </a:t>
                      </a:r>
                      <a:endParaRPr lang="en-US" sz="1200" b="0" i="0" u="none" strike="noStrike">
                        <a:effectLst/>
                        <a:latin typeface="Calibri" panose="020F0502020204030204" pitchFamily="34" charset="0"/>
                      </a:endParaRPr>
                    </a:p>
                  </a:txBody>
                  <a:tcPr marL="5718" marR="5718" marT="5718" marB="0" anchor="b"/>
                </a:tc>
                <a:extLst>
                  <a:ext uri="{0D108BD9-81ED-4DB2-BD59-A6C34878D82A}">
                    <a16:rowId xmlns:a16="http://schemas.microsoft.com/office/drawing/2014/main" val="1107086804"/>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dirty="0">
                          <a:effectLst/>
                        </a:rPr>
                        <a:t> </a:t>
                      </a:r>
                      <a:endParaRPr lang="en-US" sz="1200" b="0" i="0" u="none" strike="noStrike" dirty="0">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Haz. Ratio</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95% CI</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Haz. Ratio</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95% CI</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Haz. Ratio</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95% CI</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709188166"/>
                  </a:ext>
                </a:extLst>
              </a:tr>
              <a:tr h="164626">
                <a:tc gridSpan="2">
                  <a:txBody>
                    <a:bodyPr/>
                    <a:lstStyle/>
                    <a:p>
                      <a:pPr algn="l" fontAlgn="b"/>
                      <a:r>
                        <a:rPr lang="en-US" sz="1200" u="none" strike="noStrike">
                          <a:effectLst/>
                        </a:rPr>
                        <a:t>Active Juvenile Justice </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a:txBody>
                    <a:bodyPr/>
                    <a:lstStyle/>
                    <a:p>
                      <a:pPr algn="ctr" fontAlgn="b"/>
                      <a:r>
                        <a:rPr lang="en-US" sz="1200" u="none" strike="noStrike">
                          <a:effectLst/>
                        </a:rPr>
                        <a:t>5.40***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(4.64 - 6.28)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1.56***</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(1.40 - 1.73)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7.04***</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(5.60 - 8.86)</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901325197"/>
                  </a:ext>
                </a:extLst>
              </a:tr>
              <a:tr h="164626">
                <a:tc gridSpan="2">
                  <a:txBody>
                    <a:bodyPr/>
                    <a:lstStyle/>
                    <a:p>
                      <a:pPr algn="l" fontAlgn="b"/>
                      <a:r>
                        <a:rPr lang="en-US" sz="1200" u="none" strike="noStrike">
                          <a:effectLst/>
                        </a:rPr>
                        <a:t>Active CWS (ref=none) </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131968702"/>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dirty="0">
                          <a:effectLst/>
                        </a:rPr>
                        <a:t>Report only </a:t>
                      </a:r>
                      <a:endParaRPr lang="en-US" sz="1200" b="0" i="0" u="none" strike="noStrike" dirty="0">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1.45***</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(1.24 - 1.69)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(1.08 - 1.35)</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(0.87 - 1.46)</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355070708"/>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Kinship placement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(0.66 - 1.60)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(0.81 - 1.75)</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(0.42 - 1.90)</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1592259310"/>
                  </a:ext>
                </a:extLst>
              </a:tr>
              <a:tr h="291034">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Non-relative placeement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(0.66 - 1.51)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1.05</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(0.77 - 1.44)</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0.57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(0.24 - 1.39)</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676742015"/>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Group home/institution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1.78***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(1.40 - 2.28)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(0.85 - 1.20)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(0.78 - 1.88)</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3408754864"/>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dirty="0">
                          <a:effectLst/>
                        </a:rPr>
                        <a:t>Other placement </a:t>
                      </a:r>
                      <a:endParaRPr lang="en-US" sz="1200" b="0" i="0" u="none" strike="noStrike" dirty="0">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1.39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(0.69 - 2.79)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1.40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(0.79 - 2.50)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1.44</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(0.46 - 4.50)</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124660301"/>
                  </a:ext>
                </a:extLst>
              </a:tr>
              <a:tr h="164626">
                <a:tc gridSpan="4">
                  <a:txBody>
                    <a:bodyPr/>
                    <a:lstStyle/>
                    <a:p>
                      <a:pPr algn="l" fontAlgn="b"/>
                      <a:r>
                        <a:rPr lang="en-US" sz="1200" u="none" strike="noStrike">
                          <a:effectLst/>
                        </a:rPr>
                        <a:t>Most severe charge for initial JJ (ref=violence +)</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073418197"/>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Sex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(0.61 - 1.13)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1.34*</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(1.05 - 1.71)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0.62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(0.33 - 1.17)</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437170786"/>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Drug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(0.74 - 1.04)</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(0.85 - 1.13)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(0.55 - 0.96)</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4134514362"/>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Financial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(1.05 - 1.37)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(0.82 - 1.01)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(0.93 - 1.53)</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482894547"/>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Disorderly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(0.84 - 1.16)</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0.96</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(0.84 - 1.09)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(0.76 - 1.28)</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1708412120"/>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Criminal Mischief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dirty="0">
                          <a:effectLst/>
                        </a:rPr>
                        <a:t>1.13</a:t>
                      </a:r>
                      <a:endParaRPr lang="en-US" sz="1200" b="0" i="0" u="none" strike="noStrike" dirty="0">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(0.91 - 1.42)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0.86</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(0.72 - 1.01)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(0.84 - 1.75)</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491648012"/>
                  </a:ext>
                </a:extLst>
              </a:tr>
              <a:tr h="164626">
                <a:tc gridSpan="2">
                  <a:txBody>
                    <a:bodyPr/>
                    <a:lstStyle/>
                    <a:p>
                      <a:pPr algn="l" fontAlgn="b"/>
                      <a:r>
                        <a:rPr lang="en-US" sz="1200" u="none" strike="noStrike">
                          <a:effectLst/>
                        </a:rPr>
                        <a:t>Highest Grade of initial JJ</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a:txBody>
                    <a:bodyPr/>
                    <a:lstStyle/>
                    <a:p>
                      <a:pPr algn="ctr" fontAlgn="b"/>
                      <a:r>
                        <a:rPr lang="en-US" sz="1200" u="none" strike="noStrike">
                          <a:effectLst/>
                        </a:rPr>
                        <a:t>0.94***</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(0.91 - 0.97)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(0.95 - 0.99)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0.67***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(0.63 - 0.71)</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706993062"/>
                  </a:ext>
                </a:extLst>
              </a:tr>
              <a:tr h="164626">
                <a:tc gridSpan="3">
                  <a:txBody>
                    <a:bodyPr/>
                    <a:lstStyle/>
                    <a:p>
                      <a:pPr algn="l" fontAlgn="b"/>
                      <a:r>
                        <a:rPr lang="en-US" sz="1200" u="none" strike="noStrike">
                          <a:effectLst/>
                        </a:rPr>
                        <a:t>Race/Ethnicity (ref=White)</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100301694"/>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Black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1.24***</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(1.10 - 1.40)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(1.02 - 1.23)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1.90***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(1.55 - 2.33)</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1410199353"/>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Hispanic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(0.93 - 1.27)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(0.82 - 1.04)</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(0.91 - 1.57)</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65277748"/>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Other race/ethnicity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(0.52 - 1.03)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(0.66 - 1.17)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0.76</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(0.40 - 1.43)</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1137101040"/>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Age at initial JJ</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0.93***</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(0.90 - 0.96)</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(0.85 - 0.89)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(0.82 - 0.93)</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401611870"/>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Age squared at initial JJ</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(0.96 - 0.99)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(0.99 - 1.02)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0.95***</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(0.92 - 0.98)</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3348299248"/>
                  </a:ext>
                </a:extLst>
              </a:tr>
              <a:tr h="164626">
                <a:tc gridSpan="2">
                  <a:txBody>
                    <a:bodyPr/>
                    <a:lstStyle/>
                    <a:p>
                      <a:pPr algn="l" fontAlgn="b"/>
                      <a:r>
                        <a:rPr lang="en-US" sz="1200" u="none" strike="noStrike">
                          <a:effectLst/>
                        </a:rPr>
                        <a:t>County (ref=rural)</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dirty="0">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3486058256"/>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Philadelphia</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(0.78 - 1.22)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(0.89 - 1.31)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1.35</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(0.92 - 1.96)</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1484434298"/>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Allegheny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1.31**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(1.11 - 1.55)</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(0.87 - 1.14)</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1.64***</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(1.25 - 2.15)</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983389126"/>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Other ubran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(1.09 - 1.38)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(1.17 - 1.40)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(0.96 - 1.45)</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3379093231"/>
                  </a:ext>
                </a:extLst>
              </a:tr>
              <a:tr h="164626">
                <a:tc gridSpan="4">
                  <a:txBody>
                    <a:bodyPr/>
                    <a:lstStyle/>
                    <a:p>
                      <a:pPr algn="l" fontAlgn="b"/>
                      <a:r>
                        <a:rPr lang="en-US" sz="1200" u="none" strike="noStrike">
                          <a:effectLst/>
                        </a:rPr>
                        <a:t>Mental Health claim: year before initial JJ </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442754212"/>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Professional services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1.15*</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(1.02 - 1.28)</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0.91*</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(0.83 - 0.99)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1.30**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(1.07 - 1.58)</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1094305389"/>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In/out patient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(1.07 - 1.39)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0.97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(0.88 - 1.07)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(1.03 - 1.60)</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3503577396"/>
                  </a:ext>
                </a:extLst>
              </a:tr>
              <a:tr h="164626">
                <a:tc gridSpan="3">
                  <a:txBody>
                    <a:bodyPr/>
                    <a:lstStyle/>
                    <a:p>
                      <a:pPr algn="l" fontAlgn="b"/>
                      <a:r>
                        <a:rPr lang="en-US" sz="1200" u="none" strike="noStrike">
                          <a:effectLst/>
                        </a:rPr>
                        <a:t>Mental Health claim: since initial JJ</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dirty="0">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tc>
                  <a:txBody>
                    <a:bodyPr/>
                    <a:lstStyle/>
                    <a:p>
                      <a:pPr algn="ctr" fontAlgn="b"/>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333582292"/>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In/out patient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1.52*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(1.10 - 2.12)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(0.86 - 1.46)</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1.37</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(0.75 - 2.52)</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3755988294"/>
                  </a:ext>
                </a:extLst>
              </a:tr>
              <a:tr h="164626">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Professional services </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(1.07 - 1.40)</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1.19***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(1.08 - 1.32)</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1.59***</a:t>
                      </a:r>
                      <a:endParaRPr lang="en-US" sz="1200" b="0" i="0" u="none" strike="noStrike">
                        <a:effectLst/>
                        <a:latin typeface="Times New Roman" panose="02020603050405020304" pitchFamily="18" charset="0"/>
                      </a:endParaRPr>
                    </a:p>
                  </a:txBody>
                  <a:tcPr marL="5718" marR="5718" marT="5718" marB="0" anchor="b"/>
                </a:tc>
                <a:tc>
                  <a:txBody>
                    <a:bodyPr/>
                    <a:lstStyle/>
                    <a:p>
                      <a:pPr algn="ctr" fontAlgn="b"/>
                      <a:r>
                        <a:rPr lang="en-US" sz="1200" u="none" strike="noStrike">
                          <a:effectLst/>
                        </a:rPr>
                        <a:t>(1.28 - 1.97)</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1452118851"/>
                  </a:ext>
                </a:extLst>
              </a:tr>
              <a:tr h="164626">
                <a:tc gridSpan="2">
                  <a:txBody>
                    <a:bodyPr/>
                    <a:lstStyle/>
                    <a:p>
                      <a:pPr algn="l" fontAlgn="b"/>
                      <a:r>
                        <a:rPr lang="en-US" sz="1200" u="none" strike="noStrike">
                          <a:effectLst/>
                        </a:rPr>
                        <a:t>Subjects</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a:txBody>
                    <a:bodyPr/>
                    <a:lstStyle/>
                    <a:p>
                      <a:pPr algn="r" fontAlgn="b"/>
                      <a:r>
                        <a:rPr lang="en-US" sz="1200" u="none" strike="noStrike">
                          <a:effectLst/>
                        </a:rPr>
                        <a:t>4,933</a:t>
                      </a:r>
                      <a:endParaRPr lang="en-US" sz="1200" b="0" i="0" u="none" strike="noStrike">
                        <a:effectLst/>
                        <a:latin typeface="Times New Roman" panose="02020603050405020304" pitchFamily="18" charset="0"/>
                      </a:endParaRPr>
                    </a:p>
                  </a:txBody>
                  <a:tcPr marL="5718" marR="5718" marT="5718" marB="0" anchor="b"/>
                </a:tc>
                <a:tc>
                  <a:txBody>
                    <a:bodyPr/>
                    <a:lstStyle/>
                    <a:p>
                      <a:pPr algn="r" fontAlgn="b"/>
                      <a:endParaRPr lang="en-US" sz="1200" b="0" i="0" u="none" strike="noStrike">
                        <a:effectLst/>
                        <a:latin typeface="Times New Roman" panose="02020603050405020304" pitchFamily="18" charset="0"/>
                      </a:endParaRPr>
                    </a:p>
                  </a:txBody>
                  <a:tcPr marL="5718" marR="5718" marT="5718" marB="0" anchor="b"/>
                </a:tc>
                <a:tc>
                  <a:txBody>
                    <a:bodyPr/>
                    <a:lstStyle/>
                    <a:p>
                      <a:pPr algn="r" fontAlgn="b"/>
                      <a:r>
                        <a:rPr lang="en-US" sz="1200" u="none" strike="noStrike">
                          <a:effectLst/>
                        </a:rPr>
                        <a:t>4,933</a:t>
                      </a:r>
                      <a:endParaRPr lang="en-US" sz="1200" b="0" i="0" u="none" strike="noStrike">
                        <a:effectLst/>
                        <a:latin typeface="Times New Roman" panose="02020603050405020304" pitchFamily="18" charset="0"/>
                      </a:endParaRPr>
                    </a:p>
                  </a:txBody>
                  <a:tcPr marL="5718" marR="5718" marT="5718" marB="0" anchor="b"/>
                </a:tc>
                <a:tc>
                  <a:txBody>
                    <a:bodyPr/>
                    <a:lstStyle/>
                    <a:p>
                      <a:pPr algn="r" fontAlgn="b"/>
                      <a:endParaRPr lang="en-US" sz="1200" b="0" i="0" u="none" strike="noStrike">
                        <a:effectLst/>
                        <a:latin typeface="Times New Roman" panose="02020603050405020304" pitchFamily="18" charset="0"/>
                      </a:endParaRPr>
                    </a:p>
                  </a:txBody>
                  <a:tcPr marL="5718" marR="5718" marT="5718" marB="0" anchor="b"/>
                </a:tc>
                <a:tc>
                  <a:txBody>
                    <a:bodyPr/>
                    <a:lstStyle/>
                    <a:p>
                      <a:pPr algn="r" fontAlgn="b"/>
                      <a:r>
                        <a:rPr lang="en-US" sz="1200" u="none" strike="noStrike">
                          <a:effectLst/>
                        </a:rPr>
                        <a:t>4,933</a:t>
                      </a:r>
                      <a:endParaRPr lang="en-US" sz="1200" b="0" i="0" u="none" strike="noStrike">
                        <a:effectLst/>
                        <a:latin typeface="Times New Roman" panose="02020603050405020304" pitchFamily="18" charset="0"/>
                      </a:endParaRPr>
                    </a:p>
                  </a:txBody>
                  <a:tcPr marL="5718" marR="5718" marT="5718" marB="0" anchor="b"/>
                </a:tc>
                <a:tc>
                  <a:txBody>
                    <a:bodyPr/>
                    <a:lstStyle/>
                    <a:p>
                      <a:pPr algn="l" fontAlgn="b"/>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3516015508"/>
                  </a:ext>
                </a:extLst>
              </a:tr>
              <a:tr h="164626">
                <a:tc gridSpan="2">
                  <a:txBody>
                    <a:bodyPr/>
                    <a:lstStyle/>
                    <a:p>
                      <a:pPr algn="l" fontAlgn="b"/>
                      <a:r>
                        <a:rPr lang="en-US" sz="1200" u="none" strike="noStrike">
                          <a:effectLst/>
                        </a:rPr>
                        <a:t>Failures </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a:txBody>
                    <a:bodyPr/>
                    <a:lstStyle/>
                    <a:p>
                      <a:pPr algn="r" fontAlgn="b"/>
                      <a:r>
                        <a:rPr lang="en-US" sz="1200" u="none" strike="noStrike">
                          <a:effectLst/>
                        </a:rPr>
                        <a:t>1,597</a:t>
                      </a:r>
                      <a:endParaRPr lang="en-US" sz="1200" b="0" i="0" u="none" strike="noStrike">
                        <a:effectLst/>
                        <a:latin typeface="Times New Roman" panose="02020603050405020304" pitchFamily="18" charset="0"/>
                      </a:endParaRPr>
                    </a:p>
                  </a:txBody>
                  <a:tcPr marL="5718" marR="5718" marT="5718" marB="0" anchor="b"/>
                </a:tc>
                <a:tc>
                  <a:txBody>
                    <a:bodyPr/>
                    <a:lstStyle/>
                    <a:p>
                      <a:pPr algn="r" fontAlgn="b"/>
                      <a:endParaRPr lang="en-US" sz="1200" b="0" i="0" u="none" strike="noStrike">
                        <a:effectLst/>
                        <a:latin typeface="Times New Roman" panose="02020603050405020304" pitchFamily="18" charset="0"/>
                      </a:endParaRPr>
                    </a:p>
                  </a:txBody>
                  <a:tcPr marL="5718" marR="5718" marT="5718" marB="0" anchor="b"/>
                </a:tc>
                <a:tc>
                  <a:txBody>
                    <a:bodyPr/>
                    <a:lstStyle/>
                    <a:p>
                      <a:pPr algn="r" fontAlgn="b"/>
                      <a:r>
                        <a:rPr lang="en-US" sz="1200" u="none" strike="noStrike">
                          <a:effectLst/>
                        </a:rPr>
                        <a:t>2,864</a:t>
                      </a:r>
                      <a:endParaRPr lang="en-US" sz="1200" b="0" i="0" u="none" strike="noStrike">
                        <a:effectLst/>
                        <a:latin typeface="Times New Roman" panose="02020603050405020304" pitchFamily="18" charset="0"/>
                      </a:endParaRPr>
                    </a:p>
                  </a:txBody>
                  <a:tcPr marL="5718" marR="5718" marT="5718" marB="0" anchor="b"/>
                </a:tc>
                <a:tc>
                  <a:txBody>
                    <a:bodyPr/>
                    <a:lstStyle/>
                    <a:p>
                      <a:pPr algn="r" fontAlgn="b"/>
                      <a:endParaRPr lang="en-US" sz="1200" b="0" i="0" u="none" strike="noStrike">
                        <a:effectLst/>
                        <a:latin typeface="Times New Roman" panose="02020603050405020304" pitchFamily="18" charset="0"/>
                      </a:endParaRPr>
                    </a:p>
                  </a:txBody>
                  <a:tcPr marL="5718" marR="5718" marT="5718" marB="0" anchor="b"/>
                </a:tc>
                <a:tc>
                  <a:txBody>
                    <a:bodyPr/>
                    <a:lstStyle/>
                    <a:p>
                      <a:pPr algn="r" fontAlgn="b"/>
                      <a:r>
                        <a:rPr lang="en-US" sz="1200" u="none" strike="noStrike">
                          <a:effectLst/>
                        </a:rPr>
                        <a:t>546</a:t>
                      </a:r>
                      <a:endParaRPr lang="en-US" sz="1200" b="0" i="0" u="none" strike="noStrike">
                        <a:effectLst/>
                        <a:latin typeface="Times New Roman" panose="02020603050405020304" pitchFamily="18" charset="0"/>
                      </a:endParaRPr>
                    </a:p>
                  </a:txBody>
                  <a:tcPr marL="5718" marR="5718" marT="5718" marB="0" anchor="b"/>
                </a:tc>
                <a:tc>
                  <a:txBody>
                    <a:bodyPr/>
                    <a:lstStyle/>
                    <a:p>
                      <a:pPr algn="l" fontAlgn="b"/>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196737333"/>
                  </a:ext>
                </a:extLst>
              </a:tr>
              <a:tr h="164626">
                <a:tc gridSpan="2">
                  <a:txBody>
                    <a:bodyPr/>
                    <a:lstStyle/>
                    <a:p>
                      <a:pPr algn="l" fontAlgn="b"/>
                      <a:r>
                        <a:rPr lang="en-US" sz="1200" u="none" strike="noStrike">
                          <a:effectLst/>
                        </a:rPr>
                        <a:t>Observations </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a:txBody>
                    <a:bodyPr/>
                    <a:lstStyle/>
                    <a:p>
                      <a:pPr algn="r" fontAlgn="b"/>
                      <a:r>
                        <a:rPr lang="en-US" sz="1200" u="none" strike="noStrike">
                          <a:effectLst/>
                        </a:rPr>
                        <a:t>588,219</a:t>
                      </a:r>
                      <a:endParaRPr lang="en-US" sz="1200" b="0" i="0" u="none" strike="noStrike">
                        <a:effectLst/>
                        <a:latin typeface="Times New Roman" panose="02020603050405020304" pitchFamily="18" charset="0"/>
                      </a:endParaRPr>
                    </a:p>
                  </a:txBody>
                  <a:tcPr marL="5718" marR="5718" marT="5718" marB="0" anchor="b"/>
                </a:tc>
                <a:tc>
                  <a:txBody>
                    <a:bodyPr/>
                    <a:lstStyle/>
                    <a:p>
                      <a:pPr algn="r" fontAlgn="b"/>
                      <a:r>
                        <a:rPr lang="en-US" sz="1200" u="none" strike="noStrike">
                          <a:effectLst/>
                        </a:rPr>
                        <a:t> </a:t>
                      </a:r>
                      <a:endParaRPr lang="en-US" sz="1200" b="0" i="0" u="none" strike="noStrike">
                        <a:effectLst/>
                        <a:latin typeface="Times New Roman" panose="02020603050405020304" pitchFamily="18" charset="0"/>
                      </a:endParaRPr>
                    </a:p>
                  </a:txBody>
                  <a:tcPr marL="5718" marR="5718" marT="5718" marB="0" anchor="b"/>
                </a:tc>
                <a:tc>
                  <a:txBody>
                    <a:bodyPr/>
                    <a:lstStyle/>
                    <a:p>
                      <a:pPr algn="r" fontAlgn="b"/>
                      <a:r>
                        <a:rPr lang="en-US" sz="1200" u="none" strike="noStrike" dirty="0">
                          <a:effectLst/>
                        </a:rPr>
                        <a:t>801,870</a:t>
                      </a:r>
                      <a:endParaRPr lang="en-US" sz="1200" b="0" i="0" u="none" strike="noStrike" dirty="0">
                        <a:effectLst/>
                        <a:latin typeface="Times New Roman" panose="02020603050405020304" pitchFamily="18" charset="0"/>
                      </a:endParaRPr>
                    </a:p>
                  </a:txBody>
                  <a:tcPr marL="5718" marR="5718" marT="5718" marB="0" anchor="b"/>
                </a:tc>
                <a:tc>
                  <a:txBody>
                    <a:bodyPr/>
                    <a:lstStyle/>
                    <a:p>
                      <a:pPr algn="r" fontAlgn="b"/>
                      <a:r>
                        <a:rPr lang="en-US" sz="1200" u="none" strike="noStrike">
                          <a:effectLst/>
                        </a:rPr>
                        <a:t> </a:t>
                      </a:r>
                      <a:endParaRPr lang="en-US" sz="1200" b="0" i="0" u="none" strike="noStrike">
                        <a:effectLst/>
                        <a:latin typeface="Times New Roman" panose="02020603050405020304" pitchFamily="18" charset="0"/>
                      </a:endParaRPr>
                    </a:p>
                  </a:txBody>
                  <a:tcPr marL="5718" marR="5718" marT="5718" marB="0" anchor="b"/>
                </a:tc>
                <a:tc>
                  <a:txBody>
                    <a:bodyPr/>
                    <a:lstStyle/>
                    <a:p>
                      <a:pPr algn="r" fontAlgn="b"/>
                      <a:r>
                        <a:rPr lang="en-US" sz="1200" u="none" strike="noStrike">
                          <a:effectLst/>
                        </a:rPr>
                        <a:t>748,985</a:t>
                      </a:r>
                      <a:endParaRPr lang="en-US" sz="1200" b="0" i="0" u="none" strike="noStrike">
                        <a:effectLst/>
                        <a:latin typeface="Times New Roman" panose="02020603050405020304" pitchFamily="18" charset="0"/>
                      </a:endParaRPr>
                    </a:p>
                  </a:txBody>
                  <a:tcPr marL="5718" marR="5718" marT="5718" marB="0" anchor="b"/>
                </a:tc>
                <a:tc>
                  <a:txBody>
                    <a:bodyPr/>
                    <a:lstStyle/>
                    <a:p>
                      <a:pPr algn="l" fontAlgn="b"/>
                      <a:r>
                        <a:rPr lang="en-US" sz="1200" u="none" strike="noStrike">
                          <a:effectLst/>
                        </a:rPr>
                        <a:t> </a:t>
                      </a:r>
                      <a:endParaRPr lang="en-US" sz="1200" b="0" i="0" u="none" strike="noStrike">
                        <a:effectLst/>
                        <a:latin typeface="Times New Roman" panose="02020603050405020304" pitchFamily="18" charset="0"/>
                      </a:endParaRPr>
                    </a:p>
                  </a:txBody>
                  <a:tcPr marL="5718" marR="5718" marT="5718" marB="0" anchor="b"/>
                </a:tc>
                <a:extLst>
                  <a:ext uri="{0D108BD9-81ED-4DB2-BD59-A6C34878D82A}">
                    <a16:rowId xmlns:a16="http://schemas.microsoft.com/office/drawing/2014/main" val="2049548784"/>
                  </a:ext>
                </a:extLst>
              </a:tr>
              <a:tr h="164626">
                <a:tc gridSpan="7">
                  <a:txBody>
                    <a:bodyPr/>
                    <a:lstStyle/>
                    <a:p>
                      <a:pPr algn="l" fontAlgn="b"/>
                      <a:r>
                        <a:rPr lang="en-US" sz="1200" u="none" strike="noStrike">
                          <a:effectLst/>
                        </a:rPr>
                        <a:t>Notes: *** p&lt;0.001, ** p&lt;0.01, * p&lt;0.05. Age and age squared are mean centered.</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panose="020F0502020204030204" pitchFamily="34" charset="0"/>
                      </a:endParaRPr>
                    </a:p>
                  </a:txBody>
                  <a:tcPr marL="5718" marR="5718" marT="5718" marB="0" anchor="b"/>
                </a:tc>
                <a:extLst>
                  <a:ext uri="{0D108BD9-81ED-4DB2-BD59-A6C34878D82A}">
                    <a16:rowId xmlns:a16="http://schemas.microsoft.com/office/drawing/2014/main" val="1273939892"/>
                  </a:ext>
                </a:extLst>
              </a:tr>
              <a:tr h="164626">
                <a:tc gridSpan="7">
                  <a:txBody>
                    <a:bodyPr/>
                    <a:lstStyle/>
                    <a:p>
                      <a:pPr algn="l" fontAlgn="b"/>
                      <a:r>
                        <a:rPr lang="en-US" sz="1200" u="none" strike="noStrike">
                          <a:effectLst/>
                        </a:rPr>
                        <a:t>Most severe is defined by highest rank offense. Censored when child enters JJ detention. </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panose="020F0502020204030204" pitchFamily="34" charset="0"/>
                      </a:endParaRPr>
                    </a:p>
                  </a:txBody>
                  <a:tcPr marL="5718" marR="5718" marT="5718" marB="0" anchor="b"/>
                </a:tc>
                <a:extLst>
                  <a:ext uri="{0D108BD9-81ED-4DB2-BD59-A6C34878D82A}">
                    <a16:rowId xmlns:a16="http://schemas.microsoft.com/office/drawing/2014/main" val="280039465"/>
                  </a:ext>
                </a:extLst>
              </a:tr>
              <a:tr h="164626">
                <a:tc gridSpan="5">
                  <a:txBody>
                    <a:bodyPr/>
                    <a:lstStyle/>
                    <a:p>
                      <a:pPr algn="l" fontAlgn="b"/>
                      <a:r>
                        <a:rPr lang="en-US" sz="1200" u="none" strike="noStrike">
                          <a:effectLst/>
                        </a:rPr>
                        <a:t>Multiple recidivism models stratified by number of prior events.</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endParaRPr lang="en-US" sz="1200" b="0" i="0" u="none" strike="noStrike">
                        <a:effectLst/>
                        <a:latin typeface="Times New Roman" panose="02020603050405020304" pitchFamily="18" charset="0"/>
                      </a:endParaRPr>
                    </a:p>
                  </a:txBody>
                  <a:tcPr marL="5718" marR="5718" marT="5718" marB="0" anchor="b"/>
                </a:tc>
                <a:tc>
                  <a:txBody>
                    <a:bodyPr/>
                    <a:lstStyle/>
                    <a:p>
                      <a:pPr algn="l" fontAlgn="b"/>
                      <a:endParaRPr lang="en-US" sz="1200" b="0" i="0" u="none" strike="noStrike">
                        <a:effectLst/>
                        <a:latin typeface="Calibri" panose="020F0502020204030204" pitchFamily="34" charset="0"/>
                      </a:endParaRPr>
                    </a:p>
                  </a:txBody>
                  <a:tcPr marL="5718" marR="5718" marT="5718" marB="0" anchor="b"/>
                </a:tc>
                <a:extLst>
                  <a:ext uri="{0D108BD9-81ED-4DB2-BD59-A6C34878D82A}">
                    <a16:rowId xmlns:a16="http://schemas.microsoft.com/office/drawing/2014/main" val="3434563718"/>
                  </a:ext>
                </a:extLst>
              </a:tr>
              <a:tr h="164626">
                <a:tc gridSpan="4">
                  <a:txBody>
                    <a:bodyPr/>
                    <a:lstStyle/>
                    <a:p>
                      <a:pPr algn="l" fontAlgn="b"/>
                      <a:r>
                        <a:rPr lang="en-US" sz="1200" u="none" strike="noStrike">
                          <a:effectLst/>
                        </a:rPr>
                        <a:t>Active JJ, CWS, and JJ placement lagged 1 week. </a:t>
                      </a:r>
                      <a:endParaRPr lang="en-US" sz="1200" b="0" i="0" u="none" strike="noStrike">
                        <a:effectLst/>
                        <a:latin typeface="Times New Roman" panose="02020603050405020304" pitchFamily="18" charset="0"/>
                      </a:endParaRPr>
                    </a:p>
                  </a:txBody>
                  <a:tcPr marL="5718" marR="5718" marT="5718"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effectLst/>
                        <a:latin typeface="Calibri" panose="020F0502020204030204" pitchFamily="34" charset="0"/>
                      </a:endParaRPr>
                    </a:p>
                  </a:txBody>
                  <a:tcPr marL="5718" marR="5718" marT="5718" marB="0" anchor="b"/>
                </a:tc>
                <a:tc>
                  <a:txBody>
                    <a:bodyPr/>
                    <a:lstStyle/>
                    <a:p>
                      <a:pPr algn="l" fontAlgn="b"/>
                      <a:endParaRPr lang="en-US" sz="1200" b="0" i="0" u="none" strike="noStrike" dirty="0">
                        <a:effectLst/>
                        <a:latin typeface="Calibri" panose="020F0502020204030204" pitchFamily="34" charset="0"/>
                      </a:endParaRPr>
                    </a:p>
                  </a:txBody>
                  <a:tcPr marL="5718" marR="5718" marT="5718" marB="0" anchor="b"/>
                </a:tc>
                <a:tc>
                  <a:txBody>
                    <a:bodyPr/>
                    <a:lstStyle/>
                    <a:p>
                      <a:pPr algn="l" fontAlgn="b"/>
                      <a:endParaRPr lang="en-US" sz="1200" b="0" i="0" u="none" strike="noStrike">
                        <a:effectLst/>
                        <a:latin typeface="Calibri" panose="020F0502020204030204" pitchFamily="34" charset="0"/>
                      </a:endParaRPr>
                    </a:p>
                  </a:txBody>
                  <a:tcPr marL="5718" marR="5718" marT="5718" marB="0" anchor="b"/>
                </a:tc>
                <a:tc>
                  <a:txBody>
                    <a:bodyPr/>
                    <a:lstStyle/>
                    <a:p>
                      <a:pPr algn="l" fontAlgn="b"/>
                      <a:endParaRPr lang="en-US" sz="1200" b="0" i="0" u="none" strike="noStrike" dirty="0">
                        <a:effectLst/>
                        <a:latin typeface="Calibri" panose="020F0502020204030204" pitchFamily="34" charset="0"/>
                      </a:endParaRPr>
                    </a:p>
                  </a:txBody>
                  <a:tcPr marL="5718" marR="5718" marT="5718" marB="0" anchor="b"/>
                </a:tc>
                <a:extLst>
                  <a:ext uri="{0D108BD9-81ED-4DB2-BD59-A6C34878D82A}">
                    <a16:rowId xmlns:a16="http://schemas.microsoft.com/office/drawing/2014/main" val="4163455047"/>
                  </a:ext>
                </a:extLst>
              </a:tr>
            </a:tbl>
          </a:graphicData>
        </a:graphic>
      </p:graphicFrame>
    </p:spTree>
    <p:extLst>
      <p:ext uri="{BB962C8B-B14F-4D97-AF65-F5344CB8AC3E}">
        <p14:creationId xmlns:p14="http://schemas.microsoft.com/office/powerpoint/2010/main" val="2990647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E25316C-4C75-B7CB-CF6E-2E525D6CF873}"/>
              </a:ext>
            </a:extLst>
          </p:cNvPr>
          <p:cNvGraphicFramePr>
            <a:graphicFrameLocks noGrp="1"/>
          </p:cNvGraphicFramePr>
          <p:nvPr>
            <p:extLst>
              <p:ext uri="{D42A27DB-BD31-4B8C-83A1-F6EECF244321}">
                <p14:modId xmlns:p14="http://schemas.microsoft.com/office/powerpoint/2010/main" val="119847331"/>
              </p:ext>
            </p:extLst>
          </p:nvPr>
        </p:nvGraphicFramePr>
        <p:xfrm>
          <a:off x="1935306" y="175951"/>
          <a:ext cx="7324603" cy="7548320"/>
        </p:xfrm>
        <a:graphic>
          <a:graphicData uri="http://schemas.openxmlformats.org/drawingml/2006/table">
            <a:tbl>
              <a:tblPr>
                <a:tableStyleId>{5C22544A-7EE6-4342-B048-85BDC9FD1C3A}</a:tableStyleId>
              </a:tblPr>
              <a:tblGrid>
                <a:gridCol w="222183">
                  <a:extLst>
                    <a:ext uri="{9D8B030D-6E8A-4147-A177-3AD203B41FA5}">
                      <a16:colId xmlns:a16="http://schemas.microsoft.com/office/drawing/2014/main" val="3850062449"/>
                    </a:ext>
                  </a:extLst>
                </a:gridCol>
                <a:gridCol w="1588601">
                  <a:extLst>
                    <a:ext uri="{9D8B030D-6E8A-4147-A177-3AD203B41FA5}">
                      <a16:colId xmlns:a16="http://schemas.microsoft.com/office/drawing/2014/main" val="1618625900"/>
                    </a:ext>
                  </a:extLst>
                </a:gridCol>
                <a:gridCol w="810963">
                  <a:extLst>
                    <a:ext uri="{9D8B030D-6E8A-4147-A177-3AD203B41FA5}">
                      <a16:colId xmlns:a16="http://schemas.microsoft.com/office/drawing/2014/main" val="2751305457"/>
                    </a:ext>
                  </a:extLst>
                </a:gridCol>
                <a:gridCol w="899838">
                  <a:extLst>
                    <a:ext uri="{9D8B030D-6E8A-4147-A177-3AD203B41FA5}">
                      <a16:colId xmlns:a16="http://schemas.microsoft.com/office/drawing/2014/main" val="854103976"/>
                    </a:ext>
                  </a:extLst>
                </a:gridCol>
                <a:gridCol w="666547">
                  <a:extLst>
                    <a:ext uri="{9D8B030D-6E8A-4147-A177-3AD203B41FA5}">
                      <a16:colId xmlns:a16="http://schemas.microsoft.com/office/drawing/2014/main" val="2291091799"/>
                    </a:ext>
                  </a:extLst>
                </a:gridCol>
                <a:gridCol w="944274">
                  <a:extLst>
                    <a:ext uri="{9D8B030D-6E8A-4147-A177-3AD203B41FA5}">
                      <a16:colId xmlns:a16="http://schemas.microsoft.com/office/drawing/2014/main" val="1271303287"/>
                    </a:ext>
                  </a:extLst>
                </a:gridCol>
                <a:gridCol w="666547">
                  <a:extLst>
                    <a:ext uri="{9D8B030D-6E8A-4147-A177-3AD203B41FA5}">
                      <a16:colId xmlns:a16="http://schemas.microsoft.com/office/drawing/2014/main" val="231652781"/>
                    </a:ext>
                  </a:extLst>
                </a:gridCol>
                <a:gridCol w="859103">
                  <a:extLst>
                    <a:ext uri="{9D8B030D-6E8A-4147-A177-3AD203B41FA5}">
                      <a16:colId xmlns:a16="http://schemas.microsoft.com/office/drawing/2014/main" val="2312861420"/>
                    </a:ext>
                  </a:extLst>
                </a:gridCol>
                <a:gridCol w="666547">
                  <a:extLst>
                    <a:ext uri="{9D8B030D-6E8A-4147-A177-3AD203B41FA5}">
                      <a16:colId xmlns:a16="http://schemas.microsoft.com/office/drawing/2014/main" val="591025279"/>
                    </a:ext>
                  </a:extLst>
                </a:gridCol>
              </a:tblGrid>
              <a:tr h="169466">
                <a:tc gridSpan="7">
                  <a:txBody>
                    <a:bodyPr/>
                    <a:lstStyle/>
                    <a:p>
                      <a:pPr algn="l" fontAlgn="b"/>
                      <a:r>
                        <a:rPr lang="en-US" sz="1200" u="none" strike="noStrike" dirty="0">
                          <a:effectLst/>
                        </a:rPr>
                        <a:t>Table 5: Hazard Ratios and 95% CIs for First, Multiple, and Escalating Recidivism: Males </a:t>
                      </a:r>
                      <a:endParaRPr lang="en-US" sz="1200" b="0" i="0" u="none" strike="noStrike" dirty="0">
                        <a:effectLst/>
                        <a:latin typeface="Times New Roman" panose="02020603050405020304" pitchFamily="18" charset="0"/>
                      </a:endParaRPr>
                    </a:p>
                  </a:txBody>
                  <a:tcPr marL="5828" marR="5828" marT="582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u="none" strike="noStrike">
                          <a:effectLst/>
                        </a:rPr>
                        <a:t> </a:t>
                      </a:r>
                      <a:endParaRPr lang="en-US" sz="1200" b="0" i="0" u="none" strike="noStrike">
                        <a:effectLst/>
                        <a:latin typeface="Calibri" panose="020F0502020204030204" pitchFamily="34"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541982826"/>
                  </a:ext>
                </a:extLst>
              </a:tr>
              <a:tr h="169466">
                <a:tc>
                  <a:txBody>
                    <a:bodyPr/>
                    <a:lstStyle/>
                    <a:p>
                      <a:pPr algn="l" fontAlgn="b"/>
                      <a:r>
                        <a:rPr lang="en-US" sz="600" u="none" strike="noStrike">
                          <a:effectLst/>
                        </a:rPr>
                        <a:t> </a:t>
                      </a:r>
                      <a:endParaRPr lang="en-US" sz="6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First</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Multiple </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 </a:t>
                      </a:r>
                      <a:endParaRPr lang="en-US" sz="1200" b="0" i="0" u="none" strike="noStrike">
                        <a:effectLst/>
                        <a:latin typeface="Times New Roman" panose="02020603050405020304" pitchFamily="18" charset="0"/>
                      </a:endParaRPr>
                    </a:p>
                  </a:txBody>
                  <a:tcPr marL="5828" marR="5828" marT="5828" marB="0" anchor="b"/>
                </a:tc>
                <a:tc gridSpan="2">
                  <a:txBody>
                    <a:bodyPr/>
                    <a:lstStyle/>
                    <a:p>
                      <a:pPr algn="l" fontAlgn="b"/>
                      <a:r>
                        <a:rPr lang="en-US" sz="1200" u="none" strike="noStrike">
                          <a:effectLst/>
                        </a:rPr>
                        <a:t>Escalating</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1394520236"/>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Haz. Ratio</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95% CI</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Haz. Ratio</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95% CI</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Haz. Ratio</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95% CI</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886389600"/>
                  </a:ext>
                </a:extLst>
              </a:tr>
              <a:tr h="169466">
                <a:tc gridSpan="2">
                  <a:txBody>
                    <a:bodyPr/>
                    <a:lstStyle/>
                    <a:p>
                      <a:pPr algn="l" fontAlgn="b"/>
                      <a:r>
                        <a:rPr lang="en-US" sz="1200" u="none" strike="noStrike">
                          <a:effectLst/>
                        </a:rPr>
                        <a:t>Active Juvenile Justice </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a:txBody>
                    <a:bodyPr/>
                    <a:lstStyle/>
                    <a:p>
                      <a:pPr algn="ctr" fontAlgn="b"/>
                      <a:r>
                        <a:rPr lang="en-US" sz="1200" u="none" strike="noStrike">
                          <a:effectLst/>
                        </a:rPr>
                        <a:t>3.93***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(3.57 - 4.33)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1.31***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(1.23 - 1.40)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4.74***</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(4.17 - 5.39)</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1160646585"/>
                  </a:ext>
                </a:extLst>
              </a:tr>
              <a:tr h="169466">
                <a:tc gridSpan="2">
                  <a:txBody>
                    <a:bodyPr/>
                    <a:lstStyle/>
                    <a:p>
                      <a:pPr algn="l" fontAlgn="b"/>
                      <a:r>
                        <a:rPr lang="en-US" sz="1200" u="none" strike="noStrike" dirty="0">
                          <a:effectLst/>
                        </a:rPr>
                        <a:t>Active CWS (ref=none) </a:t>
                      </a:r>
                      <a:endParaRPr lang="en-US" sz="1200" b="0" i="0" u="none" strike="noStrike" dirty="0">
                        <a:effectLst/>
                        <a:latin typeface="Times New Roman" panose="02020603050405020304" pitchFamily="18" charset="0"/>
                      </a:endParaRPr>
                    </a:p>
                  </a:txBody>
                  <a:tcPr marL="5828" marR="5828" marT="5828" marB="0" anchor="b"/>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330111312"/>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Report only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1.60***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(1.45 - 1.77)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1.36***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(1.27 - 1.45)</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1.67***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(1.45 - 1.92)</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590619626"/>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Kinship placement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0.49**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(0.31 - 0.80)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(0.44 - 0.83)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(0.32 - 1.11)</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452382381"/>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Non-relative placeement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(0.66 - 1.25)</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0.70**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(0.55 - 0.90)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(0.34 - 1.06)</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3935994903"/>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Group home/institution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dirty="0">
                          <a:effectLst/>
                        </a:rPr>
                        <a:t>1.21</a:t>
                      </a:r>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(1.00 - 1.46)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(0.60 - 0.79)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(0.65 - 1.23)</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057718984"/>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Other placement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(0.29 - 1.67)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(0.35 - 1.11)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(0.47 - 3.38)</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3374161759"/>
                  </a:ext>
                </a:extLst>
              </a:tr>
              <a:tr h="169466">
                <a:tc gridSpan="4">
                  <a:txBody>
                    <a:bodyPr/>
                    <a:lstStyle/>
                    <a:p>
                      <a:pPr algn="l" fontAlgn="b"/>
                      <a:r>
                        <a:rPr lang="en-US" sz="1200" u="none" strike="noStrike">
                          <a:effectLst/>
                        </a:rPr>
                        <a:t>Most severe charge initial JJ (ref=violence +)</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683262812"/>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Sex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0.58***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(0.51 - 0.67)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(0.87 - 1.08)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0.58***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(0.45 - 0.75)</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1269360282"/>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Drug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(0.87 - 1.09)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(0.99 - 1.19)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0.73***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(0.62 - 0.86)</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788095225"/>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Financial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dirty="0">
                          <a:effectLst/>
                        </a:rPr>
                        <a:t>(1.11 - 1.31)</a:t>
                      </a:r>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(0.96 - 1.09)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(1.06 - 1.40)</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3748992991"/>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Disorderly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(0.95 - 1.18)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1.15***</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(1.06 - 1.25)</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(0.96 - 1.31)</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1405225940"/>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Criminal Mischief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(0.91 - 1.16)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(0.95 - 1.13)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(0.90 - 1.29)</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4129669146"/>
                  </a:ext>
                </a:extLst>
              </a:tr>
              <a:tr h="169466">
                <a:tc gridSpan="2">
                  <a:txBody>
                    <a:bodyPr/>
                    <a:lstStyle/>
                    <a:p>
                      <a:pPr algn="l" fontAlgn="b"/>
                      <a:r>
                        <a:rPr lang="en-US" sz="1200" u="none" strike="noStrike">
                          <a:effectLst/>
                        </a:rPr>
                        <a:t>Highest Grade of initial JJ</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a:txBody>
                    <a:bodyPr/>
                    <a:lstStyle/>
                    <a:p>
                      <a:pPr algn="ctr" fontAlgn="b"/>
                      <a:r>
                        <a:rPr lang="en-US" sz="1200" u="none" strike="noStrike">
                          <a:effectLst/>
                        </a:rPr>
                        <a:t>0.96***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(0.94 - 0.97)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(1.00 - 1.02)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(0.64 - 0.69)</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652868838"/>
                  </a:ext>
                </a:extLst>
              </a:tr>
              <a:tr h="169466">
                <a:tc gridSpan="2">
                  <a:txBody>
                    <a:bodyPr/>
                    <a:lstStyle/>
                    <a:p>
                      <a:pPr algn="l" fontAlgn="b"/>
                      <a:r>
                        <a:rPr lang="en-US" sz="1200" u="none" strike="noStrike">
                          <a:effectLst/>
                        </a:rPr>
                        <a:t>Race/Ethnicity (ref=White)</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238822920"/>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Black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1.32***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(1.22 - 1.43)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(1.14 - 1.28)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1.81***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(1.61 - 2.03)</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4095699529"/>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Hispanic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(1.06 - 1.30)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(1.03 - 1.20)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(1.02 - 1.41)</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3311407029"/>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Other race/ethnicity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1.05</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(0.86 - 1.27)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(0.89 - 1.17)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(0.91 - 1.64)</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4215656585"/>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Age at initial JJ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0.94***</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(0.92 - 0.96)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0.89***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(0.87 - 0.90)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0.89***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(0.87 - 0.93)</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Times New Roman" panose="02020603050405020304" pitchFamily="18" charset="0"/>
                      </a:endParaRPr>
                    </a:p>
                  </a:txBody>
                  <a:tcPr marL="5828" marR="5828" marT="5828" marB="0" anchor="b"/>
                </a:tc>
                <a:extLst>
                  <a:ext uri="{0D108BD9-81ED-4DB2-BD59-A6C34878D82A}">
                    <a16:rowId xmlns:a16="http://schemas.microsoft.com/office/drawing/2014/main" val="868290433"/>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Age squared at initial JJ</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(0.95 - 0.97)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(0.97 - 0.98)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(0.95 - 0.97)</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Times New Roman" panose="02020603050405020304" pitchFamily="18" charset="0"/>
                      </a:endParaRPr>
                    </a:p>
                  </a:txBody>
                  <a:tcPr marL="5828" marR="5828" marT="5828" marB="0" anchor="b"/>
                </a:tc>
                <a:extLst>
                  <a:ext uri="{0D108BD9-81ED-4DB2-BD59-A6C34878D82A}">
                    <a16:rowId xmlns:a16="http://schemas.microsoft.com/office/drawing/2014/main" val="4232538795"/>
                  </a:ext>
                </a:extLst>
              </a:tr>
              <a:tr h="169466">
                <a:tc gridSpan="2">
                  <a:txBody>
                    <a:bodyPr/>
                    <a:lstStyle/>
                    <a:p>
                      <a:pPr algn="l" fontAlgn="b"/>
                      <a:r>
                        <a:rPr lang="en-US" sz="1200" u="none" strike="noStrike">
                          <a:effectLst/>
                        </a:rPr>
                        <a:t>County (ref=rural)</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3440197742"/>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Philadelphia</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(0.86 - 1.15)</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dirty="0">
                          <a:effectLst/>
                        </a:rPr>
                        <a:t>1.34***</a:t>
                      </a:r>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(1.18 - 1.51)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2.00***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(1.62 - 2.45)</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2199323"/>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Allegheny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(1.04 - 1.33)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(0.97 - 1.16)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1.47***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(1.23 - 1.76)</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3398946853"/>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Other ubran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(1.04 - 1.21)</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dirty="0">
                          <a:effectLst/>
                        </a:rPr>
                        <a:t>1.00</a:t>
                      </a:r>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(0.94 - 1.05)</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1.14*</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(1.02 - 1.28)</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766611862"/>
                  </a:ext>
                </a:extLst>
              </a:tr>
              <a:tr h="169466">
                <a:tc gridSpan="3">
                  <a:txBody>
                    <a:bodyPr/>
                    <a:lstStyle/>
                    <a:p>
                      <a:pPr algn="l" fontAlgn="b"/>
                      <a:r>
                        <a:rPr lang="en-US" sz="1200" u="none" strike="noStrike">
                          <a:effectLst/>
                        </a:rPr>
                        <a:t>Mental Health claim: Year before initial JJ</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344073019"/>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Professional services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(1.12 - 1.29)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dirty="0">
                          <a:effectLst/>
                        </a:rPr>
                        <a:t>(0.85 - 0.94)</a:t>
                      </a:r>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(1.05 - 1.30)</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1412377369"/>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In/out patient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1.10*</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(1.00 - 1.22)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dirty="0">
                          <a:effectLst/>
                        </a:rPr>
                        <a:t>(0.90 - 1.03)</a:t>
                      </a:r>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(1.02 - 1.37)</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667139700"/>
                  </a:ext>
                </a:extLst>
              </a:tr>
              <a:tr h="169466">
                <a:tc gridSpan="3">
                  <a:txBody>
                    <a:bodyPr/>
                    <a:lstStyle/>
                    <a:p>
                      <a:pPr algn="l" fontAlgn="b"/>
                      <a:r>
                        <a:rPr lang="en-US" sz="1200" u="none" strike="noStrike">
                          <a:effectLst/>
                        </a:rPr>
                        <a:t>Mental Health claim: since initial JJ</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147064635"/>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In/out patient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1.29</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(0.97 - 1.72)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1.37**</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dirty="0">
                          <a:effectLst/>
                        </a:rPr>
                        <a:t>(1.12 - 1.69)</a:t>
                      </a:r>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1.36</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(0.85 - 2.17)</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1070802673"/>
                  </a:ext>
                </a:extLst>
              </a:tr>
              <a:tr h="169466">
                <a:tc>
                  <a:txBody>
                    <a:bodyPr/>
                    <a:lstStyle/>
                    <a:p>
                      <a:pPr algn="l" fontAlgn="b"/>
                      <a:endParaRPr lang="en-US" sz="6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Professional services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(1.13 - 1.35)</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1.05</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dirty="0">
                          <a:effectLst/>
                        </a:rPr>
                        <a:t>(0.98 - 1.13)</a:t>
                      </a:r>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1.28***</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(1.12 - 1.47)</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1667189670"/>
                  </a:ext>
                </a:extLst>
              </a:tr>
              <a:tr h="169466">
                <a:tc gridSpan="2">
                  <a:txBody>
                    <a:bodyPr/>
                    <a:lstStyle/>
                    <a:p>
                      <a:pPr algn="l" fontAlgn="b"/>
                      <a:r>
                        <a:rPr lang="en-US" sz="1200" u="none" strike="noStrike">
                          <a:effectLst/>
                        </a:rPr>
                        <a:t>Subjects </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a:txBody>
                    <a:bodyPr/>
                    <a:lstStyle/>
                    <a:p>
                      <a:pPr algn="ctr" fontAlgn="b"/>
                      <a:r>
                        <a:rPr lang="en-US" sz="1200" u="none" strike="noStrike">
                          <a:effectLst/>
                        </a:rPr>
                        <a:t>9,233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9,233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9,233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3796068576"/>
                  </a:ext>
                </a:extLst>
              </a:tr>
              <a:tr h="169466">
                <a:tc gridSpan="2">
                  <a:txBody>
                    <a:bodyPr/>
                    <a:lstStyle/>
                    <a:p>
                      <a:pPr algn="l" fontAlgn="b"/>
                      <a:r>
                        <a:rPr lang="en-US" sz="1200" u="none" strike="noStrike">
                          <a:effectLst/>
                        </a:rPr>
                        <a:t>Failures </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a:txBody>
                    <a:bodyPr/>
                    <a:lstStyle/>
                    <a:p>
                      <a:pPr algn="ctr" fontAlgn="b"/>
                      <a:r>
                        <a:rPr lang="en-US" sz="1200" u="none" strike="noStrike">
                          <a:effectLst/>
                        </a:rPr>
                        <a:t>3,763</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dirty="0">
                          <a:effectLst/>
                        </a:rPr>
                        <a:t>6,892</a:t>
                      </a:r>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1,632</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50531937"/>
                  </a:ext>
                </a:extLst>
              </a:tr>
              <a:tr h="169466">
                <a:tc gridSpan="2">
                  <a:txBody>
                    <a:bodyPr/>
                    <a:lstStyle/>
                    <a:p>
                      <a:pPr algn="l" fontAlgn="b"/>
                      <a:r>
                        <a:rPr lang="en-US" sz="1200" u="none" strike="noStrike">
                          <a:effectLst/>
                        </a:rPr>
                        <a:t>Observations </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a:txBody>
                    <a:bodyPr/>
                    <a:lstStyle/>
                    <a:p>
                      <a:pPr algn="ctr" fontAlgn="b"/>
                      <a:r>
                        <a:rPr lang="en-US" sz="1200" u="none" strike="noStrike">
                          <a:effectLst/>
                        </a:rPr>
                        <a:t>859,335</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dirty="0">
                          <a:effectLst/>
                        </a:rPr>
                        <a:t>1,249,162</a:t>
                      </a:r>
                      <a:endParaRPr lang="en-US" sz="1200" b="0" i="0" u="none" strike="noStrike" dirty="0">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 </a:t>
                      </a:r>
                      <a:endParaRPr lang="en-US" sz="1200" b="0" i="0" u="none" strike="noStrike">
                        <a:effectLst/>
                        <a:latin typeface="Times New Roman" panose="02020603050405020304" pitchFamily="18" charset="0"/>
                      </a:endParaRPr>
                    </a:p>
                  </a:txBody>
                  <a:tcPr marL="5828" marR="5828" marT="5828" marB="0" anchor="b"/>
                </a:tc>
                <a:tc>
                  <a:txBody>
                    <a:bodyPr/>
                    <a:lstStyle/>
                    <a:p>
                      <a:pPr algn="ctr" fontAlgn="b"/>
                      <a:r>
                        <a:rPr lang="en-US" sz="1200" u="none" strike="noStrike">
                          <a:effectLst/>
                        </a:rPr>
                        <a:t>1,127,311</a:t>
                      </a:r>
                      <a:endParaRPr lang="en-US" sz="1200" b="0" i="0" u="none" strike="noStrike">
                        <a:effectLst/>
                        <a:latin typeface="Times New Roman" panose="02020603050405020304" pitchFamily="18" charset="0"/>
                      </a:endParaRPr>
                    </a:p>
                  </a:txBody>
                  <a:tcPr marL="5828" marR="5828" marT="5828" marB="0" anchor="b"/>
                </a:tc>
                <a:tc>
                  <a:txBody>
                    <a:bodyPr/>
                    <a:lstStyle/>
                    <a:p>
                      <a:pPr algn="l" fontAlgn="b"/>
                      <a:r>
                        <a:rPr lang="en-US" sz="1200" u="none" strike="noStrike">
                          <a:effectLst/>
                        </a:rPr>
                        <a:t> </a:t>
                      </a:r>
                      <a:endParaRPr lang="en-US" sz="1200" b="0" i="0" u="none" strike="noStrike">
                        <a:effectLst/>
                        <a:latin typeface="Calibri" panose="020F0502020204030204" pitchFamily="34"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4219475165"/>
                  </a:ext>
                </a:extLst>
              </a:tr>
              <a:tr h="169466">
                <a:tc gridSpan="6">
                  <a:txBody>
                    <a:bodyPr/>
                    <a:lstStyle/>
                    <a:p>
                      <a:pPr algn="l" fontAlgn="b"/>
                      <a:r>
                        <a:rPr lang="en-US" sz="1200" u="none" strike="noStrike" dirty="0">
                          <a:effectLst/>
                        </a:rPr>
                        <a:t>*** p&lt;0.001, ** p&lt;0.01, * p&lt;0.05. Age and age squared are mean centered.</a:t>
                      </a:r>
                      <a:endParaRPr lang="en-US" sz="1200" b="0" i="0" u="none" strike="noStrike" dirty="0">
                        <a:effectLst/>
                        <a:latin typeface="Times New Roman" panose="02020603050405020304" pitchFamily="18" charset="0"/>
                      </a:endParaRPr>
                    </a:p>
                  </a:txBody>
                  <a:tcPr marL="5828" marR="5828" marT="582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Times New Roman" panose="02020603050405020304" pitchFamily="18"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extLst>
                  <a:ext uri="{0D108BD9-81ED-4DB2-BD59-A6C34878D82A}">
                    <a16:rowId xmlns:a16="http://schemas.microsoft.com/office/drawing/2014/main" val="2803097187"/>
                  </a:ext>
                </a:extLst>
              </a:tr>
              <a:tr h="169466">
                <a:tc gridSpan="7">
                  <a:txBody>
                    <a:bodyPr/>
                    <a:lstStyle/>
                    <a:p>
                      <a:pPr algn="l" fontAlgn="b"/>
                      <a:r>
                        <a:rPr lang="en-US" sz="1200" u="none" strike="noStrike" dirty="0">
                          <a:effectLst/>
                        </a:rPr>
                        <a:t>Most severe is defined by highest rank offense. Censored when child enters JJ detention. </a:t>
                      </a:r>
                      <a:endParaRPr lang="en-US" sz="1200" b="0" i="0" u="none" strike="noStrike" dirty="0">
                        <a:effectLst/>
                        <a:latin typeface="Times New Roman" panose="02020603050405020304" pitchFamily="18" charset="0"/>
                      </a:endParaRPr>
                    </a:p>
                  </a:txBody>
                  <a:tcPr marL="5828" marR="5828" marT="582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panose="020F0502020204030204" pitchFamily="34" charset="0"/>
                      </a:endParaRPr>
                    </a:p>
                  </a:txBody>
                  <a:tcPr marL="5828" marR="5828" marT="5828" marB="0" anchor="b"/>
                </a:tc>
                <a:tc>
                  <a:txBody>
                    <a:bodyPr/>
                    <a:lstStyle/>
                    <a:p>
                      <a:pPr algn="l" fontAlgn="b"/>
                      <a:endParaRPr lang="en-US" sz="1200" b="0" i="0" u="none" strike="noStrike" dirty="0">
                        <a:effectLst/>
                        <a:latin typeface="Calibri" panose="020F0502020204030204" pitchFamily="34" charset="0"/>
                      </a:endParaRPr>
                    </a:p>
                  </a:txBody>
                  <a:tcPr marL="5828" marR="5828" marT="5828" marB="0" anchor="b"/>
                </a:tc>
                <a:extLst>
                  <a:ext uri="{0D108BD9-81ED-4DB2-BD59-A6C34878D82A}">
                    <a16:rowId xmlns:a16="http://schemas.microsoft.com/office/drawing/2014/main" val="1672586750"/>
                  </a:ext>
                </a:extLst>
              </a:tr>
              <a:tr h="169466">
                <a:tc gridSpan="5">
                  <a:txBody>
                    <a:bodyPr/>
                    <a:lstStyle/>
                    <a:p>
                      <a:pPr algn="l" fontAlgn="b"/>
                      <a:r>
                        <a:rPr lang="en-US" sz="1200" u="none" strike="noStrike" dirty="0">
                          <a:effectLst/>
                        </a:rPr>
                        <a:t>Multiple recidivism models stratified by number of prior events.</a:t>
                      </a:r>
                      <a:endParaRPr lang="en-US" sz="1200" b="0" i="0" u="none" strike="noStrike" dirty="0">
                        <a:effectLst/>
                        <a:latin typeface="Times New Roman" panose="02020603050405020304" pitchFamily="18" charset="0"/>
                      </a:endParaRPr>
                    </a:p>
                  </a:txBody>
                  <a:tcPr marL="5828" marR="5828" marT="582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panose="020F0502020204030204" pitchFamily="34" charset="0"/>
                      </a:endParaRPr>
                    </a:p>
                  </a:txBody>
                  <a:tcPr marL="5828" marR="5828" marT="5828" marB="0" anchor="b"/>
                </a:tc>
                <a:tc>
                  <a:txBody>
                    <a:bodyPr/>
                    <a:lstStyle/>
                    <a:p>
                      <a:pPr algn="l" fontAlgn="b"/>
                      <a:endParaRPr lang="en-US" sz="1200" b="0" i="0" u="none" strike="noStrike" dirty="0">
                        <a:effectLst/>
                        <a:latin typeface="Calibri" panose="020F0502020204030204" pitchFamily="34" charset="0"/>
                      </a:endParaRPr>
                    </a:p>
                  </a:txBody>
                  <a:tcPr marL="5828" marR="5828" marT="5828" marB="0" anchor="b"/>
                </a:tc>
                <a:tc>
                  <a:txBody>
                    <a:bodyPr/>
                    <a:lstStyle/>
                    <a:p>
                      <a:pPr algn="l" fontAlgn="b"/>
                      <a:endParaRPr lang="en-US" sz="1200" b="0" i="0" u="none" strike="noStrike" dirty="0">
                        <a:effectLst/>
                        <a:latin typeface="Calibri" panose="020F0502020204030204" pitchFamily="34" charset="0"/>
                      </a:endParaRPr>
                    </a:p>
                  </a:txBody>
                  <a:tcPr marL="5828" marR="5828" marT="5828" marB="0" anchor="b"/>
                </a:tc>
                <a:tc>
                  <a:txBody>
                    <a:bodyPr/>
                    <a:lstStyle/>
                    <a:p>
                      <a:pPr algn="l" fontAlgn="b"/>
                      <a:endParaRPr lang="en-US" sz="1200" b="0" i="0" u="none" strike="noStrike" dirty="0">
                        <a:effectLst/>
                        <a:latin typeface="Calibri" panose="020F0502020204030204" pitchFamily="34" charset="0"/>
                      </a:endParaRPr>
                    </a:p>
                  </a:txBody>
                  <a:tcPr marL="5828" marR="5828" marT="5828" marB="0" anchor="b"/>
                </a:tc>
                <a:extLst>
                  <a:ext uri="{0D108BD9-81ED-4DB2-BD59-A6C34878D82A}">
                    <a16:rowId xmlns:a16="http://schemas.microsoft.com/office/drawing/2014/main" val="3359072940"/>
                  </a:ext>
                </a:extLst>
              </a:tr>
              <a:tr h="169466">
                <a:tc gridSpan="4">
                  <a:txBody>
                    <a:bodyPr/>
                    <a:lstStyle/>
                    <a:p>
                      <a:pPr algn="l" fontAlgn="b"/>
                      <a:r>
                        <a:rPr lang="en-US" sz="1200" u="none" strike="noStrike">
                          <a:effectLst/>
                        </a:rPr>
                        <a:t>Active JJ, CWS, and JJ placement lagged 1 week. </a:t>
                      </a:r>
                      <a:endParaRPr lang="en-US" sz="1200" b="0" i="0" u="none" strike="noStrike">
                        <a:effectLst/>
                        <a:latin typeface="Times New Roman" panose="02020603050405020304" pitchFamily="18" charset="0"/>
                      </a:endParaRPr>
                    </a:p>
                  </a:txBody>
                  <a:tcPr marL="5828" marR="5828" marT="5828"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effectLst/>
                        <a:latin typeface="Calibri" panose="020F0502020204030204" pitchFamily="34" charset="0"/>
                      </a:endParaRPr>
                    </a:p>
                  </a:txBody>
                  <a:tcPr marL="5828" marR="5828" marT="5828" marB="0" anchor="b"/>
                </a:tc>
                <a:tc>
                  <a:txBody>
                    <a:bodyPr/>
                    <a:lstStyle/>
                    <a:p>
                      <a:pPr algn="l" fontAlgn="b"/>
                      <a:endParaRPr lang="en-US" sz="1200" b="0" i="0" u="none" strike="noStrike" dirty="0">
                        <a:effectLst/>
                        <a:latin typeface="Calibri" panose="020F0502020204030204" pitchFamily="34"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tc>
                  <a:txBody>
                    <a:bodyPr/>
                    <a:lstStyle/>
                    <a:p>
                      <a:pPr algn="l" fontAlgn="b"/>
                      <a:endParaRPr lang="en-US" sz="1200" b="0" i="0" u="none" strike="noStrike">
                        <a:effectLst/>
                        <a:latin typeface="Calibri" panose="020F0502020204030204" pitchFamily="34" charset="0"/>
                      </a:endParaRPr>
                    </a:p>
                  </a:txBody>
                  <a:tcPr marL="5828" marR="5828" marT="5828" marB="0" anchor="b"/>
                </a:tc>
                <a:tc>
                  <a:txBody>
                    <a:bodyPr/>
                    <a:lstStyle/>
                    <a:p>
                      <a:pPr algn="l" fontAlgn="b"/>
                      <a:endParaRPr lang="en-US" sz="1200" b="0" i="0" u="none" strike="noStrike" dirty="0">
                        <a:effectLst/>
                        <a:latin typeface="Calibri" panose="020F0502020204030204" pitchFamily="34" charset="0"/>
                      </a:endParaRPr>
                    </a:p>
                  </a:txBody>
                  <a:tcPr marL="5828" marR="5828" marT="5828" marB="0" anchor="b"/>
                </a:tc>
                <a:extLst>
                  <a:ext uri="{0D108BD9-81ED-4DB2-BD59-A6C34878D82A}">
                    <a16:rowId xmlns:a16="http://schemas.microsoft.com/office/drawing/2014/main" val="3545621540"/>
                  </a:ext>
                </a:extLst>
              </a:tr>
            </a:tbl>
          </a:graphicData>
        </a:graphic>
      </p:graphicFrame>
    </p:spTree>
    <p:extLst>
      <p:ext uri="{BB962C8B-B14F-4D97-AF65-F5344CB8AC3E}">
        <p14:creationId xmlns:p14="http://schemas.microsoft.com/office/powerpoint/2010/main" val="1224594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A77E9-9197-175E-82B5-E9DA5A9F58BE}"/>
              </a:ext>
            </a:extLst>
          </p:cNvPr>
          <p:cNvSpPr>
            <a:spLocks noGrp="1"/>
          </p:cNvSpPr>
          <p:nvPr>
            <p:ph type="title"/>
          </p:nvPr>
        </p:nvSpPr>
        <p:spPr>
          <a:xfrm>
            <a:off x="481012" y="365125"/>
            <a:ext cx="10515600" cy="1325563"/>
          </a:xfrm>
        </p:spPr>
        <p:txBody>
          <a:bodyPr>
            <a:normAutofit/>
          </a:bodyPr>
          <a:lstStyle/>
          <a:p>
            <a:r>
              <a:rPr lang="en-US" sz="3600" dirty="0">
                <a:solidFill>
                  <a:srgbClr val="0070C0"/>
                </a:solidFill>
                <a:latin typeface="Times New Roman" panose="02020603050405020304" pitchFamily="18" charset="0"/>
                <a:cs typeface="Times New Roman" panose="02020603050405020304" pitchFamily="18" charset="0"/>
              </a:rPr>
              <a:t>Understanding Recidivism among </a:t>
            </a:r>
            <a:r>
              <a:rPr lang="en-US" sz="3600" u="sng" dirty="0">
                <a:solidFill>
                  <a:srgbClr val="0070C0"/>
                </a:solidFill>
                <a:latin typeface="Times New Roman" panose="02020603050405020304" pitchFamily="18" charset="0"/>
                <a:cs typeface="Times New Roman" panose="02020603050405020304" pitchFamily="18" charset="0"/>
              </a:rPr>
              <a:t>CWS-involved Youth</a:t>
            </a:r>
          </a:p>
        </p:txBody>
      </p:sp>
      <p:sp>
        <p:nvSpPr>
          <p:cNvPr id="3" name="Content Placeholder 2">
            <a:extLst>
              <a:ext uri="{FF2B5EF4-FFF2-40B4-BE49-F238E27FC236}">
                <a16:creationId xmlns:a16="http://schemas.microsoft.com/office/drawing/2014/main" id="{5B06A034-0EC2-27F7-6699-9C3ACBF21AEA}"/>
              </a:ext>
            </a:extLst>
          </p:cNvPr>
          <p:cNvSpPr>
            <a:spLocks noGrp="1"/>
          </p:cNvSpPr>
          <p:nvPr>
            <p:ph idx="1"/>
          </p:nvPr>
        </p:nvSpPr>
        <p:spPr>
          <a:xfrm>
            <a:off x="838200" y="1570864"/>
            <a:ext cx="10515600" cy="4351338"/>
          </a:xfrm>
        </p:spPr>
        <p:txBody>
          <a:bodyPr>
            <a:normAutofit/>
          </a:bodyPr>
          <a:lstStyle/>
          <a:p>
            <a:pPr marL="0" indent="0">
              <a:buNone/>
            </a:pPr>
            <a:endParaRPr lang="en-US" dirty="0">
              <a:latin typeface="Times New Roman" panose="02020603050405020304" pitchFamily="18" charset="0"/>
              <a:ea typeface="Calibri" panose="020F0502020204030204" pitchFamily="34" charset="0"/>
            </a:endParaRPr>
          </a:p>
          <a:p>
            <a:pPr marL="514350" indent="-514350">
              <a:buAutoNum type="arabicParenBoth"/>
            </a:pPr>
            <a:r>
              <a:rPr lang="en-US" dirty="0">
                <a:latin typeface="Times New Roman" panose="02020603050405020304" pitchFamily="18" charset="0"/>
                <a:ea typeface="Calibri" panose="020F0502020204030204" pitchFamily="34" charset="0"/>
              </a:rPr>
              <a:t>Opportunities to offend</a:t>
            </a:r>
          </a:p>
          <a:p>
            <a:pPr marL="514350" indent="-514350">
              <a:buAutoNum type="arabicParenBoth"/>
            </a:pPr>
            <a:endParaRPr lang="en-US" dirty="0">
              <a:latin typeface="Times New Roman" panose="02020603050405020304" pitchFamily="18" charset="0"/>
              <a:ea typeface="Calibri" panose="020F0502020204030204" pitchFamily="34" charset="0"/>
            </a:endParaRPr>
          </a:p>
          <a:p>
            <a:pPr marL="0" indent="0">
              <a:buNone/>
            </a:pPr>
            <a:r>
              <a:rPr lang="en-US" dirty="0">
                <a:effectLst/>
                <a:latin typeface="Times New Roman" panose="02020603050405020304" pitchFamily="18" charset="0"/>
                <a:ea typeface="Calibri" panose="020F0502020204030204" pitchFamily="34" charset="0"/>
              </a:rPr>
              <a:t>(2) Odds of being caught/detected</a:t>
            </a:r>
            <a:endParaRPr lang="en-US" dirty="0">
              <a:effectLst/>
            </a:endParaRPr>
          </a:p>
          <a:p>
            <a:pPr lvl="2"/>
            <a:r>
              <a:rPr lang="en-US" dirty="0">
                <a:effectLst/>
                <a:latin typeface="Times New Roman" panose="02020603050405020304" pitchFamily="18" charset="0"/>
                <a:ea typeface="Calibri" panose="020F0502020204030204" pitchFamily="34" charset="0"/>
              </a:rPr>
              <a:t>LaBerge et al. (2022) found that recidivism defined as </a:t>
            </a:r>
            <a:r>
              <a:rPr lang="en-US" i="1" dirty="0">
                <a:effectLst/>
                <a:latin typeface="Times New Roman" panose="02020603050405020304" pitchFamily="18" charset="0"/>
                <a:ea typeface="Calibri" panose="020F0502020204030204" pitchFamily="34" charset="0"/>
              </a:rPr>
              <a:t>self-reported</a:t>
            </a:r>
            <a:r>
              <a:rPr lang="en-US" dirty="0">
                <a:effectLst/>
                <a:latin typeface="Times New Roman" panose="02020603050405020304" pitchFamily="18" charset="0"/>
                <a:ea typeface="Calibri" panose="020F0502020204030204" pitchFamily="34" charset="0"/>
              </a:rPr>
              <a:t> delinquency was higher among JJ only youth than among dual system youth. </a:t>
            </a:r>
          </a:p>
          <a:p>
            <a:pPr lvl="2"/>
            <a:endParaRPr lang="en-US" dirty="0"/>
          </a:p>
          <a:p>
            <a:pPr marL="0" indent="0">
              <a:buNone/>
            </a:pPr>
            <a:r>
              <a:rPr lang="en-US" dirty="0">
                <a:latin typeface="Times New Roman" panose="02020603050405020304" pitchFamily="18" charset="0"/>
                <a:ea typeface="Calibri" panose="020F0502020204030204" pitchFamily="34" charset="0"/>
              </a:rPr>
              <a:t>(3) Mental health services</a:t>
            </a:r>
          </a:p>
        </p:txBody>
      </p:sp>
    </p:spTree>
    <p:extLst>
      <p:ext uri="{BB962C8B-B14F-4D97-AF65-F5344CB8AC3E}">
        <p14:creationId xmlns:p14="http://schemas.microsoft.com/office/powerpoint/2010/main" val="393871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B9AA4-9F4D-EBB6-13C8-E62EB9BE2A31}"/>
              </a:ext>
            </a:extLst>
          </p:cNvPr>
          <p:cNvSpPr>
            <a:spLocks noGrp="1"/>
          </p:cNvSpPr>
          <p:nvPr>
            <p:ph type="title"/>
          </p:nvPr>
        </p:nvSpPr>
        <p:spPr>
          <a:xfrm>
            <a:off x="471153" y="0"/>
            <a:ext cx="10515600" cy="1325563"/>
          </a:xfrm>
        </p:spPr>
        <p:txBody>
          <a:bodyPr>
            <a:normAutofit/>
          </a:bodyPr>
          <a:lstStyle/>
          <a:p>
            <a:r>
              <a:rPr lang="en-US" sz="3600" dirty="0">
                <a:solidFill>
                  <a:schemeClr val="accent5">
                    <a:lumMod val="75000"/>
                  </a:schemeClr>
                </a:solidFill>
                <a:latin typeface="Times New Roman" panose="02020603050405020304" pitchFamily="18" charset="0"/>
                <a:cs typeface="Times New Roman" panose="02020603050405020304" pitchFamily="18" charset="0"/>
              </a:rPr>
              <a:t>Active vs Not Active CWS Involvement</a:t>
            </a:r>
          </a:p>
        </p:txBody>
      </p:sp>
      <p:sp>
        <p:nvSpPr>
          <p:cNvPr id="3" name="Content Placeholder 2">
            <a:extLst>
              <a:ext uri="{FF2B5EF4-FFF2-40B4-BE49-F238E27FC236}">
                <a16:creationId xmlns:a16="http://schemas.microsoft.com/office/drawing/2014/main" id="{86E7F92C-6CE8-4D9E-A16D-9DE9560864AA}"/>
              </a:ext>
            </a:extLst>
          </p:cNvPr>
          <p:cNvSpPr>
            <a:spLocks noGrp="1"/>
          </p:cNvSpPr>
          <p:nvPr>
            <p:ph idx="1"/>
          </p:nvPr>
        </p:nvSpPr>
        <p:spPr>
          <a:xfrm>
            <a:off x="471152" y="1325564"/>
            <a:ext cx="11073147" cy="4160836"/>
          </a:xfrm>
        </p:spPr>
        <p:txBody>
          <a:bodyPr>
            <a:noAutofit/>
          </a:bodyPr>
          <a:lstStyle/>
          <a:p>
            <a:pPr marL="0" indent="0">
              <a:buNone/>
            </a:pPr>
            <a:r>
              <a:rPr lang="en-US" sz="2400" b="1" dirty="0">
                <a:latin typeface="Times New Roman" panose="02020603050405020304" pitchFamily="18" charset="0"/>
                <a:ea typeface="Calibri" panose="020F0502020204030204" pitchFamily="34" charset="0"/>
              </a:rPr>
              <a:t>Expect that youth with </a:t>
            </a:r>
            <a:r>
              <a:rPr lang="en-US" sz="2400" b="1" u="sng" dirty="0">
                <a:latin typeface="Times New Roman" panose="02020603050405020304" pitchFamily="18" charset="0"/>
                <a:ea typeface="Calibri" panose="020F0502020204030204" pitchFamily="34" charset="0"/>
              </a:rPr>
              <a:t>active</a:t>
            </a:r>
            <a:r>
              <a:rPr lang="en-US" sz="2400" b="1" u="sng" dirty="0">
                <a:effectLst/>
                <a:latin typeface="Times New Roman" panose="02020603050405020304" pitchFamily="18" charset="0"/>
                <a:ea typeface="Calibri" panose="020F0502020204030204" pitchFamily="34" charset="0"/>
              </a:rPr>
              <a:t> CWS </a:t>
            </a:r>
            <a:r>
              <a:rPr lang="en-US" sz="2400" b="1" dirty="0">
                <a:effectLst/>
                <a:latin typeface="Times New Roman" panose="02020603050405020304" pitchFamily="18" charset="0"/>
                <a:ea typeface="Calibri" panose="020F0502020204030204" pitchFamily="34" charset="0"/>
              </a:rPr>
              <a:t>case have </a:t>
            </a:r>
            <a:r>
              <a:rPr lang="en-US" sz="2400" b="1" i="1" dirty="0">
                <a:effectLst/>
                <a:latin typeface="Times New Roman" panose="02020603050405020304" pitchFamily="18" charset="0"/>
                <a:ea typeface="Calibri" panose="020F0502020204030204" pitchFamily="34" charset="0"/>
              </a:rPr>
              <a:t>higher recidivism </a:t>
            </a:r>
            <a:r>
              <a:rPr lang="en-US" sz="2400" b="1" dirty="0">
                <a:effectLst/>
                <a:latin typeface="Times New Roman" panose="02020603050405020304" pitchFamily="18" charset="0"/>
                <a:ea typeface="Calibri" panose="020F0502020204030204" pitchFamily="34" charset="0"/>
              </a:rPr>
              <a:t>than youth who do not have an </a:t>
            </a:r>
            <a:r>
              <a:rPr lang="en-US" sz="2400" b="1" dirty="0">
                <a:latin typeface="Times New Roman" panose="02020603050405020304" pitchFamily="18" charset="0"/>
                <a:ea typeface="Calibri" panose="020F0502020204030204" pitchFamily="34" charset="0"/>
              </a:rPr>
              <a:t>active</a:t>
            </a:r>
            <a:r>
              <a:rPr lang="en-US" sz="2400" b="1" dirty="0">
                <a:effectLst/>
                <a:latin typeface="Times New Roman" panose="02020603050405020304" pitchFamily="18" charset="0"/>
                <a:ea typeface="Calibri" panose="020F0502020204030204" pitchFamily="34" charset="0"/>
              </a:rPr>
              <a:t> CWS case </a:t>
            </a:r>
          </a:p>
          <a:p>
            <a:pPr marL="0" indent="0">
              <a:buNone/>
            </a:pPr>
            <a:endParaRPr lang="en-US" sz="2400" b="1" dirty="0"/>
          </a:p>
          <a:p>
            <a:pPr marL="457200" lvl="1" indent="0">
              <a:buNone/>
            </a:pPr>
            <a:r>
              <a:rPr lang="en-US" dirty="0">
                <a:latin typeface="Times New Roman" panose="02020603050405020304" pitchFamily="18" charset="0"/>
                <a:cs typeface="Times New Roman" panose="02020603050405020304" pitchFamily="18" charset="0"/>
              </a:rPr>
              <a:t>More surveillance</a:t>
            </a:r>
          </a:p>
          <a:p>
            <a:pPr lvl="1"/>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Implies greater </a:t>
            </a:r>
            <a:r>
              <a:rPr lang="en-US" i="1" dirty="0">
                <a:latin typeface="Times New Roman" panose="02020603050405020304" pitchFamily="18" charset="0"/>
                <a:cs typeface="Times New Roman" panose="02020603050405020304" pitchFamily="18" charset="0"/>
              </a:rPr>
              <a:t>current </a:t>
            </a:r>
            <a:r>
              <a:rPr lang="en-US" dirty="0">
                <a:latin typeface="Times New Roman" panose="02020603050405020304" pitchFamily="18" charset="0"/>
                <a:cs typeface="Times New Roman" panose="02020603050405020304" pitchFamily="18" charset="0"/>
              </a:rPr>
              <a:t>difficulties in home</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sz="2400" dirty="0">
                <a:latin typeface="Times New Roman" panose="02020603050405020304" pitchFamily="18" charset="0"/>
                <a:cs typeface="Times New Roman" panose="02020603050405020304" pitchFamily="18" charset="0"/>
              </a:rPr>
              <a:t>Prior research supportive </a:t>
            </a:r>
            <a:r>
              <a:rPr lang="en-US" sz="2000" dirty="0">
                <a:latin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rPr>
              <a:t>Lee &amp; </a:t>
            </a:r>
            <a:r>
              <a:rPr lang="en-US" sz="2000" dirty="0" err="1">
                <a:effectLst/>
                <a:latin typeface="Times New Roman" panose="02020603050405020304" pitchFamily="18" charset="0"/>
                <a:ea typeface="Calibri" panose="020F0502020204030204" pitchFamily="34" charset="0"/>
              </a:rPr>
              <a:t>Villagrana</a:t>
            </a:r>
            <a:r>
              <a:rPr lang="en-US" sz="2000" dirty="0">
                <a:effectLst/>
                <a:latin typeface="Times New Roman" panose="02020603050405020304" pitchFamily="18" charset="0"/>
                <a:ea typeface="Calibri" panose="020F0502020204030204" pitchFamily="34" charset="0"/>
              </a:rPr>
              <a:t> 2015; Ryan 2013)</a:t>
            </a:r>
            <a:endParaRPr lang="en-US" sz="2000" dirty="0">
              <a:highlight>
                <a:srgbClr val="00FFFF"/>
              </a:highlight>
            </a:endParaRPr>
          </a:p>
        </p:txBody>
      </p:sp>
    </p:spTree>
    <p:extLst>
      <p:ext uri="{BB962C8B-B14F-4D97-AF65-F5344CB8AC3E}">
        <p14:creationId xmlns:p14="http://schemas.microsoft.com/office/powerpoint/2010/main" val="212526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7B5B-13B2-03D7-3051-E54BADFE2CB1}"/>
              </a:ext>
            </a:extLst>
          </p:cNvPr>
          <p:cNvSpPr>
            <a:spLocks noGrp="1"/>
          </p:cNvSpPr>
          <p:nvPr>
            <p:ph type="title"/>
          </p:nvPr>
        </p:nvSpPr>
        <p:spPr>
          <a:xfrm>
            <a:off x="652462" y="365125"/>
            <a:ext cx="10515600" cy="1325563"/>
          </a:xfrm>
        </p:spPr>
        <p:txBody>
          <a:bodyPr>
            <a:normAutofit/>
          </a:bodyPr>
          <a:lstStyle/>
          <a:p>
            <a:r>
              <a:rPr lang="en-US" sz="3600" dirty="0">
                <a:solidFill>
                  <a:schemeClr val="accent5">
                    <a:lumMod val="75000"/>
                  </a:schemeClr>
                </a:solidFill>
                <a:latin typeface="Times New Roman" panose="02020603050405020304" pitchFamily="18" charset="0"/>
                <a:cs typeface="Times New Roman" panose="02020603050405020304" pitchFamily="18" charset="0"/>
              </a:rPr>
              <a:t>CWS </a:t>
            </a:r>
            <a:r>
              <a:rPr lang="en-US" sz="3600" b="1" dirty="0">
                <a:solidFill>
                  <a:schemeClr val="accent5">
                    <a:lumMod val="75000"/>
                  </a:schemeClr>
                </a:solidFill>
                <a:latin typeface="Times New Roman" panose="02020603050405020304" pitchFamily="18" charset="0"/>
                <a:cs typeface="Times New Roman" panose="02020603050405020304" pitchFamily="18" charset="0"/>
              </a:rPr>
              <a:t>Placements</a:t>
            </a:r>
          </a:p>
        </p:txBody>
      </p:sp>
      <p:sp>
        <p:nvSpPr>
          <p:cNvPr id="3" name="Content Placeholder 2">
            <a:extLst>
              <a:ext uri="{FF2B5EF4-FFF2-40B4-BE49-F238E27FC236}">
                <a16:creationId xmlns:a16="http://schemas.microsoft.com/office/drawing/2014/main" id="{D9D8BB54-6E17-8CD5-DEF6-80A122F38F26}"/>
              </a:ext>
            </a:extLst>
          </p:cNvPr>
          <p:cNvSpPr>
            <a:spLocks noGrp="1"/>
          </p:cNvSpPr>
          <p:nvPr>
            <p:ph idx="1"/>
          </p:nvPr>
        </p:nvSpPr>
        <p:spPr>
          <a:xfrm>
            <a:off x="838200" y="1690688"/>
            <a:ext cx="10515600" cy="4351338"/>
          </a:xfrm>
        </p:spPr>
        <p:txBody>
          <a:bodyPr>
            <a:normAutofit/>
          </a:bodyPr>
          <a:lstStyle/>
          <a:p>
            <a:pPr marL="0" indent="0">
              <a:buNone/>
            </a:pPr>
            <a:r>
              <a:rPr lang="en-US" sz="2400" b="1" dirty="0">
                <a:effectLst/>
                <a:latin typeface="Times New Roman" panose="02020603050405020304" pitchFamily="18" charset="0"/>
                <a:ea typeface="Calibri" panose="020F0502020204030204" pitchFamily="34" charset="0"/>
              </a:rPr>
              <a:t>Could relate to </a:t>
            </a:r>
            <a:r>
              <a:rPr lang="en-US" sz="2400" b="1" i="1" dirty="0">
                <a:effectLst/>
                <a:latin typeface="Times New Roman" panose="02020603050405020304" pitchFamily="18" charset="0"/>
                <a:ea typeface="Calibri" panose="020F0502020204030204" pitchFamily="34" charset="0"/>
              </a:rPr>
              <a:t>higher</a:t>
            </a:r>
            <a:r>
              <a:rPr lang="en-US" sz="2400" b="1" dirty="0">
                <a:effectLst/>
                <a:latin typeface="Times New Roman" panose="02020603050405020304" pitchFamily="18" charset="0"/>
                <a:ea typeface="Calibri" panose="020F0502020204030204" pitchFamily="34" charset="0"/>
              </a:rPr>
              <a:t> recidivism risk than having only a report</a:t>
            </a:r>
          </a:p>
          <a:p>
            <a:pPr lvl="1"/>
            <a:r>
              <a:rPr lang="en-US" dirty="0">
                <a:latin typeface="Times New Roman" panose="02020603050405020304" pitchFamily="18" charset="0"/>
                <a:ea typeface="Calibri" panose="020F0502020204030204" pitchFamily="34" charset="0"/>
              </a:rPr>
              <a:t>M</a:t>
            </a:r>
            <a:r>
              <a:rPr lang="en-US" dirty="0">
                <a:effectLst/>
                <a:latin typeface="Times New Roman" panose="02020603050405020304" pitchFamily="18" charset="0"/>
                <a:ea typeface="Calibri" panose="020F0502020204030204" pitchFamily="34" charset="0"/>
              </a:rPr>
              <a:t>altreatment likely more serious</a:t>
            </a:r>
          </a:p>
          <a:p>
            <a:pPr lvl="1"/>
            <a:endParaRPr lang="en-US" dirty="0">
              <a:effectLst/>
              <a:latin typeface="Times New Roman" panose="02020603050405020304" pitchFamily="18" charset="0"/>
              <a:ea typeface="Calibri" panose="020F0502020204030204" pitchFamily="34" charset="0"/>
            </a:endParaRPr>
          </a:p>
          <a:p>
            <a:pPr lvl="1"/>
            <a:endParaRPr lang="en-US" dirty="0">
              <a:effectLst/>
              <a:latin typeface="Times New Roman" panose="02020603050405020304" pitchFamily="18" charset="0"/>
              <a:ea typeface="Calibri" panose="020F0502020204030204" pitchFamily="34" charset="0"/>
            </a:endParaRPr>
          </a:p>
          <a:p>
            <a:pPr marL="0" indent="0">
              <a:buNone/>
            </a:pPr>
            <a:r>
              <a:rPr lang="en-US" sz="2400" b="1" dirty="0">
                <a:latin typeface="Times New Roman" panose="02020603050405020304" pitchFamily="18" charset="0"/>
                <a:ea typeface="Calibri" panose="020F0502020204030204" pitchFamily="34" charset="0"/>
              </a:rPr>
              <a:t>C</a:t>
            </a:r>
            <a:r>
              <a:rPr lang="en-US" sz="2400" b="1" dirty="0">
                <a:effectLst/>
                <a:latin typeface="Times New Roman" panose="02020603050405020304" pitchFamily="18" charset="0"/>
                <a:ea typeface="Calibri" panose="020F0502020204030204" pitchFamily="34" charset="0"/>
              </a:rPr>
              <a:t>ould also relate to </a:t>
            </a:r>
            <a:r>
              <a:rPr lang="en-US" sz="2400" b="1" i="1" dirty="0">
                <a:effectLst/>
                <a:latin typeface="Times New Roman" panose="02020603050405020304" pitchFamily="18" charset="0"/>
                <a:ea typeface="Calibri" panose="020F0502020204030204" pitchFamily="34" charset="0"/>
              </a:rPr>
              <a:t>lower</a:t>
            </a:r>
            <a:r>
              <a:rPr lang="en-US" sz="2400" b="1" dirty="0">
                <a:effectLst/>
                <a:latin typeface="Times New Roman" panose="02020603050405020304" pitchFamily="18" charset="0"/>
                <a:ea typeface="Calibri" panose="020F0502020204030204" pitchFamily="34" charset="0"/>
              </a:rPr>
              <a:t> recidivism </a:t>
            </a:r>
            <a:r>
              <a:rPr lang="en-US" sz="2400" b="1" dirty="0">
                <a:latin typeface="Times New Roman" panose="02020603050405020304" pitchFamily="18" charset="0"/>
                <a:ea typeface="Calibri" panose="020F0502020204030204" pitchFamily="34" charset="0"/>
              </a:rPr>
              <a:t>risk </a:t>
            </a:r>
          </a:p>
          <a:p>
            <a:pPr lvl="1"/>
            <a:r>
              <a:rPr lang="en-US" dirty="0">
                <a:effectLst/>
                <a:latin typeface="Times New Roman" panose="02020603050405020304" pitchFamily="18" charset="0"/>
                <a:ea typeface="Calibri" panose="020F0502020204030204" pitchFamily="34" charset="0"/>
              </a:rPr>
              <a:t>Reduced opportunities to offender/more appropriate monitoring </a:t>
            </a:r>
          </a:p>
        </p:txBody>
      </p:sp>
    </p:spTree>
    <p:extLst>
      <p:ext uri="{BB962C8B-B14F-4D97-AF65-F5344CB8AC3E}">
        <p14:creationId xmlns:p14="http://schemas.microsoft.com/office/powerpoint/2010/main" val="410223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84FAC-1948-EA3E-3BA8-CDAFF8439BC0}"/>
              </a:ext>
            </a:extLst>
          </p:cNvPr>
          <p:cNvSpPr>
            <a:spLocks noGrp="1"/>
          </p:cNvSpPr>
          <p:nvPr>
            <p:ph type="title"/>
          </p:nvPr>
        </p:nvSpPr>
        <p:spPr/>
        <p:txBody>
          <a:bodyPr/>
          <a:lstStyle/>
          <a:p>
            <a:r>
              <a:rPr lang="en-US" sz="3600" dirty="0">
                <a:solidFill>
                  <a:schemeClr val="accent5">
                    <a:lumMod val="75000"/>
                  </a:schemeClr>
                </a:solidFill>
                <a:latin typeface="Times New Roman" panose="02020603050405020304" pitchFamily="18" charset="0"/>
                <a:cs typeface="Times New Roman" panose="02020603050405020304" pitchFamily="18" charset="0"/>
              </a:rPr>
              <a:t>Mental</a:t>
            </a:r>
            <a:r>
              <a:rPr lang="en-US" dirty="0">
                <a:solidFill>
                  <a:schemeClr val="accent5">
                    <a:lumMod val="75000"/>
                  </a:schemeClr>
                </a:solidFill>
                <a:latin typeface="Times New Roman" panose="02020603050405020304" pitchFamily="18" charset="0"/>
                <a:cs typeface="Times New Roman" panose="02020603050405020304" pitchFamily="18" charset="0"/>
              </a:rPr>
              <a:t> </a:t>
            </a:r>
            <a:r>
              <a:rPr lang="en-US" sz="3600" dirty="0">
                <a:solidFill>
                  <a:schemeClr val="accent5">
                    <a:lumMod val="75000"/>
                  </a:schemeClr>
                </a:solidFill>
                <a:latin typeface="Times New Roman" panose="02020603050405020304" pitchFamily="18" charset="0"/>
                <a:cs typeface="Times New Roman" panose="02020603050405020304" pitchFamily="18" charset="0"/>
              </a:rPr>
              <a:t>Health Services  </a:t>
            </a:r>
          </a:p>
        </p:txBody>
      </p:sp>
      <p:sp>
        <p:nvSpPr>
          <p:cNvPr id="3" name="Content Placeholder 2">
            <a:extLst>
              <a:ext uri="{FF2B5EF4-FFF2-40B4-BE49-F238E27FC236}">
                <a16:creationId xmlns:a16="http://schemas.microsoft.com/office/drawing/2014/main" id="{2C56DB61-9D2E-76B9-3695-701C1A375B86}"/>
              </a:ext>
            </a:extLst>
          </p:cNvPr>
          <p:cNvSpPr>
            <a:spLocks noGrp="1"/>
          </p:cNvSpPr>
          <p:nvPr>
            <p:ph idx="1"/>
          </p:nvPr>
        </p:nvSpPr>
        <p:spPr>
          <a:xfrm>
            <a:off x="838200" y="1825625"/>
            <a:ext cx="10515600" cy="3617913"/>
          </a:xfrm>
        </p:spPr>
        <p:txBody>
          <a:bodyPr>
            <a:normAutofit/>
          </a:bodyPr>
          <a:lstStyle/>
          <a:p>
            <a:pPr marL="0" indent="0">
              <a:buNone/>
            </a:pPr>
            <a:r>
              <a:rPr lang="en-US" dirty="0">
                <a:latin typeface="Times New Roman" panose="02020603050405020304" pitchFamily="18" charset="0"/>
                <a:ea typeface="Calibri" panose="020F0502020204030204" pitchFamily="34" charset="0"/>
              </a:rPr>
              <a:t>S</a:t>
            </a:r>
            <a:r>
              <a:rPr lang="en-US" dirty="0">
                <a:effectLst/>
                <a:latin typeface="Times New Roman" panose="02020603050405020304" pitchFamily="18" charset="0"/>
                <a:ea typeface="Calibri" panose="020F0502020204030204" pitchFamily="34" charset="0"/>
              </a:rPr>
              <a:t>hould reduce recidivism risk </a:t>
            </a:r>
          </a:p>
          <a:p>
            <a:pPr lvl="1"/>
            <a:r>
              <a:rPr lang="en-US" dirty="0">
                <a:latin typeface="Times New Roman" panose="02020603050405020304" pitchFamily="18" charset="0"/>
                <a:ea typeface="Calibri" panose="020F0502020204030204" pitchFamily="34" charset="0"/>
              </a:rPr>
              <a:t>Receiving services should reduced strain and offending</a:t>
            </a:r>
            <a:endParaRPr lang="en-US" dirty="0">
              <a:effectLst/>
              <a:latin typeface="Times New Roman" panose="02020603050405020304" pitchFamily="18" charset="0"/>
              <a:ea typeface="Calibri" panose="020F0502020204030204" pitchFamily="34" charset="0"/>
            </a:endParaRPr>
          </a:p>
          <a:p>
            <a:endParaRPr lang="en-US" dirty="0">
              <a:latin typeface="Times New Roman" panose="02020603050405020304" pitchFamily="18" charset="0"/>
              <a:ea typeface="Calibri" panose="020F0502020204030204" pitchFamily="34" charset="0"/>
            </a:endParaRPr>
          </a:p>
          <a:p>
            <a:pPr marL="0" indent="0">
              <a:buNone/>
            </a:pPr>
            <a:r>
              <a:rPr lang="en-US" dirty="0">
                <a:latin typeface="Times New Roman" panose="02020603050405020304" pitchFamily="18" charset="0"/>
                <a:ea typeface="Calibri" panose="020F0502020204030204" pitchFamily="34" charset="0"/>
              </a:rPr>
              <a:t>C</a:t>
            </a:r>
            <a:r>
              <a:rPr lang="en-US" dirty="0">
                <a:effectLst/>
                <a:latin typeface="Times New Roman" panose="02020603050405020304" pitchFamily="18" charset="0"/>
                <a:ea typeface="Calibri" panose="020F0502020204030204" pitchFamily="34" charset="0"/>
              </a:rPr>
              <a:t>ould function as a proxy for risk </a:t>
            </a:r>
            <a:r>
              <a:rPr lang="en-US" sz="2000" dirty="0">
                <a:effectLst/>
                <a:latin typeface="Times New Roman" panose="02020603050405020304" pitchFamily="18" charset="0"/>
                <a:ea typeface="Calibri" panose="020F0502020204030204" pitchFamily="34" charset="0"/>
              </a:rPr>
              <a:t>(</a:t>
            </a:r>
            <a:r>
              <a:rPr lang="en-US" sz="2000" dirty="0" err="1">
                <a:effectLst/>
                <a:latin typeface="Times New Roman" panose="02020603050405020304" pitchFamily="18" charset="0"/>
                <a:ea typeface="Calibri" panose="020F0502020204030204" pitchFamily="34" charset="0"/>
              </a:rPr>
              <a:t>Dierkhising</a:t>
            </a:r>
            <a:r>
              <a:rPr lang="en-US" sz="2000" dirty="0">
                <a:effectLst/>
                <a:latin typeface="Times New Roman" panose="02020603050405020304" pitchFamily="18" charset="0"/>
                <a:ea typeface="Calibri" panose="020F0502020204030204" pitchFamily="34" charset="0"/>
              </a:rPr>
              <a:t> et al., 2019). </a:t>
            </a:r>
            <a:endParaRPr lang="en-US" sz="2000" dirty="0"/>
          </a:p>
        </p:txBody>
      </p:sp>
    </p:spTree>
    <p:extLst>
      <p:ext uri="{BB962C8B-B14F-4D97-AF65-F5344CB8AC3E}">
        <p14:creationId xmlns:p14="http://schemas.microsoft.com/office/powerpoint/2010/main" val="278031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BB8E7-8521-FCD4-A9B9-C9EE885E535A}"/>
              </a:ext>
            </a:extLst>
          </p:cNvPr>
          <p:cNvSpPr>
            <a:spLocks noGrp="1"/>
          </p:cNvSpPr>
          <p:nvPr>
            <p:ph type="title"/>
          </p:nvPr>
        </p:nvSpPr>
        <p:spPr>
          <a:xfrm>
            <a:off x="638175" y="365125"/>
            <a:ext cx="10515600" cy="1325563"/>
          </a:xfrm>
        </p:spPr>
        <p:txBody>
          <a:bodyPr>
            <a:normAutofit/>
          </a:bodyPr>
          <a:lstStyle/>
          <a:p>
            <a:r>
              <a:rPr lang="en-US" sz="3600" dirty="0">
                <a:solidFill>
                  <a:schemeClr val="accent5">
                    <a:lumMod val="75000"/>
                  </a:schemeClr>
                </a:solidFill>
                <a:latin typeface="Times New Roman" panose="02020603050405020304" pitchFamily="18" charset="0"/>
                <a:cs typeface="Times New Roman" panose="02020603050405020304" pitchFamily="18" charset="0"/>
              </a:rPr>
              <a:t>Recidivism Predictors: Likely vary by </a:t>
            </a:r>
            <a:r>
              <a:rPr lang="en-US" sz="3600" b="1" dirty="0">
                <a:solidFill>
                  <a:schemeClr val="accent5">
                    <a:lumMod val="75000"/>
                  </a:schemeClr>
                </a:solidFill>
                <a:latin typeface="Times New Roman" panose="02020603050405020304" pitchFamily="18" charset="0"/>
                <a:cs typeface="Times New Roman" panose="02020603050405020304" pitchFamily="18" charset="0"/>
              </a:rPr>
              <a:t>Gender</a:t>
            </a:r>
          </a:p>
        </p:txBody>
      </p:sp>
      <p:sp>
        <p:nvSpPr>
          <p:cNvPr id="3" name="Content Placeholder 2">
            <a:extLst>
              <a:ext uri="{FF2B5EF4-FFF2-40B4-BE49-F238E27FC236}">
                <a16:creationId xmlns:a16="http://schemas.microsoft.com/office/drawing/2014/main" id="{005C0828-DED8-EF5F-3408-380386D61760}"/>
              </a:ext>
            </a:extLst>
          </p:cNvPr>
          <p:cNvSpPr>
            <a:spLocks noGrp="1"/>
          </p:cNvSpPr>
          <p:nvPr>
            <p:ph idx="1"/>
          </p:nvPr>
        </p:nvSpPr>
        <p:spPr>
          <a:xfrm>
            <a:off x="838200" y="1690688"/>
            <a:ext cx="10515600" cy="3830638"/>
          </a:xfrm>
        </p:spPr>
        <p:txBody>
          <a:bodyPr>
            <a:normAutofit/>
          </a:bodyPr>
          <a:lstStyle/>
          <a:p>
            <a:pPr marL="0" marR="0" indent="0">
              <a:spcBef>
                <a:spcPts val="0"/>
              </a:spcBef>
              <a:spcAft>
                <a:spcPts val="0"/>
              </a:spcAft>
              <a:buNone/>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US" sz="24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Distinct pathways to recidivism for males and females in the adult literature </a:t>
            </a:r>
            <a:r>
              <a:rPr lang="en-US" sz="20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Reisig</a:t>
            </a:r>
            <a:r>
              <a:rPr lang="en-US" sz="20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Hotlfreter</a:t>
            </a:r>
            <a:r>
              <a:rPr lang="en-US" sz="20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&amp; </a:t>
            </a:r>
            <a:r>
              <a:rPr lang="en-US" sz="2000" dirty="0" err="1">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Morash</a:t>
            </a:r>
            <a:r>
              <a:rPr lang="en-US" sz="20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2006)</a:t>
            </a:r>
          </a:p>
          <a:p>
            <a:endParaRPr lang="en-US" sz="2400" dirty="0">
              <a:latin typeface="Times New Roman" panose="02020603050405020304" pitchFamily="18" charset="0"/>
              <a:cs typeface="Times New Roman" panose="02020603050405020304" pitchFamily="18" charset="0"/>
            </a:endParaRPr>
          </a:p>
          <a:p>
            <a:pPr marL="0" indent="0">
              <a:buNone/>
            </a:pPr>
            <a:r>
              <a:rPr lang="en-US" sz="24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buse and neglect experiences in childhood are often the precipitant for delinquent behavior in </a:t>
            </a:r>
            <a:r>
              <a:rPr lang="en-US" sz="2400" dirty="0">
                <a:solidFill>
                  <a:srgbClr val="212121"/>
                </a:solidFill>
                <a:latin typeface="Times New Roman" panose="02020603050405020304" pitchFamily="18" charset="0"/>
                <a:ea typeface="Times New Roman" panose="02020603050405020304" pitchFamily="18" charset="0"/>
                <a:cs typeface="Times New Roman" panose="02020603050405020304" pitchFamily="18" charset="0"/>
              </a:rPr>
              <a:t>females</a:t>
            </a:r>
            <a:r>
              <a:rPr lang="en-US" sz="24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(Zahn et al., 2008)</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8742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59C4CC-E86C-A0E4-1DB7-3796720380AE}"/>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Times New Roman" panose="02020603050405020304" pitchFamily="18" charset="0"/>
                <a:cs typeface="Times New Roman" panose="02020603050405020304" pitchFamily="18" charset="0"/>
              </a:rPr>
              <a:t>The Current Study: Aims  </a:t>
            </a:r>
          </a:p>
        </p:txBody>
      </p:sp>
      <p:sp>
        <p:nvSpPr>
          <p:cNvPr id="3" name="Content Placeholder 2">
            <a:extLst>
              <a:ext uri="{FF2B5EF4-FFF2-40B4-BE49-F238E27FC236}">
                <a16:creationId xmlns:a16="http://schemas.microsoft.com/office/drawing/2014/main" id="{EB3E7A4D-7D18-D67E-1359-6E940C26973B}"/>
              </a:ext>
            </a:extLst>
          </p:cNvPr>
          <p:cNvSpPr>
            <a:spLocks noGrp="1"/>
          </p:cNvSpPr>
          <p:nvPr>
            <p:ph idx="1"/>
          </p:nvPr>
        </p:nvSpPr>
        <p:spPr>
          <a:xfrm>
            <a:off x="459350" y="1891970"/>
            <a:ext cx="11127813" cy="4165930"/>
          </a:xfrm>
        </p:spPr>
        <p:txBody>
          <a:bodyPr anchor="ctr">
            <a:normAutofit/>
          </a:bodyPr>
          <a:lstStyle/>
          <a:p>
            <a:pPr marL="0" indent="0">
              <a:buNone/>
            </a:pPr>
            <a:r>
              <a:rPr lang="en-US" sz="2400" dirty="0">
                <a:latin typeface="Times New Roman" panose="02020603050405020304" pitchFamily="18" charset="0"/>
              </a:rPr>
              <a:t>T</a:t>
            </a:r>
            <a:r>
              <a:rPr lang="en-US" sz="2400" b="0" i="0" dirty="0">
                <a:effectLst/>
                <a:latin typeface="Times New Roman" panose="02020603050405020304" pitchFamily="18" charset="0"/>
              </a:rPr>
              <a:t>o examine the rates of recidivism among crossover youth and </a:t>
            </a:r>
            <a:r>
              <a:rPr lang="en-US" sz="2400" dirty="0">
                <a:latin typeface="Times New Roman" panose="02020603050405020304" pitchFamily="18" charset="0"/>
              </a:rPr>
              <a:t>assess </a:t>
            </a:r>
            <a:r>
              <a:rPr lang="en-US" sz="2400" b="0" i="0" u="sng" dirty="0">
                <a:effectLst/>
                <a:latin typeface="Times New Roman" panose="02020603050405020304" pitchFamily="18" charset="0"/>
              </a:rPr>
              <a:t>how type and timing of system experiences with CWS, JJ, &amp; mental health services</a:t>
            </a:r>
            <a:r>
              <a:rPr lang="en-US" sz="2400" b="0" i="0" dirty="0">
                <a:effectLst/>
                <a:latin typeface="Times New Roman" panose="02020603050405020304" pitchFamily="18" charset="0"/>
              </a:rPr>
              <a:t> influence </a:t>
            </a:r>
            <a:r>
              <a:rPr lang="en-US" sz="2400" i="0" dirty="0">
                <a:effectLst/>
                <a:latin typeface="Times New Roman" panose="02020603050405020304" pitchFamily="18" charset="0"/>
              </a:rPr>
              <a:t>risk of:</a:t>
            </a:r>
          </a:p>
          <a:p>
            <a:pPr marL="0" indent="0">
              <a:buNone/>
            </a:pPr>
            <a:endParaRPr lang="en-US" sz="2400" b="1" i="0" dirty="0">
              <a:effectLst/>
              <a:latin typeface="Times New Roman" panose="02020603050405020304" pitchFamily="18" charset="0"/>
            </a:endParaRPr>
          </a:p>
          <a:p>
            <a:pPr marL="0" indent="0">
              <a:buNone/>
            </a:pPr>
            <a:r>
              <a:rPr lang="en-US" sz="2400" dirty="0">
                <a:latin typeface="Times New Roman" panose="02020603050405020304" pitchFamily="18" charset="0"/>
              </a:rPr>
              <a:t>1) F</a:t>
            </a:r>
            <a:r>
              <a:rPr lang="en-US" sz="2400" b="0" i="0" dirty="0">
                <a:effectLst/>
                <a:latin typeface="Times New Roman" panose="02020603050405020304" pitchFamily="18" charset="0"/>
              </a:rPr>
              <a:t>irst recidivism</a:t>
            </a:r>
          </a:p>
          <a:p>
            <a:pPr marL="0" indent="0">
              <a:buNone/>
            </a:pPr>
            <a:r>
              <a:rPr lang="en-US" sz="2400" dirty="0">
                <a:latin typeface="Times New Roman" panose="02020603050405020304" pitchFamily="18" charset="0"/>
              </a:rPr>
              <a:t>2) Multiple/subsequent recidivism </a:t>
            </a:r>
          </a:p>
          <a:p>
            <a:pPr marL="0" indent="0">
              <a:buNone/>
            </a:pPr>
            <a:r>
              <a:rPr lang="en-US" sz="2400" dirty="0">
                <a:latin typeface="Times New Roman" panose="02020603050405020304" pitchFamily="18" charset="0"/>
              </a:rPr>
              <a:t>3) R</a:t>
            </a:r>
            <a:r>
              <a:rPr lang="en-US" sz="2400" b="0" i="0" dirty="0">
                <a:effectLst/>
                <a:latin typeface="Times New Roman" panose="02020603050405020304" pitchFamily="18" charset="0"/>
              </a:rPr>
              <a:t>ecidivism that escalates in seriousness </a:t>
            </a:r>
          </a:p>
          <a:p>
            <a:pPr marL="457200" lvl="1" indent="0">
              <a:buNone/>
            </a:pPr>
            <a:r>
              <a:rPr lang="en-US" b="0" i="0" dirty="0">
                <a:effectLst/>
                <a:latin typeface="Times New Roman" panose="02020603050405020304" pitchFamily="18" charset="0"/>
              </a:rPr>
              <a:t>(i.e., being charged with a higher-ranking offense than all previous offenses)</a:t>
            </a:r>
          </a:p>
          <a:p>
            <a:pPr marL="457200" lvl="1" indent="0">
              <a:buNone/>
            </a:pPr>
            <a:endParaRPr lang="en-US" sz="2000" dirty="0">
              <a:latin typeface="Times New Roman" panose="02020603050405020304" pitchFamily="18" charset="0"/>
            </a:endParaRPr>
          </a:p>
        </p:txBody>
      </p:sp>
    </p:spTree>
    <p:extLst>
      <p:ext uri="{BB962C8B-B14F-4D97-AF65-F5344CB8AC3E}">
        <p14:creationId xmlns:p14="http://schemas.microsoft.com/office/powerpoint/2010/main" val="34998459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BACDCE15E3884D8166E0B57BA3310A" ma:contentTypeVersion="10" ma:contentTypeDescription="Create a new document." ma:contentTypeScope="" ma:versionID="a6ac2d1f20658ecc18557906d1765f5a">
  <xsd:schema xmlns:xsd="http://www.w3.org/2001/XMLSchema" xmlns:xs="http://www.w3.org/2001/XMLSchema" xmlns:p="http://schemas.microsoft.com/office/2006/metadata/properties" xmlns:ns2="8efeebb8-12c0-4033-997c-07494a9ddf58" xmlns:ns3="c05f9678-b365-448b-a896-d7f1f3938e47" targetNamespace="http://schemas.microsoft.com/office/2006/metadata/properties" ma:root="true" ma:fieldsID="66b9ecfff99d40c34a51ebde152fc135" ns2:_="" ns3:_="">
    <xsd:import namespace="8efeebb8-12c0-4033-997c-07494a9ddf58"/>
    <xsd:import namespace="c05f9678-b365-448b-a896-d7f1f3938e4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feebb8-12c0-4033-997c-07494a9ddf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28b28469-8996-4088-bd89-44d87d6385e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5f9678-b365-448b-a896-d7f1f3938e4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efeebb8-12c0-4033-997c-07494a9ddf5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59B2D87-0B8C-41C3-8CFF-41B5444AF133}"/>
</file>

<file path=customXml/itemProps2.xml><?xml version="1.0" encoding="utf-8"?>
<ds:datastoreItem xmlns:ds="http://schemas.openxmlformats.org/officeDocument/2006/customXml" ds:itemID="{421BDCE7-96D9-4549-BF1C-C1370FEE47FE}"/>
</file>

<file path=customXml/itemProps3.xml><?xml version="1.0" encoding="utf-8"?>
<ds:datastoreItem xmlns:ds="http://schemas.openxmlformats.org/officeDocument/2006/customXml" ds:itemID="{14748952-303C-41F9-9C8E-13339829D465}"/>
</file>

<file path=docProps/app.xml><?xml version="1.0" encoding="utf-8"?>
<Properties xmlns="http://schemas.openxmlformats.org/officeDocument/2006/extended-properties" xmlns:vt="http://schemas.openxmlformats.org/officeDocument/2006/docPropsVTypes">
  <Template/>
  <TotalTime>9059</TotalTime>
  <Words>5042</Words>
  <Application>Microsoft Macintosh PowerPoint</Application>
  <PresentationFormat>Widescreen</PresentationFormat>
  <Paragraphs>1294</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Segoe UI</vt:lpstr>
      <vt:lpstr>Times</vt:lpstr>
      <vt:lpstr>Times New Roman</vt:lpstr>
      <vt:lpstr>Office Theme</vt:lpstr>
      <vt:lpstr>Rates and Predictors of Juvenile Recidivism   for Child Welfare Involved Youth </vt:lpstr>
      <vt:lpstr>Background </vt:lpstr>
      <vt:lpstr>Prior Research </vt:lpstr>
      <vt:lpstr>Understanding Recidivism among CWS-involved Youth</vt:lpstr>
      <vt:lpstr>Active vs Not Active CWS Involvement</vt:lpstr>
      <vt:lpstr>CWS Placements</vt:lpstr>
      <vt:lpstr>Mental Health Services  </vt:lpstr>
      <vt:lpstr>Recidivism Predictors: Likely vary by Gender</vt:lpstr>
      <vt:lpstr>The Current Study: Aims  </vt:lpstr>
      <vt:lpstr>The Current Study: Research Questions </vt:lpstr>
      <vt:lpstr>Data   </vt:lpstr>
      <vt:lpstr>Measures: Juvenile Justice Charges </vt:lpstr>
      <vt:lpstr>Measures: Recidivism  </vt:lpstr>
      <vt:lpstr>Measures: Active CWS involvement  </vt:lpstr>
      <vt:lpstr>Measures: Mental Health Claims </vt:lpstr>
      <vt:lpstr>Analytic Strategy </vt:lpstr>
      <vt:lpstr>Sample Characteristics (N= 14,166)</vt:lpstr>
      <vt:lpstr>Descriptive Statistics </vt:lpstr>
      <vt:lpstr>Descriptive Statistics </vt:lpstr>
      <vt:lpstr>PowerPoint Presentation</vt:lpstr>
      <vt:lpstr>Recidivism Rates </vt:lpstr>
      <vt:lpstr>Any Recidivism by initial JJ offense type (% full sample) </vt:lpstr>
      <vt:lpstr>Females</vt:lpstr>
      <vt:lpstr>Males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Initial Conclusions</vt:lpstr>
      <vt:lpstr>Limitations </vt:lpstr>
      <vt:lpstr>Thank you!   Questions?  Allison Kurpiel  Email: aek271@psu.edu </vt:lpstr>
      <vt:lpstr>Supplementary/Full models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Rates and Predictors of Juvenile Recidivism   for Child Welfare Involved Youth </dc:title>
  <dc:creator>Kurpiel, Allison</dc:creator>
  <cp:lastModifiedBy>Kurpiel, Allison</cp:lastModifiedBy>
  <cp:revision>16</cp:revision>
  <dcterms:created xsi:type="dcterms:W3CDTF">2023-09-15T16:01:38Z</dcterms:created>
  <dcterms:modified xsi:type="dcterms:W3CDTF">2023-10-02T21:29:36Z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0x010100D5BACDCE15E3884D8166E0B57BA3310A</vt:lpwstr>
  </property>
</Properties>
</file>