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1.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2.xml" ContentType="application/vnd.openxmlformats-officedocument.drawingml.chart+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76"/>
  </p:notesMasterIdLst>
  <p:handoutMasterIdLst>
    <p:handoutMasterId r:id="rId77"/>
  </p:handoutMasterIdLst>
  <p:sldIdLst>
    <p:sldId id="565" r:id="rId2"/>
    <p:sldId id="672" r:id="rId3"/>
    <p:sldId id="524" r:id="rId4"/>
    <p:sldId id="570" r:id="rId5"/>
    <p:sldId id="519" r:id="rId6"/>
    <p:sldId id="520" r:id="rId7"/>
    <p:sldId id="574" r:id="rId8"/>
    <p:sldId id="571" r:id="rId9"/>
    <p:sldId id="398" r:id="rId10"/>
    <p:sldId id="673" r:id="rId11"/>
    <p:sldId id="399" r:id="rId12"/>
    <p:sldId id="400" r:id="rId13"/>
    <p:sldId id="654" r:id="rId14"/>
    <p:sldId id="655" r:id="rId15"/>
    <p:sldId id="656" r:id="rId16"/>
    <p:sldId id="657" r:id="rId17"/>
    <p:sldId id="658" r:id="rId18"/>
    <p:sldId id="670" r:id="rId19"/>
    <p:sldId id="659" r:id="rId20"/>
    <p:sldId id="674" r:id="rId21"/>
    <p:sldId id="665" r:id="rId22"/>
    <p:sldId id="664" r:id="rId23"/>
    <p:sldId id="393" r:id="rId24"/>
    <p:sldId id="487" r:id="rId25"/>
    <p:sldId id="410" r:id="rId26"/>
    <p:sldId id="412" r:id="rId27"/>
    <p:sldId id="413" r:id="rId28"/>
    <p:sldId id="415" r:id="rId29"/>
    <p:sldId id="573" r:id="rId30"/>
    <p:sldId id="421" r:id="rId31"/>
    <p:sldId id="422" r:id="rId32"/>
    <p:sldId id="590" r:id="rId33"/>
    <p:sldId id="579" r:id="rId34"/>
    <p:sldId id="416" r:id="rId35"/>
    <p:sldId id="320" r:id="rId36"/>
    <p:sldId id="497" r:id="rId37"/>
    <p:sldId id="478" r:id="rId38"/>
    <p:sldId id="569" r:id="rId39"/>
    <p:sldId id="675" r:id="rId40"/>
    <p:sldId id="329" r:id="rId41"/>
    <p:sldId id="603" r:id="rId42"/>
    <p:sldId id="330" r:id="rId43"/>
    <p:sldId id="527" r:id="rId44"/>
    <p:sldId id="563" r:id="rId45"/>
    <p:sldId id="564" r:id="rId46"/>
    <p:sldId id="529" r:id="rId47"/>
    <p:sldId id="607" r:id="rId48"/>
    <p:sldId id="611" r:id="rId49"/>
    <p:sldId id="612" r:id="rId50"/>
    <p:sldId id="614" r:id="rId51"/>
    <p:sldId id="597" r:id="rId52"/>
    <p:sldId id="608" r:id="rId53"/>
    <p:sldId id="543" r:id="rId54"/>
    <p:sldId id="544" r:id="rId55"/>
    <p:sldId id="541" r:id="rId56"/>
    <p:sldId id="621" r:id="rId57"/>
    <p:sldId id="622" r:id="rId58"/>
    <p:sldId id="623" r:id="rId59"/>
    <p:sldId id="624" r:id="rId60"/>
    <p:sldId id="625" r:id="rId61"/>
    <p:sldId id="626" r:id="rId62"/>
    <p:sldId id="666" r:id="rId63"/>
    <p:sldId id="630" r:id="rId64"/>
    <p:sldId id="556" r:id="rId65"/>
    <p:sldId id="634" r:id="rId66"/>
    <p:sldId id="635" r:id="rId67"/>
    <p:sldId id="636" r:id="rId68"/>
    <p:sldId id="638" r:id="rId69"/>
    <p:sldId id="676" r:id="rId70"/>
    <p:sldId id="631" r:id="rId71"/>
    <p:sldId id="680" r:id="rId72"/>
    <p:sldId id="561" r:id="rId73"/>
    <p:sldId id="562" r:id="rId74"/>
    <p:sldId id="307" r:id="rId7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65167" autoAdjust="0"/>
  </p:normalViewPr>
  <p:slideViewPr>
    <p:cSldViewPr>
      <p:cViewPr varScale="1">
        <p:scale>
          <a:sx n="56" d="100"/>
          <a:sy n="56" d="100"/>
        </p:scale>
        <p:origin x="1788"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31240"/>
    </p:cViewPr>
  </p:sorterViewPr>
  <p:notesViewPr>
    <p:cSldViewPr>
      <p:cViewPr varScale="1">
        <p:scale>
          <a:sx n="68" d="100"/>
          <a:sy n="68" d="100"/>
        </p:scale>
        <p:origin x="-3312" y="-12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ent\Documents\My%20Current%20Research\PediBIRN%20Validation%20Study\Derivation%20AND%20Validation%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ent\Documents\My%20Current%20Research\PediBIRN%20Validation%20Study\Derivation%20AND%20Validation%20Data.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Kent\Documents\My%20Current%20Research\PediBIRN%20Validation%20Study\Derivation%20AND%20Validation%20Data.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7.0278520040429698E-2"/>
          <c:y val="3.3010467447341443E-2"/>
          <c:w val="0.90005616337618344"/>
          <c:h val="0.85621640325389636"/>
        </c:manualLayout>
      </c:layout>
      <c:barChart>
        <c:barDir val="col"/>
        <c:grouping val="clustered"/>
        <c:varyColors val="0"/>
        <c:ser>
          <c:idx val="0"/>
          <c:order val="0"/>
          <c:tx>
            <c:strRef>
              <c:f>'Site-specific Data &amp; Validation'!$HO$3</c:f>
              <c:strCache>
                <c:ptCount val="1"/>
                <c:pt idx="0">
                  <c:v>Using original criteria</c:v>
                </c:pt>
              </c:strCache>
            </c:strRef>
          </c:tx>
          <c:spPr>
            <a:solidFill>
              <a:schemeClr val="accent3">
                <a:lumMod val="75000"/>
              </a:schemeClr>
            </a:solidFill>
          </c:spPr>
          <c:invertIfNegative val="0"/>
          <c:cat>
            <c:strRef>
              <c:f>'Site-specific Data &amp; Validation'!$HP$2:$HT$2</c:f>
              <c:strCache>
                <c:ptCount val="5"/>
                <c:pt idx="0">
                  <c:v>SENS</c:v>
                </c:pt>
                <c:pt idx="1">
                  <c:v>SPEC</c:v>
                </c:pt>
                <c:pt idx="2">
                  <c:v>NPV</c:v>
                </c:pt>
                <c:pt idx="3">
                  <c:v>LR-</c:v>
                </c:pt>
                <c:pt idx="4">
                  <c:v>NPTP</c:v>
                </c:pt>
              </c:strCache>
            </c:strRef>
          </c:cat>
          <c:val>
            <c:numRef>
              <c:f>'Site-specific Data &amp; Validation'!$HP$3:$HT$3</c:f>
              <c:numCache>
                <c:formatCode>0.000</c:formatCode>
                <c:ptCount val="5"/>
                <c:pt idx="0">
                  <c:v>0.95789473684210524</c:v>
                </c:pt>
                <c:pt idx="1">
                  <c:v>0.35964912280701755</c:v>
                </c:pt>
                <c:pt idx="2">
                  <c:v>0.91111111111111109</c:v>
                </c:pt>
                <c:pt idx="3">
                  <c:v>0.11707317073170737</c:v>
                </c:pt>
                <c:pt idx="4">
                  <c:v>8.888888888888892E-2</c:v>
                </c:pt>
              </c:numCache>
            </c:numRef>
          </c:val>
          <c:extLst>
            <c:ext xmlns:c16="http://schemas.microsoft.com/office/drawing/2014/chart" uri="{C3380CC4-5D6E-409C-BE32-E72D297353CC}">
              <c16:uniqueId val="{00000000-71A8-467C-84E5-71EA7DE9F387}"/>
            </c:ext>
          </c:extLst>
        </c:ser>
        <c:ser>
          <c:idx val="2"/>
          <c:order val="1"/>
          <c:tx>
            <c:strRef>
              <c:f>'Site-specific Data &amp; Validation'!$HO$4</c:f>
              <c:strCache>
                <c:ptCount val="1"/>
                <c:pt idx="0">
                  <c:v>Using physicians' final diagnoses</c:v>
                </c:pt>
              </c:strCache>
            </c:strRef>
          </c:tx>
          <c:spPr>
            <a:solidFill>
              <a:srgbClr val="FF0000"/>
            </a:solidFill>
          </c:spPr>
          <c:invertIfNegative val="0"/>
          <c:cat>
            <c:strRef>
              <c:f>'Site-specific Data &amp; Validation'!$HP$2:$HT$2</c:f>
              <c:strCache>
                <c:ptCount val="5"/>
                <c:pt idx="0">
                  <c:v>SENS</c:v>
                </c:pt>
                <c:pt idx="1">
                  <c:v>SPEC</c:v>
                </c:pt>
                <c:pt idx="2">
                  <c:v>NPV</c:v>
                </c:pt>
                <c:pt idx="3">
                  <c:v>LR-</c:v>
                </c:pt>
                <c:pt idx="4">
                  <c:v>NPTP</c:v>
                </c:pt>
              </c:strCache>
            </c:strRef>
          </c:cat>
          <c:val>
            <c:numRef>
              <c:f>'Site-specific Data &amp; Validation'!$HP$4:$HT$4</c:f>
              <c:numCache>
                <c:formatCode>0.000</c:formatCode>
                <c:ptCount val="5"/>
                <c:pt idx="0">
                  <c:v>0.970873786407767</c:v>
                </c:pt>
                <c:pt idx="1">
                  <c:v>0.39622641509433965</c:v>
                </c:pt>
                <c:pt idx="2">
                  <c:v>0.93333333333333335</c:v>
                </c:pt>
                <c:pt idx="3">
                  <c:v>7.3509015256588039E-2</c:v>
                </c:pt>
                <c:pt idx="4">
                  <c:v>6.6666666666666652E-2</c:v>
                </c:pt>
              </c:numCache>
            </c:numRef>
          </c:val>
          <c:extLst>
            <c:ext xmlns:c16="http://schemas.microsoft.com/office/drawing/2014/chart" uri="{C3380CC4-5D6E-409C-BE32-E72D297353CC}">
              <c16:uniqueId val="{00000001-71A8-467C-84E5-71EA7DE9F387}"/>
            </c:ext>
          </c:extLst>
        </c:ser>
        <c:ser>
          <c:idx val="4"/>
          <c:order val="2"/>
          <c:tx>
            <c:strRef>
              <c:f>'Site-specific Data &amp; Validation'!$HO$5</c:f>
              <c:strCache>
                <c:ptCount val="1"/>
                <c:pt idx="0">
                  <c:v>As a positive partial or complete abuse evaluation</c:v>
                </c:pt>
              </c:strCache>
            </c:strRef>
          </c:tx>
          <c:spPr>
            <a:solidFill>
              <a:schemeClr val="tx2"/>
            </a:solidFill>
          </c:spPr>
          <c:invertIfNegative val="0"/>
          <c:cat>
            <c:strRef>
              <c:f>'Site-specific Data &amp; Validation'!$HP$2:$HT$2</c:f>
              <c:strCache>
                <c:ptCount val="5"/>
                <c:pt idx="0">
                  <c:v>SENS</c:v>
                </c:pt>
                <c:pt idx="1">
                  <c:v>SPEC</c:v>
                </c:pt>
                <c:pt idx="2">
                  <c:v>NPV</c:v>
                </c:pt>
                <c:pt idx="3">
                  <c:v>LR-</c:v>
                </c:pt>
                <c:pt idx="4">
                  <c:v>NPTP</c:v>
                </c:pt>
              </c:strCache>
            </c:strRef>
          </c:cat>
          <c:val>
            <c:numRef>
              <c:f>'Site-specific Data &amp; Validation'!$HP$5:$HT$5</c:f>
              <c:numCache>
                <c:formatCode>0.000</c:formatCode>
                <c:ptCount val="5"/>
                <c:pt idx="0">
                  <c:v>1</c:v>
                </c:pt>
                <c:pt idx="1">
                  <c:v>0.32222222222222224</c:v>
                </c:pt>
                <c:pt idx="2">
                  <c:v>1</c:v>
                </c:pt>
                <c:pt idx="3">
                  <c:v>0</c:v>
                </c:pt>
                <c:pt idx="4">
                  <c:v>0</c:v>
                </c:pt>
              </c:numCache>
            </c:numRef>
          </c:val>
          <c:extLst>
            <c:ext xmlns:c16="http://schemas.microsoft.com/office/drawing/2014/chart" uri="{C3380CC4-5D6E-409C-BE32-E72D297353CC}">
              <c16:uniqueId val="{00000002-71A8-467C-84E5-71EA7DE9F387}"/>
            </c:ext>
          </c:extLst>
        </c:ser>
        <c:dLbls>
          <c:showLegendKey val="0"/>
          <c:showVal val="0"/>
          <c:showCatName val="0"/>
          <c:showSerName val="0"/>
          <c:showPercent val="0"/>
          <c:showBubbleSize val="0"/>
        </c:dLbls>
        <c:gapWidth val="150"/>
        <c:axId val="242985360"/>
        <c:axId val="242986144"/>
      </c:barChart>
      <c:catAx>
        <c:axId val="242985360"/>
        <c:scaling>
          <c:orientation val="minMax"/>
        </c:scaling>
        <c:delete val="0"/>
        <c:axPos val="b"/>
        <c:numFmt formatCode="General" sourceLinked="0"/>
        <c:majorTickMark val="out"/>
        <c:minorTickMark val="none"/>
        <c:tickLblPos val="nextTo"/>
        <c:crossAx val="242986144"/>
        <c:crosses val="autoZero"/>
        <c:auto val="1"/>
        <c:lblAlgn val="ctr"/>
        <c:lblOffset val="100"/>
        <c:noMultiLvlLbl val="0"/>
      </c:catAx>
      <c:valAx>
        <c:axId val="242986144"/>
        <c:scaling>
          <c:orientation val="minMax"/>
          <c:max val="1"/>
        </c:scaling>
        <c:delete val="0"/>
        <c:axPos val="l"/>
        <c:majorGridlines/>
        <c:numFmt formatCode="0.0" sourceLinked="0"/>
        <c:majorTickMark val="out"/>
        <c:minorTickMark val="none"/>
        <c:tickLblPos val="nextTo"/>
        <c:crossAx val="242985360"/>
        <c:crosses val="autoZero"/>
        <c:crossBetween val="between"/>
      </c:valAx>
    </c:plotArea>
    <c:legend>
      <c:legendPos val="r"/>
      <c:layout>
        <c:manualLayout>
          <c:xMode val="edge"/>
          <c:yMode val="edge"/>
          <c:x val="0.6331646225668881"/>
          <c:y val="0.31454970732304594"/>
          <c:w val="0.31641595541886747"/>
          <c:h val="0.26907082470917837"/>
        </c:manualLayout>
      </c:layout>
      <c:overlay val="0"/>
      <c:spPr>
        <a:solidFill>
          <a:schemeClr val="bg1"/>
        </a:solidFill>
        <a:ln>
          <a:solidFill>
            <a:sysClr val="windowText" lastClr="000000"/>
          </a:solidFill>
        </a:ln>
      </c:sp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7.0278520040429698E-2"/>
          <c:y val="3.3010467447341443E-2"/>
          <c:w val="0.90005616337618344"/>
          <c:h val="0.85621640325389636"/>
        </c:manualLayout>
      </c:layout>
      <c:barChart>
        <c:barDir val="col"/>
        <c:grouping val="clustered"/>
        <c:varyColors val="0"/>
        <c:ser>
          <c:idx val="0"/>
          <c:order val="0"/>
          <c:tx>
            <c:strRef>
              <c:f>'Site-specific Data &amp; Validation'!$HO$8</c:f>
              <c:strCache>
                <c:ptCount val="1"/>
                <c:pt idx="0">
                  <c:v>Using original criteria</c:v>
                </c:pt>
              </c:strCache>
            </c:strRef>
          </c:tx>
          <c:spPr>
            <a:solidFill>
              <a:schemeClr val="accent3">
                <a:lumMod val="75000"/>
              </a:schemeClr>
            </a:solidFill>
          </c:spPr>
          <c:invertIfNegative val="0"/>
          <c:cat>
            <c:strRef>
              <c:f>'Site-specific Data &amp; Validation'!$HP$7:$HT$7</c:f>
              <c:strCache>
                <c:ptCount val="5"/>
                <c:pt idx="0">
                  <c:v>SENS</c:v>
                </c:pt>
                <c:pt idx="1">
                  <c:v>SPEC</c:v>
                </c:pt>
                <c:pt idx="2">
                  <c:v>NPV</c:v>
                </c:pt>
                <c:pt idx="3">
                  <c:v>LR-</c:v>
                </c:pt>
                <c:pt idx="4">
                  <c:v>NPTP</c:v>
                </c:pt>
              </c:strCache>
            </c:strRef>
          </c:cat>
          <c:val>
            <c:numRef>
              <c:f>'Site-specific Data &amp; Validation'!$HP$8:$HT$8</c:f>
              <c:numCache>
                <c:formatCode>0.000</c:formatCode>
                <c:ptCount val="5"/>
                <c:pt idx="0">
                  <c:v>0.95967741935483875</c:v>
                </c:pt>
                <c:pt idx="1">
                  <c:v>0.42514970059880242</c:v>
                </c:pt>
                <c:pt idx="2">
                  <c:v>0.93421052631578949</c:v>
                </c:pt>
                <c:pt idx="3">
                  <c:v>9.484325306678773E-2</c:v>
                </c:pt>
                <c:pt idx="4">
                  <c:v>6.5789473684210467E-2</c:v>
                </c:pt>
              </c:numCache>
            </c:numRef>
          </c:val>
          <c:extLst>
            <c:ext xmlns:c16="http://schemas.microsoft.com/office/drawing/2014/chart" uri="{C3380CC4-5D6E-409C-BE32-E72D297353CC}">
              <c16:uniqueId val="{00000000-45EC-422A-8643-C4ECA607D446}"/>
            </c:ext>
          </c:extLst>
        </c:ser>
        <c:ser>
          <c:idx val="2"/>
          <c:order val="1"/>
          <c:tx>
            <c:strRef>
              <c:f>'Site-specific Data &amp; Validation'!$HO$9</c:f>
              <c:strCache>
                <c:ptCount val="1"/>
                <c:pt idx="0">
                  <c:v>Using physicians' final diagnoses</c:v>
                </c:pt>
              </c:strCache>
            </c:strRef>
          </c:tx>
          <c:spPr>
            <a:solidFill>
              <a:srgbClr val="FF0000"/>
            </a:solidFill>
          </c:spPr>
          <c:invertIfNegative val="0"/>
          <c:cat>
            <c:strRef>
              <c:f>'Site-specific Data &amp; Validation'!$HP$7:$HT$7</c:f>
              <c:strCache>
                <c:ptCount val="5"/>
                <c:pt idx="0">
                  <c:v>SENS</c:v>
                </c:pt>
                <c:pt idx="1">
                  <c:v>SPEC</c:v>
                </c:pt>
                <c:pt idx="2">
                  <c:v>NPV</c:v>
                </c:pt>
                <c:pt idx="3">
                  <c:v>LR-</c:v>
                </c:pt>
                <c:pt idx="4">
                  <c:v>NPTP</c:v>
                </c:pt>
              </c:strCache>
            </c:strRef>
          </c:cat>
          <c:val>
            <c:numRef>
              <c:f>'Site-specific Data &amp; Validation'!$HP$9:$HT$9</c:f>
              <c:numCache>
                <c:formatCode>0.000</c:formatCode>
                <c:ptCount val="5"/>
                <c:pt idx="0">
                  <c:v>0.97916666666666663</c:v>
                </c:pt>
                <c:pt idx="1">
                  <c:v>0.49659863945578231</c:v>
                </c:pt>
                <c:pt idx="2">
                  <c:v>0.96052631578947367</c:v>
                </c:pt>
                <c:pt idx="3">
                  <c:v>4.1952054794520625E-2</c:v>
                </c:pt>
                <c:pt idx="4">
                  <c:v>3.947368421052639E-2</c:v>
                </c:pt>
              </c:numCache>
            </c:numRef>
          </c:val>
          <c:extLst>
            <c:ext xmlns:c16="http://schemas.microsoft.com/office/drawing/2014/chart" uri="{C3380CC4-5D6E-409C-BE32-E72D297353CC}">
              <c16:uniqueId val="{00000001-45EC-422A-8643-C4ECA607D446}"/>
            </c:ext>
          </c:extLst>
        </c:ser>
        <c:ser>
          <c:idx val="4"/>
          <c:order val="2"/>
          <c:tx>
            <c:strRef>
              <c:f>'Site-specific Data &amp; Validation'!$HO$10</c:f>
              <c:strCache>
                <c:ptCount val="1"/>
                <c:pt idx="0">
                  <c:v>As a positive partial or complete abuse evaluation</c:v>
                </c:pt>
              </c:strCache>
            </c:strRef>
          </c:tx>
          <c:spPr>
            <a:solidFill>
              <a:schemeClr val="tx2"/>
            </a:solidFill>
          </c:spPr>
          <c:invertIfNegative val="0"/>
          <c:cat>
            <c:strRef>
              <c:f>'Site-specific Data &amp; Validation'!$HP$7:$HT$7</c:f>
              <c:strCache>
                <c:ptCount val="5"/>
                <c:pt idx="0">
                  <c:v>SENS</c:v>
                </c:pt>
                <c:pt idx="1">
                  <c:v>SPEC</c:v>
                </c:pt>
                <c:pt idx="2">
                  <c:v>NPV</c:v>
                </c:pt>
                <c:pt idx="3">
                  <c:v>LR-</c:v>
                </c:pt>
                <c:pt idx="4">
                  <c:v>NPTP</c:v>
                </c:pt>
              </c:strCache>
            </c:strRef>
          </c:cat>
          <c:val>
            <c:numRef>
              <c:f>'Site-specific Data &amp; Validation'!$HP$10:$HT$10</c:f>
              <c:numCache>
                <c:formatCode>0.000</c:formatCode>
                <c:ptCount val="5"/>
                <c:pt idx="0">
                  <c:v>0.98347107438016534</c:v>
                </c:pt>
                <c:pt idx="1">
                  <c:v>0.35454545454545455</c:v>
                </c:pt>
                <c:pt idx="2">
                  <c:v>0.95121951219512191</c:v>
                </c:pt>
                <c:pt idx="3">
                  <c:v>4.6620046620046464E-2</c:v>
                </c:pt>
                <c:pt idx="4">
                  <c:v>4.8780487804877898E-2</c:v>
                </c:pt>
              </c:numCache>
            </c:numRef>
          </c:val>
          <c:extLst>
            <c:ext xmlns:c16="http://schemas.microsoft.com/office/drawing/2014/chart" uri="{C3380CC4-5D6E-409C-BE32-E72D297353CC}">
              <c16:uniqueId val="{00000002-45EC-422A-8643-C4ECA607D446}"/>
            </c:ext>
          </c:extLst>
        </c:ser>
        <c:dLbls>
          <c:showLegendKey val="0"/>
          <c:showVal val="0"/>
          <c:showCatName val="0"/>
          <c:showSerName val="0"/>
          <c:showPercent val="0"/>
          <c:showBubbleSize val="0"/>
        </c:dLbls>
        <c:gapWidth val="150"/>
        <c:axId val="235835272"/>
        <c:axId val="294004832"/>
      </c:barChart>
      <c:catAx>
        <c:axId val="235835272"/>
        <c:scaling>
          <c:orientation val="minMax"/>
        </c:scaling>
        <c:delete val="0"/>
        <c:axPos val="b"/>
        <c:numFmt formatCode="General" sourceLinked="0"/>
        <c:majorTickMark val="out"/>
        <c:minorTickMark val="none"/>
        <c:tickLblPos val="nextTo"/>
        <c:crossAx val="294004832"/>
        <c:crosses val="autoZero"/>
        <c:auto val="1"/>
        <c:lblAlgn val="ctr"/>
        <c:lblOffset val="100"/>
        <c:noMultiLvlLbl val="0"/>
      </c:catAx>
      <c:valAx>
        <c:axId val="294004832"/>
        <c:scaling>
          <c:orientation val="minMax"/>
          <c:max val="1"/>
        </c:scaling>
        <c:delete val="0"/>
        <c:axPos val="l"/>
        <c:majorGridlines/>
        <c:numFmt formatCode="0.0" sourceLinked="0"/>
        <c:majorTickMark val="out"/>
        <c:minorTickMark val="none"/>
        <c:tickLblPos val="nextTo"/>
        <c:crossAx val="235835272"/>
        <c:crosses val="autoZero"/>
        <c:crossBetween val="between"/>
      </c:valAx>
    </c:plotArea>
    <c:legend>
      <c:legendPos val="r"/>
      <c:layout>
        <c:manualLayout>
          <c:xMode val="edge"/>
          <c:yMode val="edge"/>
          <c:x val="0.6331646225668881"/>
          <c:y val="0.31454970732304594"/>
          <c:w val="0.31641595541886747"/>
          <c:h val="0.26907082470917837"/>
        </c:manualLayout>
      </c:layout>
      <c:overlay val="0"/>
      <c:spPr>
        <a:solidFill>
          <a:schemeClr val="bg1"/>
        </a:solidFill>
        <a:ln>
          <a:solidFill>
            <a:sysClr val="windowText" lastClr="000000"/>
          </a:solidFill>
        </a:ln>
      </c:sp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548979762232794"/>
          <c:y val="1.849872703439686E-2"/>
          <c:w val="0.80574036179110486"/>
          <c:h val="0.68581624765807081"/>
        </c:manualLayout>
      </c:layout>
      <c:scatterChart>
        <c:scatterStyle val="lineMarker"/>
        <c:varyColors val="0"/>
        <c:ser>
          <c:idx val="0"/>
          <c:order val="0"/>
          <c:tx>
            <c:v>16 subpopulations (Pearson's R=0.708)</c:v>
          </c:tx>
          <c:spPr>
            <a:ln w="28575">
              <a:noFill/>
            </a:ln>
          </c:spPr>
          <c:trendline>
            <c:spPr>
              <a:ln>
                <a:solidFill>
                  <a:srgbClr val="4F81BD"/>
                </a:solidFill>
              </a:ln>
            </c:spPr>
            <c:trendlineType val="linear"/>
            <c:dispRSqr val="0"/>
            <c:dispEq val="0"/>
          </c:trendline>
          <c:xVal>
            <c:numRef>
              <c:f>Yields!$HK$34:$HK$49</c:f>
              <c:numCache>
                <c:formatCode>0.000</c:formatCode>
                <c:ptCount val="16"/>
                <c:pt idx="0">
                  <c:v>0.8</c:v>
                </c:pt>
                <c:pt idx="1">
                  <c:v>0.92500000000000004</c:v>
                </c:pt>
                <c:pt idx="2">
                  <c:v>1</c:v>
                </c:pt>
                <c:pt idx="3">
                  <c:v>0.83333333333333337</c:v>
                </c:pt>
                <c:pt idx="4">
                  <c:v>0.375</c:v>
                </c:pt>
                <c:pt idx="5">
                  <c:v>0.765625</c:v>
                </c:pt>
                <c:pt idx="6">
                  <c:v>5.5555555555555552E-2</c:v>
                </c:pt>
                <c:pt idx="7">
                  <c:v>0.36363636363636365</c:v>
                </c:pt>
                <c:pt idx="8">
                  <c:v>1</c:v>
                </c:pt>
                <c:pt idx="9">
                  <c:v>0.85</c:v>
                </c:pt>
                <c:pt idx="10">
                  <c:v>0.5</c:v>
                </c:pt>
                <c:pt idx="11">
                  <c:v>0.63636363636363635</c:v>
                </c:pt>
                <c:pt idx="12">
                  <c:v>0.23076923076923078</c:v>
                </c:pt>
                <c:pt idx="13">
                  <c:v>0.66176470588235292</c:v>
                </c:pt>
                <c:pt idx="14">
                  <c:v>0.1076923076923077</c:v>
                </c:pt>
                <c:pt idx="15">
                  <c:v>7.43801652892562E-2</c:v>
                </c:pt>
              </c:numCache>
            </c:numRef>
          </c:xVal>
          <c:yVal>
            <c:numRef>
              <c:f>Yields!$HL$34:$HL$49</c:f>
              <c:numCache>
                <c:formatCode>0%</c:formatCode>
                <c:ptCount val="16"/>
                <c:pt idx="0">
                  <c:v>0.8</c:v>
                </c:pt>
                <c:pt idx="1">
                  <c:v>0.89743589743589747</c:v>
                </c:pt>
                <c:pt idx="2">
                  <c:v>0</c:v>
                </c:pt>
                <c:pt idx="3">
                  <c:v>0.81818181818181823</c:v>
                </c:pt>
                <c:pt idx="4">
                  <c:v>0.52380952380952384</c:v>
                </c:pt>
                <c:pt idx="5">
                  <c:v>0.84126984126984128</c:v>
                </c:pt>
                <c:pt idx="6">
                  <c:v>0</c:v>
                </c:pt>
                <c:pt idx="7">
                  <c:v>0.33333333333333331</c:v>
                </c:pt>
                <c:pt idx="8">
                  <c:v>0.8</c:v>
                </c:pt>
                <c:pt idx="9">
                  <c:v>0.7</c:v>
                </c:pt>
                <c:pt idx="10">
                  <c:v>0.33333333333333331</c:v>
                </c:pt>
                <c:pt idx="11">
                  <c:v>0.36363636363636365</c:v>
                </c:pt>
                <c:pt idx="12">
                  <c:v>0.1111111111111111</c:v>
                </c:pt>
                <c:pt idx="13">
                  <c:v>0.6</c:v>
                </c:pt>
                <c:pt idx="14">
                  <c:v>8.5714285714285715E-2</c:v>
                </c:pt>
                <c:pt idx="15">
                  <c:v>2.8571428571428571E-2</c:v>
                </c:pt>
              </c:numCache>
            </c:numRef>
          </c:yVal>
          <c:smooth val="0"/>
          <c:extLst>
            <c:ext xmlns:c16="http://schemas.microsoft.com/office/drawing/2014/chart" uri="{C3380CC4-5D6E-409C-BE32-E72D297353CC}">
              <c16:uniqueId val="{00000000-054A-4C40-82E1-8672FF2CE4E2}"/>
            </c:ext>
          </c:extLst>
        </c:ser>
        <c:ser>
          <c:idx val="1"/>
          <c:order val="1"/>
          <c:tx>
            <c:v>5 subpopulations (Pearson's R=0.996)</c:v>
          </c:tx>
          <c:spPr>
            <a:ln w="28575">
              <a:noFill/>
            </a:ln>
          </c:spPr>
          <c:marker>
            <c:symbol val="diamond"/>
            <c:size val="7"/>
          </c:marker>
          <c:trendline>
            <c:spPr>
              <a:ln>
                <a:solidFill>
                  <a:srgbClr val="F79646">
                    <a:lumMod val="75000"/>
                  </a:srgbClr>
                </a:solidFill>
              </a:ln>
            </c:spPr>
            <c:trendlineType val="linear"/>
            <c:dispRSqr val="0"/>
            <c:dispEq val="0"/>
          </c:trendline>
          <c:xVal>
            <c:numRef>
              <c:f>Yields!$HT$13:$HT$17</c:f>
              <c:numCache>
                <c:formatCode>General</c:formatCode>
                <c:ptCount val="5"/>
                <c:pt idx="0">
                  <c:v>0.8</c:v>
                </c:pt>
                <c:pt idx="1">
                  <c:v>0.74</c:v>
                </c:pt>
                <c:pt idx="2">
                  <c:v>0.62</c:v>
                </c:pt>
                <c:pt idx="3">
                  <c:v>0.4</c:v>
                </c:pt>
                <c:pt idx="4">
                  <c:v>7.0000000000000007E-2</c:v>
                </c:pt>
              </c:numCache>
            </c:numRef>
          </c:xVal>
          <c:yVal>
            <c:numRef>
              <c:f>Yields!$HU$13:$HU$17</c:f>
              <c:numCache>
                <c:formatCode>0%</c:formatCode>
                <c:ptCount val="5"/>
                <c:pt idx="0">
                  <c:v>0.8</c:v>
                </c:pt>
                <c:pt idx="1">
                  <c:v>0.76</c:v>
                </c:pt>
                <c:pt idx="2">
                  <c:v>0.68</c:v>
                </c:pt>
                <c:pt idx="3">
                  <c:v>0.4</c:v>
                </c:pt>
                <c:pt idx="4">
                  <c:v>0.03</c:v>
                </c:pt>
              </c:numCache>
            </c:numRef>
          </c:yVal>
          <c:smooth val="0"/>
          <c:extLst>
            <c:ext xmlns:c16="http://schemas.microsoft.com/office/drawing/2014/chart" uri="{C3380CC4-5D6E-409C-BE32-E72D297353CC}">
              <c16:uniqueId val="{00000001-054A-4C40-82E1-8672FF2CE4E2}"/>
            </c:ext>
          </c:extLst>
        </c:ser>
        <c:dLbls>
          <c:showLegendKey val="0"/>
          <c:showVal val="0"/>
          <c:showCatName val="0"/>
          <c:showSerName val="0"/>
          <c:showPercent val="0"/>
          <c:showBubbleSize val="0"/>
        </c:dLbls>
        <c:axId val="237583776"/>
        <c:axId val="237584168"/>
      </c:scatterChart>
      <c:valAx>
        <c:axId val="237583776"/>
        <c:scaling>
          <c:orientation val="minMax"/>
          <c:max val="1"/>
        </c:scaling>
        <c:delete val="0"/>
        <c:axPos val="b"/>
        <c:title>
          <c:tx>
            <c:rich>
              <a:bodyPr/>
              <a:lstStyle/>
              <a:p>
                <a:pPr>
                  <a:defRPr sz="1400"/>
                </a:pPr>
                <a:r>
                  <a:rPr lang="en-US" sz="1400" dirty="0"/>
                  <a:t>Estimates of Abuse Probability</a:t>
                </a:r>
              </a:p>
            </c:rich>
          </c:tx>
          <c:layout>
            <c:manualLayout>
              <c:xMode val="edge"/>
              <c:yMode val="edge"/>
              <c:x val="0.37826513898265174"/>
              <c:y val="0.7700299841586985"/>
            </c:manualLayout>
          </c:layout>
          <c:overlay val="0"/>
        </c:title>
        <c:numFmt formatCode="0.0" sourceLinked="0"/>
        <c:majorTickMark val="none"/>
        <c:minorTickMark val="none"/>
        <c:tickLblPos val="nextTo"/>
        <c:txPr>
          <a:bodyPr/>
          <a:lstStyle/>
          <a:p>
            <a:pPr>
              <a:defRPr sz="1100" b="1"/>
            </a:pPr>
            <a:endParaRPr lang="en-US"/>
          </a:p>
        </c:txPr>
        <c:crossAx val="237584168"/>
        <c:crosses val="autoZero"/>
        <c:crossBetween val="midCat"/>
      </c:valAx>
      <c:valAx>
        <c:axId val="237584168"/>
        <c:scaling>
          <c:orientation val="minMax"/>
          <c:max val="1"/>
          <c:min val="0"/>
        </c:scaling>
        <c:delete val="0"/>
        <c:axPos val="l"/>
        <c:title>
          <c:tx>
            <c:rich>
              <a:bodyPr rot="-5400000" vert="horz"/>
              <a:lstStyle/>
              <a:p>
                <a:pPr>
                  <a:defRPr sz="1400"/>
                </a:pPr>
                <a:r>
                  <a:rPr lang="en-US" sz="1400" dirty="0"/>
                  <a:t>Overall Diagnostic Yields</a:t>
                </a:r>
              </a:p>
            </c:rich>
          </c:tx>
          <c:overlay val="0"/>
        </c:title>
        <c:numFmt formatCode="0%" sourceLinked="0"/>
        <c:majorTickMark val="none"/>
        <c:minorTickMark val="none"/>
        <c:tickLblPos val="nextTo"/>
        <c:txPr>
          <a:bodyPr/>
          <a:lstStyle/>
          <a:p>
            <a:pPr>
              <a:defRPr sz="1100" b="1"/>
            </a:pPr>
            <a:endParaRPr lang="en-US"/>
          </a:p>
        </c:txPr>
        <c:crossAx val="237583776"/>
        <c:crosses val="autoZero"/>
        <c:crossBetween val="midCat"/>
      </c:valAx>
    </c:plotArea>
    <c:legend>
      <c:legendPos val="b"/>
      <c:legendEntry>
        <c:idx val="2"/>
        <c:delete val="1"/>
      </c:legendEntry>
      <c:legendEntry>
        <c:idx val="3"/>
        <c:delete val="1"/>
      </c:legendEntry>
      <c:overlay val="0"/>
      <c:txPr>
        <a:bodyPr/>
        <a:lstStyle/>
        <a:p>
          <a:pPr>
            <a:defRPr sz="1300" b="1"/>
          </a:pPr>
          <a:endParaRPr lang="en-US"/>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4"/>
          </a:xfrm>
          <a:prstGeom prst="rect">
            <a:avLst/>
          </a:prstGeom>
        </p:spPr>
        <p:txBody>
          <a:bodyPr vert="horz" lIns="94216" tIns="47108" rIns="94216" bIns="47108"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69424"/>
          </a:xfrm>
          <a:prstGeom prst="rect">
            <a:avLst/>
          </a:prstGeom>
        </p:spPr>
        <p:txBody>
          <a:bodyPr vert="horz" lIns="94216" tIns="47108" rIns="94216" bIns="47108" rtlCol="0"/>
          <a:lstStyle>
            <a:lvl1pPr algn="r">
              <a:defRPr sz="1200"/>
            </a:lvl1pPr>
          </a:lstStyle>
          <a:p>
            <a:fld id="{DDA79B4D-12FD-44CC-A5C8-0ED0403A251C}" type="datetimeFigureOut">
              <a:rPr lang="en-US" smtClean="0"/>
              <a:pPr/>
              <a:t>9/14/21</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16" tIns="47108" rIns="94216" bIns="471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16" tIns="47108" rIns="94216" bIns="47108" rtlCol="0" anchor="b"/>
          <a:lstStyle>
            <a:lvl1pPr algn="r">
              <a:defRPr sz="1200"/>
            </a:lvl1pPr>
          </a:lstStyle>
          <a:p>
            <a:fld id="{D7A50219-470B-447C-A91C-01A1483935FF}" type="slidenum">
              <a:rPr lang="en-US" smtClean="0"/>
              <a:pPr/>
              <a:t>‹#›</a:t>
            </a:fld>
            <a:endParaRPr lang="en-US" dirty="0"/>
          </a:p>
        </p:txBody>
      </p:sp>
    </p:spTree>
    <p:extLst>
      <p:ext uri="{BB962C8B-B14F-4D97-AF65-F5344CB8AC3E}">
        <p14:creationId xmlns:p14="http://schemas.microsoft.com/office/powerpoint/2010/main" val="1739292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4"/>
          </a:xfrm>
          <a:prstGeom prst="rect">
            <a:avLst/>
          </a:prstGeom>
        </p:spPr>
        <p:txBody>
          <a:bodyPr vert="horz" lIns="94216" tIns="47108" rIns="94216" bIns="47108"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6" tIns="47108" rIns="94216" bIns="47108" rtlCol="0"/>
          <a:lstStyle>
            <a:lvl1pPr algn="r">
              <a:defRPr sz="1200"/>
            </a:lvl1pPr>
          </a:lstStyle>
          <a:p>
            <a:fld id="{97F2CD32-46A8-42F8-AB48-5F14B9ECB13F}" type="datetimeFigureOut">
              <a:rPr lang="en-US" smtClean="0"/>
              <a:pPr/>
              <a:t>9/14/21</a:t>
            </a:fld>
            <a:endParaRPr lang="en-US" dirty="0"/>
          </a:p>
        </p:txBody>
      </p:sp>
      <p:sp>
        <p:nvSpPr>
          <p:cNvPr id="4" name="Slide Image Placeholder 3"/>
          <p:cNvSpPr>
            <a:spLocks noGrp="1" noRot="1" noChangeAspect="1"/>
          </p:cNvSpPr>
          <p:nvPr>
            <p:ph type="sldImg" idx="2"/>
          </p:nvPr>
        </p:nvSpPr>
        <p:spPr>
          <a:xfrm>
            <a:off x="1765300" y="704850"/>
            <a:ext cx="3571875" cy="2679700"/>
          </a:xfrm>
          <a:prstGeom prst="rect">
            <a:avLst/>
          </a:prstGeom>
          <a:noFill/>
          <a:ln w="12700">
            <a:solidFill>
              <a:prstClr val="black"/>
            </a:solidFill>
          </a:ln>
        </p:spPr>
        <p:txBody>
          <a:bodyPr vert="horz" lIns="94216" tIns="47108" rIns="94216" bIns="47108" rtlCol="0" anchor="ctr"/>
          <a:lstStyle/>
          <a:p>
            <a:endParaRPr lang="en-US" dirty="0"/>
          </a:p>
        </p:txBody>
      </p:sp>
      <p:sp>
        <p:nvSpPr>
          <p:cNvPr id="5" name="Notes Placeholder 4"/>
          <p:cNvSpPr>
            <a:spLocks noGrp="1"/>
          </p:cNvSpPr>
          <p:nvPr>
            <p:ph type="body" sz="quarter" idx="3"/>
          </p:nvPr>
        </p:nvSpPr>
        <p:spPr>
          <a:xfrm>
            <a:off x="529459" y="3615398"/>
            <a:ext cx="6043560" cy="5068942"/>
          </a:xfrm>
          <a:prstGeom prst="rect">
            <a:avLst/>
          </a:prstGeom>
        </p:spPr>
        <p:txBody>
          <a:bodyPr vert="horz" lIns="94216" tIns="47108" rIns="94216" bIns="471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16" tIns="47108" rIns="94216" bIns="471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16" tIns="47108" rIns="94216" bIns="47108" rtlCol="0" anchor="b"/>
          <a:lstStyle>
            <a:lvl1pPr algn="r">
              <a:defRPr sz="1200"/>
            </a:lvl1pPr>
          </a:lstStyle>
          <a:p>
            <a:fld id="{32AD8E70-84E3-4E7A-89B7-79B190AD92E7}" type="slidenum">
              <a:rPr lang="en-US" smtClean="0"/>
              <a:pPr/>
              <a:t>‹#›</a:t>
            </a:fld>
            <a:endParaRPr lang="en-US" dirty="0"/>
          </a:p>
        </p:txBody>
      </p:sp>
    </p:spTree>
    <p:extLst>
      <p:ext uri="{BB962C8B-B14F-4D97-AF65-F5344CB8AC3E}">
        <p14:creationId xmlns:p14="http://schemas.microsoft.com/office/powerpoint/2010/main" val="2969928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1</a:t>
            </a:fld>
            <a:endParaRPr lang="en-US" dirty="0"/>
          </a:p>
        </p:txBody>
      </p:sp>
    </p:spTree>
    <p:extLst>
      <p:ext uri="{BB962C8B-B14F-4D97-AF65-F5344CB8AC3E}">
        <p14:creationId xmlns:p14="http://schemas.microsoft.com/office/powerpoint/2010/main" val="1612583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6725" y="698500"/>
            <a:ext cx="3536950" cy="2652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10</a:t>
            </a:fld>
            <a:endParaRPr lang="en-US" dirty="0"/>
          </a:p>
        </p:txBody>
      </p:sp>
    </p:spTree>
    <p:extLst>
      <p:ext uri="{BB962C8B-B14F-4D97-AF65-F5344CB8AC3E}">
        <p14:creationId xmlns:p14="http://schemas.microsoft.com/office/powerpoint/2010/main" val="587711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11</a:t>
            </a:fld>
            <a:endParaRPr lang="en-US" dirty="0"/>
          </a:p>
        </p:txBody>
      </p:sp>
    </p:spTree>
    <p:extLst>
      <p:ext uri="{BB962C8B-B14F-4D97-AF65-F5344CB8AC3E}">
        <p14:creationId xmlns:p14="http://schemas.microsoft.com/office/powerpoint/2010/main" val="509820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12</a:t>
            </a:fld>
            <a:endParaRPr lang="en-US" dirty="0"/>
          </a:p>
        </p:txBody>
      </p:sp>
    </p:spTree>
    <p:extLst>
      <p:ext uri="{BB962C8B-B14F-4D97-AF65-F5344CB8AC3E}">
        <p14:creationId xmlns:p14="http://schemas.microsoft.com/office/powerpoint/2010/main" val="3918450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703263"/>
            <a:ext cx="3568700" cy="2676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13</a:t>
            </a:fld>
            <a:endParaRPr lang="en-US" dirty="0"/>
          </a:p>
        </p:txBody>
      </p:sp>
    </p:spTree>
    <p:extLst>
      <p:ext uri="{BB962C8B-B14F-4D97-AF65-F5344CB8AC3E}">
        <p14:creationId xmlns:p14="http://schemas.microsoft.com/office/powerpoint/2010/main" val="1111744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703263"/>
            <a:ext cx="3568700" cy="2676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14</a:t>
            </a:fld>
            <a:endParaRPr lang="en-US" dirty="0"/>
          </a:p>
        </p:txBody>
      </p:sp>
    </p:spTree>
    <p:extLst>
      <p:ext uri="{BB962C8B-B14F-4D97-AF65-F5344CB8AC3E}">
        <p14:creationId xmlns:p14="http://schemas.microsoft.com/office/powerpoint/2010/main" val="3868981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703263"/>
            <a:ext cx="3568700" cy="2676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15</a:t>
            </a:fld>
            <a:endParaRPr lang="en-US" dirty="0"/>
          </a:p>
        </p:txBody>
      </p:sp>
    </p:spTree>
    <p:extLst>
      <p:ext uri="{BB962C8B-B14F-4D97-AF65-F5344CB8AC3E}">
        <p14:creationId xmlns:p14="http://schemas.microsoft.com/office/powerpoint/2010/main" val="4236240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703263"/>
            <a:ext cx="3568700" cy="2676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16</a:t>
            </a:fld>
            <a:endParaRPr lang="en-US" dirty="0"/>
          </a:p>
        </p:txBody>
      </p:sp>
    </p:spTree>
    <p:extLst>
      <p:ext uri="{BB962C8B-B14F-4D97-AF65-F5344CB8AC3E}">
        <p14:creationId xmlns:p14="http://schemas.microsoft.com/office/powerpoint/2010/main" val="364516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703263"/>
            <a:ext cx="3568700" cy="2676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17</a:t>
            </a:fld>
            <a:endParaRPr lang="en-US" dirty="0"/>
          </a:p>
        </p:txBody>
      </p:sp>
    </p:spTree>
    <p:extLst>
      <p:ext uri="{BB962C8B-B14F-4D97-AF65-F5344CB8AC3E}">
        <p14:creationId xmlns:p14="http://schemas.microsoft.com/office/powerpoint/2010/main" val="4201919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703263"/>
            <a:ext cx="3568700" cy="2676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18</a:t>
            </a:fld>
            <a:endParaRPr lang="en-US" dirty="0"/>
          </a:p>
        </p:txBody>
      </p:sp>
    </p:spTree>
    <p:extLst>
      <p:ext uri="{BB962C8B-B14F-4D97-AF65-F5344CB8AC3E}">
        <p14:creationId xmlns:p14="http://schemas.microsoft.com/office/powerpoint/2010/main" val="42757623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703263"/>
            <a:ext cx="3568700" cy="2676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19</a:t>
            </a:fld>
            <a:endParaRPr lang="en-US" dirty="0"/>
          </a:p>
        </p:txBody>
      </p:sp>
    </p:spTree>
    <p:extLst>
      <p:ext uri="{BB962C8B-B14F-4D97-AF65-F5344CB8AC3E}">
        <p14:creationId xmlns:p14="http://schemas.microsoft.com/office/powerpoint/2010/main" val="3548432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25613" y="696913"/>
            <a:ext cx="3533775" cy="26495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a:t>
            </a:fld>
            <a:endParaRPr lang="en-US" dirty="0"/>
          </a:p>
        </p:txBody>
      </p:sp>
    </p:spTree>
    <p:extLst>
      <p:ext uri="{BB962C8B-B14F-4D97-AF65-F5344CB8AC3E}">
        <p14:creationId xmlns:p14="http://schemas.microsoft.com/office/powerpoint/2010/main" val="2934925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25613" y="696913"/>
            <a:ext cx="3533775" cy="26495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20</a:t>
            </a:fld>
            <a:endParaRPr lang="en-US" dirty="0"/>
          </a:p>
        </p:txBody>
      </p:sp>
    </p:spTree>
    <p:extLst>
      <p:ext uri="{BB962C8B-B14F-4D97-AF65-F5344CB8AC3E}">
        <p14:creationId xmlns:p14="http://schemas.microsoft.com/office/powerpoint/2010/main" val="30360294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21</a:t>
            </a:fld>
            <a:endParaRPr lang="en-US" dirty="0"/>
          </a:p>
        </p:txBody>
      </p:sp>
    </p:spTree>
    <p:extLst>
      <p:ext uri="{BB962C8B-B14F-4D97-AF65-F5344CB8AC3E}">
        <p14:creationId xmlns:p14="http://schemas.microsoft.com/office/powerpoint/2010/main" val="11864847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703263"/>
            <a:ext cx="3568700" cy="2676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22</a:t>
            </a:fld>
            <a:endParaRPr lang="en-US" dirty="0"/>
          </a:p>
        </p:txBody>
      </p:sp>
    </p:spTree>
    <p:extLst>
      <p:ext uri="{BB962C8B-B14F-4D97-AF65-F5344CB8AC3E}">
        <p14:creationId xmlns:p14="http://schemas.microsoft.com/office/powerpoint/2010/main" val="382828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23</a:t>
            </a:fld>
            <a:endParaRPr lang="en-US" dirty="0"/>
          </a:p>
        </p:txBody>
      </p:sp>
    </p:spTree>
    <p:extLst>
      <p:ext uri="{BB962C8B-B14F-4D97-AF65-F5344CB8AC3E}">
        <p14:creationId xmlns:p14="http://schemas.microsoft.com/office/powerpoint/2010/main" val="476985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24</a:t>
            </a:fld>
            <a:endParaRPr lang="en-US" dirty="0"/>
          </a:p>
        </p:txBody>
      </p:sp>
    </p:spTree>
    <p:extLst>
      <p:ext uri="{BB962C8B-B14F-4D97-AF65-F5344CB8AC3E}">
        <p14:creationId xmlns:p14="http://schemas.microsoft.com/office/powerpoint/2010/main" val="23483470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25</a:t>
            </a:fld>
            <a:endParaRPr lang="en-US" dirty="0"/>
          </a:p>
        </p:txBody>
      </p:sp>
    </p:spTree>
    <p:extLst>
      <p:ext uri="{BB962C8B-B14F-4D97-AF65-F5344CB8AC3E}">
        <p14:creationId xmlns:p14="http://schemas.microsoft.com/office/powerpoint/2010/main" val="153902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26</a:t>
            </a:fld>
            <a:endParaRPr lang="en-US" dirty="0"/>
          </a:p>
        </p:txBody>
      </p:sp>
    </p:spTree>
    <p:extLst>
      <p:ext uri="{BB962C8B-B14F-4D97-AF65-F5344CB8AC3E}">
        <p14:creationId xmlns:p14="http://schemas.microsoft.com/office/powerpoint/2010/main" val="34670319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27</a:t>
            </a:fld>
            <a:endParaRPr lang="en-US" dirty="0"/>
          </a:p>
        </p:txBody>
      </p:sp>
    </p:spTree>
    <p:extLst>
      <p:ext uri="{BB962C8B-B14F-4D97-AF65-F5344CB8AC3E}">
        <p14:creationId xmlns:p14="http://schemas.microsoft.com/office/powerpoint/2010/main" val="23863434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28</a:t>
            </a:fld>
            <a:endParaRPr lang="en-US" dirty="0"/>
          </a:p>
        </p:txBody>
      </p:sp>
    </p:spTree>
    <p:extLst>
      <p:ext uri="{BB962C8B-B14F-4D97-AF65-F5344CB8AC3E}">
        <p14:creationId xmlns:p14="http://schemas.microsoft.com/office/powerpoint/2010/main" val="34670319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29</a:t>
            </a:fld>
            <a:endParaRPr lang="en-US" dirty="0"/>
          </a:p>
        </p:txBody>
      </p:sp>
    </p:spTree>
    <p:extLst>
      <p:ext uri="{BB962C8B-B14F-4D97-AF65-F5344CB8AC3E}">
        <p14:creationId xmlns:p14="http://schemas.microsoft.com/office/powerpoint/2010/main" val="3137676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3</a:t>
            </a:fld>
            <a:endParaRPr lang="en-US" dirty="0"/>
          </a:p>
        </p:txBody>
      </p:sp>
    </p:spTree>
    <p:extLst>
      <p:ext uri="{BB962C8B-B14F-4D97-AF65-F5344CB8AC3E}">
        <p14:creationId xmlns:p14="http://schemas.microsoft.com/office/powerpoint/2010/main" val="3838333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30</a:t>
            </a:fld>
            <a:endParaRPr lang="en-US" dirty="0"/>
          </a:p>
        </p:txBody>
      </p:sp>
    </p:spTree>
    <p:extLst>
      <p:ext uri="{BB962C8B-B14F-4D97-AF65-F5344CB8AC3E}">
        <p14:creationId xmlns:p14="http://schemas.microsoft.com/office/powerpoint/2010/main" val="11117442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31</a:t>
            </a:fld>
            <a:endParaRPr lang="en-US" dirty="0"/>
          </a:p>
        </p:txBody>
      </p:sp>
    </p:spTree>
    <p:extLst>
      <p:ext uri="{BB962C8B-B14F-4D97-AF65-F5344CB8AC3E}">
        <p14:creationId xmlns:p14="http://schemas.microsoft.com/office/powerpoint/2010/main" val="11117442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32</a:t>
            </a:fld>
            <a:endParaRPr lang="en-US" dirty="0"/>
          </a:p>
        </p:txBody>
      </p:sp>
    </p:spTree>
    <p:extLst>
      <p:ext uri="{BB962C8B-B14F-4D97-AF65-F5344CB8AC3E}">
        <p14:creationId xmlns:p14="http://schemas.microsoft.com/office/powerpoint/2010/main" val="36183375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normAutofit/>
          </a:bodyPr>
          <a:lstStyle/>
          <a:p>
            <a:endParaRPr lang="en-US" dirty="0"/>
          </a:p>
          <a:p>
            <a:pPr defTabSz="926768">
              <a:defRPr/>
            </a:pPr>
            <a:endParaRPr lang="en-US" b="1" dirty="0"/>
          </a:p>
          <a:p>
            <a:pPr defTabSz="926768">
              <a:defRPr/>
            </a:pPr>
            <a:endParaRPr lang="en-US" b="1"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33</a:t>
            </a:fld>
            <a:endParaRPr lang="en-US" dirty="0"/>
          </a:p>
        </p:txBody>
      </p:sp>
    </p:spTree>
    <p:extLst>
      <p:ext uri="{BB962C8B-B14F-4D97-AF65-F5344CB8AC3E}">
        <p14:creationId xmlns:p14="http://schemas.microsoft.com/office/powerpoint/2010/main" val="2869845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34</a:t>
            </a:fld>
            <a:endParaRPr lang="en-US" dirty="0"/>
          </a:p>
        </p:txBody>
      </p:sp>
    </p:spTree>
    <p:extLst>
      <p:ext uri="{BB962C8B-B14F-4D97-AF65-F5344CB8AC3E}">
        <p14:creationId xmlns:p14="http://schemas.microsoft.com/office/powerpoint/2010/main" val="23325259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35</a:t>
            </a:fld>
            <a:endParaRPr lang="en-US" dirty="0"/>
          </a:p>
        </p:txBody>
      </p:sp>
    </p:spTree>
    <p:extLst>
      <p:ext uri="{BB962C8B-B14F-4D97-AF65-F5344CB8AC3E}">
        <p14:creationId xmlns:p14="http://schemas.microsoft.com/office/powerpoint/2010/main" val="13913523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36</a:t>
            </a:fld>
            <a:endParaRPr lang="en-US" dirty="0"/>
          </a:p>
        </p:txBody>
      </p:sp>
    </p:spTree>
    <p:extLst>
      <p:ext uri="{BB962C8B-B14F-4D97-AF65-F5344CB8AC3E}">
        <p14:creationId xmlns:p14="http://schemas.microsoft.com/office/powerpoint/2010/main" val="3788739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37</a:t>
            </a:fld>
            <a:endParaRPr lang="en-US" dirty="0"/>
          </a:p>
        </p:txBody>
      </p:sp>
    </p:spTree>
    <p:extLst>
      <p:ext uri="{BB962C8B-B14F-4D97-AF65-F5344CB8AC3E}">
        <p14:creationId xmlns:p14="http://schemas.microsoft.com/office/powerpoint/2010/main" val="34865671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38</a:t>
            </a:fld>
            <a:endParaRPr lang="en-US" dirty="0"/>
          </a:p>
        </p:txBody>
      </p:sp>
    </p:spTree>
    <p:extLst>
      <p:ext uri="{BB962C8B-B14F-4D97-AF65-F5344CB8AC3E}">
        <p14:creationId xmlns:p14="http://schemas.microsoft.com/office/powerpoint/2010/main" val="4106290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39</a:t>
            </a:fld>
            <a:endParaRPr lang="en-US" dirty="0"/>
          </a:p>
        </p:txBody>
      </p:sp>
    </p:spTree>
    <p:extLst>
      <p:ext uri="{BB962C8B-B14F-4D97-AF65-F5344CB8AC3E}">
        <p14:creationId xmlns:p14="http://schemas.microsoft.com/office/powerpoint/2010/main" val="342132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4</a:t>
            </a:fld>
            <a:endParaRPr lang="en-US" dirty="0"/>
          </a:p>
        </p:txBody>
      </p:sp>
    </p:spTree>
    <p:extLst>
      <p:ext uri="{BB962C8B-B14F-4D97-AF65-F5344CB8AC3E}">
        <p14:creationId xmlns:p14="http://schemas.microsoft.com/office/powerpoint/2010/main" val="6041212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40</a:t>
            </a:fld>
            <a:endParaRPr lang="en-US" dirty="0"/>
          </a:p>
        </p:txBody>
      </p:sp>
    </p:spTree>
    <p:extLst>
      <p:ext uri="{BB962C8B-B14F-4D97-AF65-F5344CB8AC3E}">
        <p14:creationId xmlns:p14="http://schemas.microsoft.com/office/powerpoint/2010/main" val="38224716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41</a:t>
            </a:fld>
            <a:endParaRPr lang="en-US" dirty="0"/>
          </a:p>
        </p:txBody>
      </p:sp>
    </p:spTree>
    <p:extLst>
      <p:ext uri="{BB962C8B-B14F-4D97-AF65-F5344CB8AC3E}">
        <p14:creationId xmlns:p14="http://schemas.microsoft.com/office/powerpoint/2010/main" val="2900554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42</a:t>
            </a:fld>
            <a:endParaRPr lang="en-US" dirty="0"/>
          </a:p>
        </p:txBody>
      </p:sp>
    </p:spTree>
    <p:extLst>
      <p:ext uri="{BB962C8B-B14F-4D97-AF65-F5344CB8AC3E}">
        <p14:creationId xmlns:p14="http://schemas.microsoft.com/office/powerpoint/2010/main" val="31218478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43</a:t>
            </a:fld>
            <a:endParaRPr lang="en-US" dirty="0"/>
          </a:p>
        </p:txBody>
      </p:sp>
    </p:spTree>
    <p:extLst>
      <p:ext uri="{BB962C8B-B14F-4D97-AF65-F5344CB8AC3E}">
        <p14:creationId xmlns:p14="http://schemas.microsoft.com/office/powerpoint/2010/main" val="10262419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normAutofit/>
          </a:bodyPr>
          <a:lstStyle/>
          <a:p>
            <a:pPr defTabSz="926768">
              <a:defRPr/>
            </a:pPr>
            <a:endParaRPr lang="en-US" dirty="0"/>
          </a:p>
          <a:p>
            <a:pPr defTabSz="926768">
              <a:defRPr/>
            </a:pPr>
            <a:endParaRPr lang="en-US" dirty="0"/>
          </a:p>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44</a:t>
            </a:fld>
            <a:endParaRPr lang="en-US" dirty="0"/>
          </a:p>
        </p:txBody>
      </p:sp>
    </p:spTree>
    <p:extLst>
      <p:ext uri="{BB962C8B-B14F-4D97-AF65-F5344CB8AC3E}">
        <p14:creationId xmlns:p14="http://schemas.microsoft.com/office/powerpoint/2010/main" val="14079721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45</a:t>
            </a:fld>
            <a:endParaRPr lang="en-US" dirty="0"/>
          </a:p>
        </p:txBody>
      </p:sp>
    </p:spTree>
    <p:extLst>
      <p:ext uri="{BB962C8B-B14F-4D97-AF65-F5344CB8AC3E}">
        <p14:creationId xmlns:p14="http://schemas.microsoft.com/office/powerpoint/2010/main" val="16930630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pPr defTabSz="926768">
              <a:defRPr/>
            </a:pPr>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46</a:t>
            </a:fld>
            <a:endParaRPr lang="en-US" dirty="0"/>
          </a:p>
        </p:txBody>
      </p:sp>
    </p:spTree>
    <p:extLst>
      <p:ext uri="{BB962C8B-B14F-4D97-AF65-F5344CB8AC3E}">
        <p14:creationId xmlns:p14="http://schemas.microsoft.com/office/powerpoint/2010/main" val="14334434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47</a:t>
            </a:fld>
            <a:endParaRPr lang="en-US" dirty="0"/>
          </a:p>
        </p:txBody>
      </p:sp>
    </p:spTree>
    <p:extLst>
      <p:ext uri="{BB962C8B-B14F-4D97-AF65-F5344CB8AC3E}">
        <p14:creationId xmlns:p14="http://schemas.microsoft.com/office/powerpoint/2010/main" val="394122959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48</a:t>
            </a:fld>
            <a:endParaRPr lang="en-US" dirty="0"/>
          </a:p>
        </p:txBody>
      </p:sp>
    </p:spTree>
    <p:extLst>
      <p:ext uri="{BB962C8B-B14F-4D97-AF65-F5344CB8AC3E}">
        <p14:creationId xmlns:p14="http://schemas.microsoft.com/office/powerpoint/2010/main" val="34179626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49</a:t>
            </a:fld>
            <a:endParaRPr lang="en-US" dirty="0"/>
          </a:p>
        </p:txBody>
      </p:sp>
    </p:spTree>
    <p:extLst>
      <p:ext uri="{BB962C8B-B14F-4D97-AF65-F5344CB8AC3E}">
        <p14:creationId xmlns:p14="http://schemas.microsoft.com/office/powerpoint/2010/main" val="428784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5</a:t>
            </a:fld>
            <a:endParaRPr lang="en-US" dirty="0"/>
          </a:p>
        </p:txBody>
      </p:sp>
    </p:spTree>
    <p:extLst>
      <p:ext uri="{BB962C8B-B14F-4D97-AF65-F5344CB8AC3E}">
        <p14:creationId xmlns:p14="http://schemas.microsoft.com/office/powerpoint/2010/main" val="33435436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50</a:t>
            </a:fld>
            <a:endParaRPr lang="en-US" dirty="0"/>
          </a:p>
        </p:txBody>
      </p:sp>
    </p:spTree>
    <p:extLst>
      <p:ext uri="{BB962C8B-B14F-4D97-AF65-F5344CB8AC3E}">
        <p14:creationId xmlns:p14="http://schemas.microsoft.com/office/powerpoint/2010/main" val="10241305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51</a:t>
            </a:fld>
            <a:endParaRPr lang="en-US" dirty="0"/>
          </a:p>
        </p:txBody>
      </p:sp>
    </p:spTree>
    <p:extLst>
      <p:ext uri="{BB962C8B-B14F-4D97-AF65-F5344CB8AC3E}">
        <p14:creationId xmlns:p14="http://schemas.microsoft.com/office/powerpoint/2010/main" val="5889848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52</a:t>
            </a:fld>
            <a:endParaRPr lang="en-US" dirty="0"/>
          </a:p>
        </p:txBody>
      </p:sp>
    </p:spTree>
    <p:extLst>
      <p:ext uri="{BB962C8B-B14F-4D97-AF65-F5344CB8AC3E}">
        <p14:creationId xmlns:p14="http://schemas.microsoft.com/office/powerpoint/2010/main" val="229300944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pPr defTabSz="926768" eaLnBrk="0" fontAlgn="base" hangingPunct="0">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53</a:t>
            </a:fld>
            <a:endParaRPr lang="en-US" dirty="0"/>
          </a:p>
        </p:txBody>
      </p:sp>
    </p:spTree>
    <p:extLst>
      <p:ext uri="{BB962C8B-B14F-4D97-AF65-F5344CB8AC3E}">
        <p14:creationId xmlns:p14="http://schemas.microsoft.com/office/powerpoint/2010/main" val="286559560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54</a:t>
            </a:fld>
            <a:endParaRPr lang="en-US" dirty="0"/>
          </a:p>
        </p:txBody>
      </p:sp>
    </p:spTree>
    <p:extLst>
      <p:ext uri="{BB962C8B-B14F-4D97-AF65-F5344CB8AC3E}">
        <p14:creationId xmlns:p14="http://schemas.microsoft.com/office/powerpoint/2010/main" val="358394354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55</a:t>
            </a:fld>
            <a:endParaRPr lang="en-US" dirty="0"/>
          </a:p>
        </p:txBody>
      </p:sp>
    </p:spTree>
    <p:extLst>
      <p:ext uri="{BB962C8B-B14F-4D97-AF65-F5344CB8AC3E}">
        <p14:creationId xmlns:p14="http://schemas.microsoft.com/office/powerpoint/2010/main" val="30295737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631 acutely head-injured patients &lt;3 years were hospitalized</a:t>
            </a:r>
            <a:r>
              <a:rPr lang="en-US" baseline="0" dirty="0"/>
              <a:t> at a participating PICU over the course of the trial.  Of these, 211 were excluded.  183 of the remaining 420 eligible patients were admitted to an intervention PICU;  237 to a control PICU.</a:t>
            </a:r>
          </a:p>
          <a:p>
            <a:endParaRPr lang="en-US" baseline="0" dirty="0"/>
          </a:p>
          <a:p>
            <a:r>
              <a:rPr lang="en-US" baseline="0" dirty="0"/>
              <a:t>At intervention PICUs, CDR implementation supports promoted CDR application as an AHT screening tool.  At control PICUs, the trial was strictly observational.</a:t>
            </a:r>
          </a:p>
          <a:p>
            <a:r>
              <a:rPr lang="en-US" baseline="0" dirty="0"/>
              <a:t> </a:t>
            </a:r>
          </a:p>
          <a:p>
            <a:r>
              <a:rPr lang="en-US" dirty="0"/>
              <a:t>At intervention PICUs,</a:t>
            </a:r>
            <a:r>
              <a:rPr lang="en-US" baseline="0" dirty="0"/>
              <a:t> investigators applying t</a:t>
            </a:r>
            <a:r>
              <a:rPr lang="en-US" dirty="0"/>
              <a:t>he</a:t>
            </a:r>
            <a:r>
              <a:rPr lang="en-US" baseline="0" dirty="0"/>
              <a:t> PediBIRN-4 correctly categorized 158 patients higher risk and 25 lower risk.  At control PICUs, the CDR would have categorized 175 higher risk and 62 lower risk.</a:t>
            </a:r>
          </a:p>
          <a:p>
            <a:endParaRPr lang="en-US" baseline="0" dirty="0"/>
          </a:p>
          <a:p>
            <a:r>
              <a:rPr lang="en-US" baseline="0" dirty="0"/>
              <a:t>In subsequent slides, the outcomes of higher risk patients are indicated in yellow, lower risk patients in green, and patients with corroborating findings of abuse in red.    </a:t>
            </a:r>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56</a:t>
            </a:fld>
            <a:endParaRPr lang="en-US" dirty="0"/>
          </a:p>
        </p:txBody>
      </p:sp>
    </p:spTree>
    <p:extLst>
      <p:ext uri="{BB962C8B-B14F-4D97-AF65-F5344CB8AC3E}">
        <p14:creationId xmlns:p14="http://schemas.microsoft.com/office/powerpoint/2010/main" val="272481982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each arm of the trial, some higher risk patients were evaluated thoroughly [with skeletal survey AND retinal exam], some partially [with skeletal survey OR retinal exam], and some did not undergo either abuse evaluation.</a:t>
            </a:r>
          </a:p>
          <a:p>
            <a:endParaRPr lang="en-US" baseline="0" dirty="0"/>
          </a:p>
          <a:p>
            <a:r>
              <a:rPr lang="en-US" baseline="0" dirty="0"/>
              <a:t>At intervention PICUs, 75 higher risk patients revealed corroborating findings of abuse.  At control PICUs, 90 revealed corroborating findings.</a:t>
            </a:r>
          </a:p>
          <a:p>
            <a:endParaRPr lang="en-US" baseline="0" dirty="0"/>
          </a:p>
          <a:p>
            <a:r>
              <a:rPr lang="en-US" baseline="0" dirty="0"/>
              <a:t>22 potential cases of missed abuse were identified at intervention sites.  These were patients who underwent no abuse evaluations or a negative partial evaluation.  At control PICUs, there were 35 potential cases of missed abuse.</a:t>
            </a:r>
          </a:p>
          <a:p>
            <a:endParaRPr lang="en-US" baseline="0" dirty="0"/>
          </a:p>
          <a:p>
            <a:r>
              <a:rPr lang="en-US" baseline="0" dirty="0"/>
              <a:t>To estimate missed cases of abuse among these potential cases, we multiplied [potential cases] times [their mean estimate of abuse probability], calculated by applying the rule as a prediction tool.  Thus, we estimated there were 5 missed cases of abusive head trauma among higher risk patients at the four intervention PICUs, and 11 at control PICUs. </a:t>
            </a:r>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57</a:t>
            </a:fld>
            <a:endParaRPr lang="en-US" dirty="0"/>
          </a:p>
        </p:txBody>
      </p:sp>
    </p:spTree>
    <p:extLst>
      <p:ext uri="{BB962C8B-B14F-4D97-AF65-F5344CB8AC3E}">
        <p14:creationId xmlns:p14="http://schemas.microsoft.com/office/powerpoint/2010/main" val="414909952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Applying precisely the same methods, we estimated one case of missed abuse among lower risk patients at intervention PICUs,</a:t>
            </a:r>
            <a:r>
              <a:rPr lang="en-US" baseline="0" dirty="0"/>
              <a:t> and 3 at control PICUs, where they also identified 3 cases of corroborated abuse.  </a:t>
            </a:r>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58</a:t>
            </a:fld>
            <a:endParaRPr lang="en-US" dirty="0"/>
          </a:p>
        </p:txBody>
      </p:sp>
    </p:spTree>
    <p:extLst>
      <p:ext uri="{BB962C8B-B14F-4D97-AF65-F5344CB8AC3E}">
        <p14:creationId xmlns:p14="http://schemas.microsoft.com/office/powerpoint/2010/main" val="367326650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Combining the two prior slides into one, we can now calculate estimated rates of missed AHT. </a:t>
            </a:r>
          </a:p>
          <a:p>
            <a:endParaRPr lang="en-US" baseline="0" dirty="0"/>
          </a:p>
          <a:p>
            <a:r>
              <a:rPr lang="en-US" baseline="0" dirty="0"/>
              <a:t>At intervention PICUs, there were 75 patients with corroborated abusive head trauma, and we estimate there were 6 cases of missed abuse, giving us an estimated rate of missed abuse of 7% [6 of 81]. </a:t>
            </a:r>
          </a:p>
          <a:p>
            <a:endParaRPr lang="en-US" baseline="0" dirty="0"/>
          </a:p>
          <a:p>
            <a:r>
              <a:rPr lang="en-US" baseline="0" dirty="0"/>
              <a:t>At control PICUs, we estimate the rate of missed abuse was 13% [14 of 107].</a:t>
            </a:r>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59</a:t>
            </a:fld>
            <a:endParaRPr lang="en-US" dirty="0"/>
          </a:p>
        </p:txBody>
      </p:sp>
    </p:spTree>
    <p:extLst>
      <p:ext uri="{BB962C8B-B14F-4D97-AF65-F5344CB8AC3E}">
        <p14:creationId xmlns:p14="http://schemas.microsoft.com/office/powerpoint/2010/main" val="2562397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6</a:t>
            </a:fld>
            <a:endParaRPr lang="en-US" dirty="0"/>
          </a:p>
        </p:txBody>
      </p:sp>
    </p:spTree>
    <p:extLst>
      <p:ext uri="{BB962C8B-B14F-4D97-AF65-F5344CB8AC3E}">
        <p14:creationId xmlns:p14="http://schemas.microsoft.com/office/powerpoint/2010/main" val="193823338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equivalent methods</a:t>
            </a:r>
            <a:r>
              <a:rPr lang="en-US" baseline="0" dirty="0"/>
              <a:t> and data, we calculated equivalent results—at the same eight PICUs—in comparable patient cohorts—from prior PediBIRN studies.  These are represented in the two outside columns of this expanded chart.</a:t>
            </a:r>
          </a:p>
          <a:p>
            <a:endParaRPr lang="en-US" baseline="0" dirty="0"/>
          </a:p>
          <a:p>
            <a:r>
              <a:rPr lang="en-US" baseline="0" dirty="0"/>
              <a:t>As indicated by the two large red arrows, our analyses suggest that CDR application triggered a reduction in the estimated rate of missed abuse from 15% to 7% at intervention PICUs, while at control PICUs, the estimated rate of missed abuse increased from 11% to 13%.  </a:t>
            </a:r>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60</a:t>
            </a:fld>
            <a:endParaRPr lang="en-US" dirty="0"/>
          </a:p>
        </p:txBody>
      </p:sp>
    </p:spTree>
    <p:extLst>
      <p:ext uri="{BB962C8B-B14F-4D97-AF65-F5344CB8AC3E}">
        <p14:creationId xmlns:p14="http://schemas.microsoft.com/office/powerpoint/2010/main" val="285558916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Putting it all together…  Each cluster of four bars provides data regarding a specific outcome measure—over time—and across trial arms.  </a:t>
            </a:r>
          </a:p>
          <a:p>
            <a:endParaRPr lang="en-US" baseline="0" dirty="0"/>
          </a:p>
          <a:p>
            <a:r>
              <a:rPr lang="en-US" baseline="0" dirty="0"/>
              <a:t>Focusing on the first cluster, we can see that the proportion of higher risk patients evaluated thoroughly for abuse increased [from baseline to trial] at intervention PICUs, but decreased at control PICUs.  The second cluster demonstrates a similar divergence in lower risk patients. Ultimately, these divergent evaluation practices explain the diverging estimates of potential and missed abusive head trauma across trial arms, presented in the last 2 clusters.</a:t>
            </a:r>
          </a:p>
          <a:p>
            <a:endParaRPr lang="en-US" baseline="0" dirty="0"/>
          </a:p>
          <a:p>
            <a:r>
              <a:rPr lang="en-US" baseline="0" dirty="0"/>
              <a:t>The brackets and red boxes identify those changes, differences, and divergences that were statistically significant.  </a:t>
            </a:r>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61</a:t>
            </a:fld>
            <a:endParaRPr lang="en-US" dirty="0"/>
          </a:p>
        </p:txBody>
      </p:sp>
    </p:spTree>
    <p:extLst>
      <p:ext uri="{BB962C8B-B14F-4D97-AF65-F5344CB8AC3E}">
        <p14:creationId xmlns:p14="http://schemas.microsoft.com/office/powerpoint/2010/main" val="409818567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62</a:t>
            </a:fld>
            <a:endParaRPr lang="en-US" dirty="0"/>
          </a:p>
        </p:txBody>
      </p:sp>
    </p:spTree>
    <p:extLst>
      <p:ext uri="{BB962C8B-B14F-4D97-AF65-F5344CB8AC3E}">
        <p14:creationId xmlns:p14="http://schemas.microsoft.com/office/powerpoint/2010/main" val="54501746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63</a:t>
            </a:fld>
            <a:endParaRPr lang="en-US" dirty="0"/>
          </a:p>
        </p:txBody>
      </p:sp>
    </p:spTree>
    <p:extLst>
      <p:ext uri="{BB962C8B-B14F-4D97-AF65-F5344CB8AC3E}">
        <p14:creationId xmlns:p14="http://schemas.microsoft.com/office/powerpoint/2010/main" val="60211585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64</a:t>
            </a:fld>
            <a:endParaRPr lang="en-US" dirty="0"/>
          </a:p>
        </p:txBody>
      </p:sp>
    </p:spTree>
    <p:extLst>
      <p:ext uri="{BB962C8B-B14F-4D97-AF65-F5344CB8AC3E}">
        <p14:creationId xmlns:p14="http://schemas.microsoft.com/office/powerpoint/2010/main" val="173256874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65</a:t>
            </a:fld>
            <a:endParaRPr lang="en-US" dirty="0"/>
          </a:p>
        </p:txBody>
      </p:sp>
    </p:spTree>
    <p:extLst>
      <p:ext uri="{BB962C8B-B14F-4D97-AF65-F5344CB8AC3E}">
        <p14:creationId xmlns:p14="http://schemas.microsoft.com/office/powerpoint/2010/main" val="412501295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66</a:t>
            </a:fld>
            <a:endParaRPr lang="en-US" dirty="0"/>
          </a:p>
        </p:txBody>
      </p:sp>
    </p:spTree>
    <p:extLst>
      <p:ext uri="{BB962C8B-B14F-4D97-AF65-F5344CB8AC3E}">
        <p14:creationId xmlns:p14="http://schemas.microsoft.com/office/powerpoint/2010/main" val="109473444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67</a:t>
            </a:fld>
            <a:endParaRPr lang="en-US" dirty="0"/>
          </a:p>
        </p:txBody>
      </p:sp>
    </p:spTree>
    <p:extLst>
      <p:ext uri="{BB962C8B-B14F-4D97-AF65-F5344CB8AC3E}">
        <p14:creationId xmlns:p14="http://schemas.microsoft.com/office/powerpoint/2010/main" val="123066278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68</a:t>
            </a:fld>
            <a:endParaRPr lang="en-US" dirty="0"/>
          </a:p>
        </p:txBody>
      </p:sp>
    </p:spTree>
    <p:extLst>
      <p:ext uri="{BB962C8B-B14F-4D97-AF65-F5344CB8AC3E}">
        <p14:creationId xmlns:p14="http://schemas.microsoft.com/office/powerpoint/2010/main" val="23618056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69</a:t>
            </a:fld>
            <a:endParaRPr lang="en-US" dirty="0"/>
          </a:p>
        </p:txBody>
      </p:sp>
    </p:spTree>
    <p:extLst>
      <p:ext uri="{BB962C8B-B14F-4D97-AF65-F5344CB8AC3E}">
        <p14:creationId xmlns:p14="http://schemas.microsoft.com/office/powerpoint/2010/main" val="9437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7</a:t>
            </a:fld>
            <a:endParaRPr lang="en-US" dirty="0"/>
          </a:p>
        </p:txBody>
      </p:sp>
    </p:spTree>
    <p:extLst>
      <p:ext uri="{BB962C8B-B14F-4D97-AF65-F5344CB8AC3E}">
        <p14:creationId xmlns:p14="http://schemas.microsoft.com/office/powerpoint/2010/main" val="305908374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70</a:t>
            </a:fld>
            <a:endParaRPr lang="en-US" dirty="0"/>
          </a:p>
        </p:txBody>
      </p:sp>
    </p:spTree>
    <p:extLst>
      <p:ext uri="{BB962C8B-B14F-4D97-AF65-F5344CB8AC3E}">
        <p14:creationId xmlns:p14="http://schemas.microsoft.com/office/powerpoint/2010/main" val="230490692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71</a:t>
            </a:fld>
            <a:endParaRPr lang="en-US" dirty="0"/>
          </a:p>
        </p:txBody>
      </p:sp>
    </p:spTree>
    <p:extLst>
      <p:ext uri="{BB962C8B-B14F-4D97-AF65-F5344CB8AC3E}">
        <p14:creationId xmlns:p14="http://schemas.microsoft.com/office/powerpoint/2010/main" val="373160583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72</a:t>
            </a:fld>
            <a:endParaRPr lang="en-US" dirty="0"/>
          </a:p>
        </p:txBody>
      </p:sp>
    </p:spTree>
    <p:extLst>
      <p:ext uri="{BB962C8B-B14F-4D97-AF65-F5344CB8AC3E}">
        <p14:creationId xmlns:p14="http://schemas.microsoft.com/office/powerpoint/2010/main" val="341176636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95211-077B-B847-A36A-B5C85E341EBE}" type="slidenum">
              <a:rPr lang="en-US" smtClean="0"/>
              <a:pPr/>
              <a:t>73</a:t>
            </a:fld>
            <a:endParaRPr lang="en-US" dirty="0"/>
          </a:p>
        </p:txBody>
      </p:sp>
    </p:spTree>
    <p:extLst>
      <p:ext uri="{BB962C8B-B14F-4D97-AF65-F5344CB8AC3E}">
        <p14:creationId xmlns:p14="http://schemas.microsoft.com/office/powerpoint/2010/main" val="1720093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74</a:t>
            </a:fld>
            <a:endParaRPr lang="en-US" dirty="0"/>
          </a:p>
        </p:txBody>
      </p:sp>
    </p:spTree>
    <p:extLst>
      <p:ext uri="{BB962C8B-B14F-4D97-AF65-F5344CB8AC3E}">
        <p14:creationId xmlns:p14="http://schemas.microsoft.com/office/powerpoint/2010/main" val="4274240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8</a:t>
            </a:fld>
            <a:endParaRPr lang="en-US" dirty="0"/>
          </a:p>
        </p:txBody>
      </p:sp>
    </p:spTree>
    <p:extLst>
      <p:ext uri="{BB962C8B-B14F-4D97-AF65-F5344CB8AC3E}">
        <p14:creationId xmlns:p14="http://schemas.microsoft.com/office/powerpoint/2010/main" val="185153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5300" y="704850"/>
            <a:ext cx="3571875" cy="2679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D8E70-84E3-4E7A-89B7-79B190AD92E7}" type="slidenum">
              <a:rPr lang="en-US" smtClean="0"/>
              <a:pPr/>
              <a:t>9</a:t>
            </a:fld>
            <a:endParaRPr lang="en-US" dirty="0"/>
          </a:p>
        </p:txBody>
      </p:sp>
    </p:spTree>
    <p:extLst>
      <p:ext uri="{BB962C8B-B14F-4D97-AF65-F5344CB8AC3E}">
        <p14:creationId xmlns:p14="http://schemas.microsoft.com/office/powerpoint/2010/main" val="890195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199683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3313745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1366826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7FB79F46-A700-4A39-9589-BD087F9BAF7C}" type="slidenum">
              <a:rPr lang="en-US"/>
              <a:pPr>
                <a:defRPr/>
              </a:pPr>
              <a:t>‹#›</a:t>
            </a:fld>
            <a:endParaRPr lang="en-US" dirty="0"/>
          </a:p>
        </p:txBody>
      </p:sp>
    </p:spTree>
    <p:extLst>
      <p:ext uri="{BB962C8B-B14F-4D97-AF65-F5344CB8AC3E}">
        <p14:creationId xmlns:p14="http://schemas.microsoft.com/office/powerpoint/2010/main" val="343451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366823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279780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321292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366911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155678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341847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400777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2107F5-95E4-4FF7-AEC1-3418FBD634FF}" type="datetimeFigureOut">
              <a:rPr lang="en-US" smtClean="0"/>
              <a:pPr/>
              <a:t>9/14/21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1361220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A2107F5-95E4-4FF7-AEC1-3418FBD634FF}" type="datetimeFigureOut">
              <a:rPr lang="en-US" smtClean="0"/>
              <a:pPr/>
              <a:t>9/14/21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2B62B5-4709-49A3-9063-86013E8179B9}" type="slidenum">
              <a:rPr lang="en-US" smtClean="0"/>
              <a:pPr/>
              <a:t>‹#›</a:t>
            </a:fld>
            <a:endParaRPr lang="en-US" dirty="0"/>
          </a:p>
        </p:txBody>
      </p:sp>
    </p:spTree>
    <p:extLst>
      <p:ext uri="{BB962C8B-B14F-4D97-AF65-F5344CB8AC3E}">
        <p14:creationId xmlns:p14="http://schemas.microsoft.com/office/powerpoint/2010/main" val="180160153"/>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1.xml.rels><?xml version="1.0" encoding="UTF-8" standalone="yes"?>
<Relationships xmlns="http://schemas.openxmlformats.org/package/2006/relationships"><Relationship Id="rId3" Type="http://schemas.openxmlformats.org/officeDocument/2006/relationships/hyperlink" Target="http://www.pedibirn.com)/" TargetMode="External"/><Relationship Id="rId2" Type="http://schemas.openxmlformats.org/officeDocument/2006/relationships/notesSlide" Target="../notesSlides/notesSlide71.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1.png"/></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mailto:kphymel@gmail.com" TargetMode="External"/><Relationship Id="rId2" Type="http://schemas.openxmlformats.org/officeDocument/2006/relationships/notesSlide" Target="../notesSlides/notesSlide7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57200"/>
            <a:ext cx="6858000" cy="2387600"/>
          </a:xfrm>
        </p:spPr>
        <p:txBody>
          <a:bodyPr>
            <a:normAutofit fontScale="90000"/>
          </a:bodyPr>
          <a:lstStyle/>
          <a:p>
            <a:r>
              <a:rPr lang="en-US" dirty="0"/>
              <a:t> From Index Case to Cluster Randomized Trial:</a:t>
            </a:r>
            <a:br>
              <a:rPr lang="en-US" dirty="0"/>
            </a:br>
            <a:r>
              <a:rPr lang="en-US" dirty="0"/>
              <a:t>A Journey to Reduce Missed Abusive Head Trauma</a:t>
            </a:r>
          </a:p>
        </p:txBody>
      </p:sp>
      <p:sp>
        <p:nvSpPr>
          <p:cNvPr id="3" name="Subtitle 2"/>
          <p:cNvSpPr>
            <a:spLocks noGrp="1"/>
          </p:cNvSpPr>
          <p:nvPr>
            <p:ph type="subTitle" idx="1"/>
          </p:nvPr>
        </p:nvSpPr>
        <p:spPr>
          <a:xfrm>
            <a:off x="723900" y="3490090"/>
            <a:ext cx="7696200" cy="1655762"/>
          </a:xfrm>
        </p:spPr>
        <p:txBody>
          <a:bodyPr>
            <a:noAutofit/>
          </a:bodyPr>
          <a:lstStyle/>
          <a:p>
            <a:r>
              <a:rPr lang="en-US" sz="2400" dirty="0"/>
              <a:t>Kent P. Hymel, MD</a:t>
            </a:r>
          </a:p>
          <a:p>
            <a:r>
              <a:rPr lang="en-US" sz="2000" dirty="0"/>
              <a:t>Professor of Pediatrics, Penn State College of Medicine</a:t>
            </a:r>
          </a:p>
          <a:p>
            <a:r>
              <a:rPr lang="en-US" sz="2000" dirty="0"/>
              <a:t>Child Abuse Pediatrician, Penn State Health Children’s Hospital</a:t>
            </a:r>
          </a:p>
          <a:p>
            <a:endParaRPr lang="en-US" sz="2000" dirty="0"/>
          </a:p>
          <a:p>
            <a:r>
              <a:rPr lang="en-US" sz="2000" dirty="0"/>
              <a:t>For the Pediatric Brain injury Research Network (PediBIRN) Investigators</a:t>
            </a:r>
          </a:p>
          <a:p>
            <a:endParaRPr lang="en-US" sz="2000" dirty="0"/>
          </a:p>
          <a:p>
            <a:endParaRPr lang="en-US" sz="2000" dirty="0"/>
          </a:p>
          <a:p>
            <a:endParaRPr lang="en-US" sz="2000" dirty="0"/>
          </a:p>
          <a:p>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29300"/>
            <a:ext cx="4949190" cy="76898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2127016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Evidence-based</a:t>
            </a:r>
            <a:r>
              <a:rPr lang="en-US" sz="3600" dirty="0"/>
              <a:t> diagnosis and screening</a:t>
            </a:r>
            <a:endParaRPr lang="en-US" dirty="0"/>
          </a:p>
        </p:txBody>
      </p:sp>
      <p:sp>
        <p:nvSpPr>
          <p:cNvPr id="6" name="Content Placeholder 5"/>
          <p:cNvSpPr>
            <a:spLocks noGrp="1"/>
          </p:cNvSpPr>
          <p:nvPr>
            <p:ph idx="1"/>
          </p:nvPr>
        </p:nvSpPr>
        <p:spPr>
          <a:xfrm>
            <a:off x="628650" y="1981199"/>
            <a:ext cx="7886700" cy="4195763"/>
          </a:xfrm>
        </p:spPr>
        <p:txBody>
          <a:bodyPr>
            <a:normAutofit/>
          </a:bodyPr>
          <a:lstStyle/>
          <a:p>
            <a:r>
              <a:rPr lang="en-US" sz="2300" dirty="0"/>
              <a:t>“…evidence-based medicine acknowledges that intuition, unsystematic clinical experience, and pathophysiologic rationale are insufficient grounds for clinical decision making, and it stresses the examination of evidence from clinical research.”</a:t>
            </a:r>
          </a:p>
          <a:p>
            <a:pPr marL="0" indent="0">
              <a:buNone/>
            </a:pPr>
            <a:endParaRPr lang="en-US" sz="2300" dirty="0"/>
          </a:p>
          <a:p>
            <a:pPr marL="0" indent="0">
              <a:buNone/>
            </a:pPr>
            <a:endParaRPr lang="en-US" sz="2300" dirty="0"/>
          </a:p>
          <a:p>
            <a:pPr marL="0" indent="0">
              <a:buNone/>
            </a:pPr>
            <a:endParaRPr lang="en-US" sz="2300" dirty="0"/>
          </a:p>
          <a:p>
            <a:pPr marL="0" indent="0">
              <a:buNone/>
            </a:pPr>
            <a:r>
              <a:rPr lang="en-US" sz="2300" dirty="0"/>
              <a:t>Dr. </a:t>
            </a:r>
            <a:r>
              <a:rPr lang="en-US" sz="2300" dirty="0" err="1"/>
              <a:t>Guyatt</a:t>
            </a:r>
            <a:r>
              <a:rPr lang="en-US" sz="2300" dirty="0"/>
              <a:t> and the other members of the original Evidence-based Medicine working group</a:t>
            </a:r>
          </a:p>
          <a:p>
            <a:pPr marL="0" indent="0">
              <a:buNone/>
            </a:pPr>
            <a:endParaRPr lang="en-US" sz="23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5846201"/>
            <a:ext cx="4949190" cy="768980"/>
          </a:xfrm>
          <a:prstGeom prst="rect">
            <a:avLst/>
          </a:prstGeom>
        </p:spPr>
      </p:pic>
      <p:pic>
        <p:nvPicPr>
          <p:cNvPr id="7" name="Picture 6"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659776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Evidence-based diagnosis and screening</a:t>
            </a:r>
          </a:p>
        </p:txBody>
      </p:sp>
      <p:sp>
        <p:nvSpPr>
          <p:cNvPr id="25603" name="Content Placeholder 6"/>
          <p:cNvSpPr>
            <a:spLocks noGrp="1"/>
          </p:cNvSpPr>
          <p:nvPr>
            <p:ph idx="1"/>
          </p:nvPr>
        </p:nvSpPr>
        <p:spPr/>
        <p:txBody>
          <a:bodyPr>
            <a:normAutofit/>
          </a:bodyPr>
          <a:lstStyle/>
          <a:p>
            <a:r>
              <a:rPr lang="en-US" sz="2300" dirty="0"/>
              <a:t>For simple and/or common conditions, diagnosis results from pattern recognition.</a:t>
            </a:r>
          </a:p>
          <a:p>
            <a:r>
              <a:rPr lang="en-US" sz="2300" dirty="0"/>
              <a:t>For more challenging or less familiar conditions, when pattern recognition fails, clinicians use a probabilistic approach for medical diagnosis.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5846201"/>
            <a:ext cx="4949190" cy="768980"/>
          </a:xfrm>
          <a:prstGeom prst="rect">
            <a:avLst/>
          </a:prstGeom>
        </p:spPr>
      </p:pic>
      <p:pic>
        <p:nvPicPr>
          <p:cNvPr id="6" name="Picture 5"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25743476"/>
              </p:ext>
            </p:extLst>
          </p:nvPr>
        </p:nvGraphicFramePr>
        <p:xfrm>
          <a:off x="457200" y="609601"/>
          <a:ext cx="8229600" cy="5714996"/>
        </p:xfrm>
        <a:graphic>
          <a:graphicData uri="http://schemas.openxmlformats.org/drawingml/2006/table">
            <a:tbl>
              <a:tblPr/>
              <a:tblGrid>
                <a:gridCol w="8229600">
                  <a:extLst>
                    <a:ext uri="{9D8B030D-6E8A-4147-A177-3AD203B41FA5}">
                      <a16:colId xmlns:a16="http://schemas.microsoft.com/office/drawing/2014/main" val="20000"/>
                    </a:ext>
                  </a:extLst>
                </a:gridCol>
              </a:tblGrid>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rgbClr val="FFFFFF"/>
                          </a:solidFill>
                          <a:effectLst/>
                          <a:latin typeface="+mn-lt"/>
                          <a:cs typeface="Arial" charset="0"/>
                        </a:rPr>
                        <a:t>Probabilistic diagnostic reasoning</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rPr>
                        <a:t>We conduct an initial clinical assessment,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1"/>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sym typeface="Symbol" pitchFamily="18" charset="2"/>
                        </a:rPr>
                        <a:t></a:t>
                      </a:r>
                      <a:endPar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2"/>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rPr>
                        <a:t>generate a list of potential diagnoses, and…</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3"/>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sym typeface="Symbol" pitchFamily="18" charset="2"/>
                        </a:rPr>
                        <a:t></a:t>
                      </a:r>
                      <a:endPar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4"/>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rPr>
                        <a:t>estimate the probability associated with each diagnosis.</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5"/>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sym typeface="Symbol" pitchFamily="18" charset="2"/>
                        </a:rPr>
                        <a:t></a:t>
                      </a:r>
                      <a:endPar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6"/>
                  </a:ext>
                </a:extLst>
              </a:tr>
              <a:tr h="8807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rPr>
                        <a:t>Thereafter, we conduct one or more diagnostic investigations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mn-lt"/>
                          <a:cs typeface="Arial" charset="0"/>
                        </a:rPr>
                        <a:t>(e.g., we might capture additional history, complete a more focused physical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mn-lt"/>
                          <a:cs typeface="Arial" charset="0"/>
                        </a:rPr>
                        <a:t>examination, order laboratory tests, or complete radiological studies).</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7"/>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mn-lt"/>
                          <a:cs typeface="Arial" charset="0"/>
                          <a:sym typeface="Symbol" pitchFamily="18" charset="2"/>
                        </a:rPr>
                        <a:t></a:t>
                      </a:r>
                      <a:endParaRPr kumimoji="0" lang="en-US" sz="1700" b="0" i="0" u="none" strike="noStrike" cap="none" normalizeH="0" baseline="0" dirty="0">
                        <a:ln>
                          <a:noFill/>
                        </a:ln>
                        <a:solidFill>
                          <a:srgbClr val="000000"/>
                        </a:solidFill>
                        <a:effectLst/>
                        <a:latin typeface="+mn-lt"/>
                        <a:cs typeface="Arial"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8"/>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rPr>
                        <a:t>Finally, we interpret the results of these diagnostic investigations to…</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9"/>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sym typeface="Symbol" pitchFamily="18" charset="2"/>
                        </a:rPr>
                        <a:t></a:t>
                      </a:r>
                      <a:endPar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10"/>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rPr>
                        <a:t>increase or decrease the diagnostic probabilities, until…</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11"/>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sym typeface="Symbol" pitchFamily="18" charset="2"/>
                        </a:rPr>
                        <a:t></a:t>
                      </a:r>
                      <a:endPar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12"/>
                  </a:ext>
                </a:extLst>
              </a:tr>
              <a:tr h="371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outerShdw blurRad="38100" dist="38100" dir="2700000" algn="tl">
                              <a:srgbClr val="FFFFFF"/>
                            </a:outerShdw>
                          </a:effectLst>
                          <a:latin typeface="+mn-lt"/>
                          <a:cs typeface="Arial" charset="0"/>
                        </a:rPr>
                        <a:t>…we are sufficiently confident in our diagnosis that we initiate appropriate treatment.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13"/>
                  </a:ext>
                </a:extLst>
              </a:tr>
            </a:tbl>
          </a:graphicData>
        </a:graphic>
      </p:graphicFrame>
      <p:sp>
        <p:nvSpPr>
          <p:cNvPr id="7" name="Oval 6"/>
          <p:cNvSpPr/>
          <p:nvPr/>
        </p:nvSpPr>
        <p:spPr>
          <a:xfrm>
            <a:off x="1828800" y="2324102"/>
            <a:ext cx="5410200" cy="6096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8" name="Oval 7"/>
          <p:cNvSpPr/>
          <p:nvPr/>
        </p:nvSpPr>
        <p:spPr>
          <a:xfrm>
            <a:off x="1846340" y="5115464"/>
            <a:ext cx="5392659" cy="6096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9" name="TextBox 8"/>
          <p:cNvSpPr txBox="1">
            <a:spLocks noChangeArrowheads="1"/>
          </p:cNvSpPr>
          <p:nvPr/>
        </p:nvSpPr>
        <p:spPr bwMode="auto">
          <a:xfrm>
            <a:off x="410042" y="2171702"/>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dirty="0">
                <a:solidFill>
                  <a:srgbClr val="FF0000"/>
                </a:solidFill>
                <a:latin typeface="Lucida Sans Unicode" pitchFamily="34" charset="0"/>
              </a:rPr>
              <a:t>The pre-test probability</a:t>
            </a:r>
          </a:p>
        </p:txBody>
      </p:sp>
      <p:sp>
        <p:nvSpPr>
          <p:cNvPr id="10" name="TextBox 9"/>
          <p:cNvSpPr txBox="1">
            <a:spLocks noChangeArrowheads="1"/>
          </p:cNvSpPr>
          <p:nvPr/>
        </p:nvSpPr>
        <p:spPr bwMode="auto">
          <a:xfrm>
            <a:off x="457775" y="48768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dirty="0">
                <a:solidFill>
                  <a:srgbClr val="FF0000"/>
                </a:solidFill>
                <a:latin typeface="Lucida Sans Unicode" pitchFamily="34" charset="0"/>
              </a:rPr>
              <a:t>The post-test probability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lang="en-US" dirty="0"/>
              <a:t>Evidence-based diagnosis and screening</a:t>
            </a:r>
          </a:p>
        </p:txBody>
      </p:sp>
      <p:sp>
        <p:nvSpPr>
          <p:cNvPr id="30723" name="TextBox 4"/>
          <p:cNvSpPr txBox="1">
            <a:spLocks noChangeArrowheads="1"/>
          </p:cNvSpPr>
          <p:nvPr/>
        </p:nvSpPr>
        <p:spPr bwMode="auto">
          <a:xfrm>
            <a:off x="2971800" y="167640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dirty="0">
                <a:latin typeface="Lucida Sans Unicode" pitchFamily="34" charset="0"/>
              </a:rPr>
              <a:t>Probability of Diagnosis</a:t>
            </a:r>
          </a:p>
        </p:txBody>
      </p:sp>
      <p:cxnSp>
        <p:nvCxnSpPr>
          <p:cNvPr id="7" name="Straight Connector 6"/>
          <p:cNvCxnSpPr/>
          <p:nvPr/>
        </p:nvCxnSpPr>
        <p:spPr>
          <a:xfrm>
            <a:off x="1295400" y="4572000"/>
            <a:ext cx="6629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914400" y="46482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543800" y="45720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727" name="TextBox 13"/>
          <p:cNvSpPr txBox="1">
            <a:spLocks noChangeArrowheads="1"/>
          </p:cNvSpPr>
          <p:nvPr/>
        </p:nvSpPr>
        <p:spPr bwMode="auto">
          <a:xfrm>
            <a:off x="1143000" y="3048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dirty="0">
              <a:latin typeface="Lucida Sans Unicode" pitchFamily="34" charset="0"/>
            </a:endParaRPr>
          </a:p>
        </p:txBody>
      </p:sp>
      <p:sp>
        <p:nvSpPr>
          <p:cNvPr id="30728" name="TextBox 14"/>
          <p:cNvSpPr txBox="1">
            <a:spLocks noChangeArrowheads="1"/>
          </p:cNvSpPr>
          <p:nvPr/>
        </p:nvSpPr>
        <p:spPr bwMode="auto">
          <a:xfrm>
            <a:off x="1066800" y="3886200"/>
            <a:ext cx="533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0%</a:t>
            </a:r>
          </a:p>
        </p:txBody>
      </p:sp>
      <p:sp>
        <p:nvSpPr>
          <p:cNvPr id="30729" name="TextBox 15"/>
          <p:cNvSpPr txBox="1">
            <a:spLocks noChangeArrowheads="1"/>
          </p:cNvSpPr>
          <p:nvPr/>
        </p:nvSpPr>
        <p:spPr bwMode="auto">
          <a:xfrm>
            <a:off x="7543800" y="3810000"/>
            <a:ext cx="838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100%</a:t>
            </a:r>
          </a:p>
        </p:txBody>
      </p:sp>
      <p:cxnSp>
        <p:nvCxnSpPr>
          <p:cNvPr id="18" name="Straight Connector 17"/>
          <p:cNvCxnSpPr/>
          <p:nvPr/>
        </p:nvCxnSpPr>
        <p:spPr>
          <a:xfrm rot="5400000">
            <a:off x="914400" y="46101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1752600" y="3733800"/>
            <a:ext cx="1295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Test threshold</a:t>
            </a:r>
          </a:p>
        </p:txBody>
      </p:sp>
      <p:cxnSp>
        <p:nvCxnSpPr>
          <p:cNvPr id="21" name="Straight Connector 20"/>
          <p:cNvCxnSpPr/>
          <p:nvPr/>
        </p:nvCxnSpPr>
        <p:spPr>
          <a:xfrm rot="5400000">
            <a:off x="6210300" y="4610100"/>
            <a:ext cx="83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5867400" y="3657600"/>
            <a:ext cx="1447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Treatment threshold</a:t>
            </a:r>
          </a:p>
        </p:txBody>
      </p:sp>
      <p:sp>
        <p:nvSpPr>
          <p:cNvPr id="32" name="TextBox 31"/>
          <p:cNvSpPr txBox="1">
            <a:spLocks noChangeArrowheads="1"/>
          </p:cNvSpPr>
          <p:nvPr/>
        </p:nvSpPr>
        <p:spPr bwMode="auto">
          <a:xfrm>
            <a:off x="838200" y="5105400"/>
            <a:ext cx="2209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Probability below test threshold.  Diagnosis effectively excluded.  No testing warranted.</a:t>
            </a:r>
          </a:p>
        </p:txBody>
      </p:sp>
      <p:sp>
        <p:nvSpPr>
          <p:cNvPr id="33" name="TextBox 32"/>
          <p:cNvSpPr txBox="1">
            <a:spLocks noChangeArrowheads="1"/>
          </p:cNvSpPr>
          <p:nvPr/>
        </p:nvSpPr>
        <p:spPr bwMode="auto">
          <a:xfrm>
            <a:off x="3276600" y="5105400"/>
            <a:ext cx="2743200"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Probability between test and treatment threshold.  Diagnosis neither confirmed or excluded. Further testing warranted.</a:t>
            </a:r>
          </a:p>
        </p:txBody>
      </p:sp>
      <p:sp>
        <p:nvSpPr>
          <p:cNvPr id="34" name="TextBox 33"/>
          <p:cNvSpPr txBox="1">
            <a:spLocks noChangeArrowheads="1"/>
          </p:cNvSpPr>
          <p:nvPr/>
        </p:nvSpPr>
        <p:spPr bwMode="auto">
          <a:xfrm>
            <a:off x="5867400" y="5105400"/>
            <a:ext cx="2971800"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Probability above treatment threshold.  Diagnosis effectively confirmed. No further testing required.  Treatment commences.</a:t>
            </a:r>
          </a:p>
        </p:txBody>
      </p:sp>
      <p:cxnSp>
        <p:nvCxnSpPr>
          <p:cNvPr id="24" name="Straight Arrow Connector 23"/>
          <p:cNvCxnSpPr/>
          <p:nvPr/>
        </p:nvCxnSpPr>
        <p:spPr>
          <a:xfrm rot="5400000">
            <a:off x="2439988" y="3810000"/>
            <a:ext cx="1522412"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28" name="TextBox 27"/>
          <p:cNvSpPr txBox="1">
            <a:spLocks noChangeArrowheads="1"/>
          </p:cNvSpPr>
          <p:nvPr/>
        </p:nvSpPr>
        <p:spPr bwMode="auto">
          <a:xfrm>
            <a:off x="2438400" y="2590800"/>
            <a:ext cx="1600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 probability</a:t>
            </a:r>
          </a:p>
        </p:txBody>
      </p:sp>
      <p:cxnSp>
        <p:nvCxnSpPr>
          <p:cNvPr id="22" name="Straight Arrow Connector 21"/>
          <p:cNvCxnSpPr/>
          <p:nvPr/>
        </p:nvCxnSpPr>
        <p:spPr>
          <a:xfrm rot="5400000">
            <a:off x="1068387" y="3808413"/>
            <a:ext cx="1522413"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23" name="TextBox 22"/>
          <p:cNvSpPr txBox="1">
            <a:spLocks noChangeArrowheads="1"/>
          </p:cNvSpPr>
          <p:nvPr/>
        </p:nvSpPr>
        <p:spPr bwMode="auto">
          <a:xfrm>
            <a:off x="1066800" y="2589213"/>
            <a:ext cx="16002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 probability</a:t>
            </a:r>
          </a:p>
        </p:txBody>
      </p:sp>
      <p:cxnSp>
        <p:nvCxnSpPr>
          <p:cNvPr id="25" name="Straight Arrow Connector 24"/>
          <p:cNvCxnSpPr/>
          <p:nvPr/>
        </p:nvCxnSpPr>
        <p:spPr>
          <a:xfrm rot="5400000">
            <a:off x="6554787" y="3808413"/>
            <a:ext cx="1522413"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26" name="TextBox 25"/>
          <p:cNvSpPr txBox="1">
            <a:spLocks noChangeArrowheads="1"/>
          </p:cNvSpPr>
          <p:nvPr/>
        </p:nvSpPr>
        <p:spPr bwMode="auto">
          <a:xfrm>
            <a:off x="6553200" y="2589213"/>
            <a:ext cx="16002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 probability</a:t>
            </a:r>
          </a:p>
        </p:txBody>
      </p:sp>
      <p:sp>
        <p:nvSpPr>
          <p:cNvPr id="35" name="Left Brace 34"/>
          <p:cNvSpPr/>
          <p:nvPr/>
        </p:nvSpPr>
        <p:spPr>
          <a:xfrm rot="5400000" flipH="1" flipV="1">
            <a:off x="1714500" y="4381500"/>
            <a:ext cx="304800" cy="9906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36" name="Left Brace 35"/>
          <p:cNvSpPr/>
          <p:nvPr/>
        </p:nvSpPr>
        <p:spPr>
          <a:xfrm rot="5400000" flipH="1" flipV="1">
            <a:off x="4381500" y="2857500"/>
            <a:ext cx="304800" cy="40386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37" name="Left Brace 36"/>
          <p:cNvSpPr/>
          <p:nvPr/>
        </p:nvSpPr>
        <p:spPr>
          <a:xfrm rot="5400000" flipH="1" flipV="1">
            <a:off x="7124700" y="4305300"/>
            <a:ext cx="304800" cy="1143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cxnSp>
        <p:nvCxnSpPr>
          <p:cNvPr id="30" name="Straight Arrow Connector 29"/>
          <p:cNvCxnSpPr/>
          <p:nvPr/>
        </p:nvCxnSpPr>
        <p:spPr>
          <a:xfrm>
            <a:off x="2667000" y="3962400"/>
            <a:ext cx="381000" cy="1588"/>
          </a:xfrm>
          <a:prstGeom prst="straightConnector1">
            <a:avLst/>
          </a:prstGeom>
          <a:ln>
            <a:solidFill>
              <a:schemeClr val="tx1"/>
            </a:solidFill>
            <a:tailEnd type="arrow"/>
          </a:ln>
        </p:spPr>
        <p:style>
          <a:lnRef idx="1">
            <a:schemeClr val="accent2"/>
          </a:lnRef>
          <a:fillRef idx="0">
            <a:schemeClr val="accent2"/>
          </a:fillRef>
          <a:effectRef idx="0">
            <a:schemeClr val="accent2"/>
          </a:effectRef>
          <a:fontRef idx="minor">
            <a:schemeClr val="tx1"/>
          </a:fontRef>
        </p:style>
      </p:cxnSp>
      <p:cxnSp>
        <p:nvCxnSpPr>
          <p:cNvPr id="31" name="Straight Arrow Connector 30"/>
          <p:cNvCxnSpPr/>
          <p:nvPr/>
        </p:nvCxnSpPr>
        <p:spPr>
          <a:xfrm>
            <a:off x="7086600" y="3886200"/>
            <a:ext cx="381000" cy="1588"/>
          </a:xfrm>
          <a:prstGeom prst="straightConnector1">
            <a:avLst/>
          </a:prstGeom>
          <a:ln>
            <a:solidFill>
              <a:schemeClr val="tx1"/>
            </a:solidFill>
            <a:tailEnd type="arrow"/>
          </a:ln>
        </p:spPr>
        <p:style>
          <a:lnRef idx="1">
            <a:schemeClr val="accent2"/>
          </a:lnRef>
          <a:fillRef idx="0">
            <a:schemeClr val="accent2"/>
          </a:fillRef>
          <a:effectRef idx="0">
            <a:schemeClr val="accent2"/>
          </a:effectRef>
          <a:fontRef idx="minor">
            <a:schemeClr val="tx1"/>
          </a:fontRef>
        </p:style>
      </p:cxnSp>
      <p:cxnSp>
        <p:nvCxnSpPr>
          <p:cNvPr id="39" name="Straight Arrow Connector 38"/>
          <p:cNvCxnSpPr/>
          <p:nvPr/>
        </p:nvCxnSpPr>
        <p:spPr>
          <a:xfrm rot="10800000">
            <a:off x="1752600" y="3962400"/>
            <a:ext cx="381000" cy="1588"/>
          </a:xfrm>
          <a:prstGeom prst="straightConnector1">
            <a:avLst/>
          </a:prstGeom>
          <a:ln>
            <a:solidFill>
              <a:schemeClr val="tx1"/>
            </a:solidFill>
            <a:tailEnd type="arrow"/>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p:nvPr/>
        </p:nvCxnSpPr>
        <p:spPr>
          <a:xfrm rot="10800000">
            <a:off x="5715000" y="3886200"/>
            <a:ext cx="381000" cy="1588"/>
          </a:xfrm>
          <a:prstGeom prst="straightConnector1">
            <a:avLst/>
          </a:prstGeom>
          <a:ln>
            <a:solidFill>
              <a:schemeClr val="tx1"/>
            </a:solidFill>
            <a:tailEnd type="arrow"/>
          </a:ln>
        </p:spPr>
        <p:style>
          <a:lnRef idx="1">
            <a:schemeClr val="accent2"/>
          </a:lnRef>
          <a:fillRef idx="0">
            <a:schemeClr val="accent2"/>
          </a:fillRef>
          <a:effectRef idx="0">
            <a:schemeClr val="accent2"/>
          </a:effectRef>
          <a:fontRef idx="minor">
            <a:schemeClr val="tx1"/>
          </a:fontRef>
        </p:style>
      </p:cxnSp>
      <p:sp>
        <p:nvSpPr>
          <p:cNvPr id="44" name="TextBox 43"/>
          <p:cNvSpPr txBox="1">
            <a:spLocks noChangeArrowheads="1"/>
          </p:cNvSpPr>
          <p:nvPr/>
        </p:nvSpPr>
        <p:spPr bwMode="auto">
          <a:xfrm>
            <a:off x="2971800" y="3810000"/>
            <a:ext cx="28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Lucida Sans Unicode" pitchFamily="34" charset="0"/>
              </a:rPr>
              <a:t>?</a:t>
            </a:r>
          </a:p>
        </p:txBody>
      </p:sp>
      <p:sp>
        <p:nvSpPr>
          <p:cNvPr id="45" name="TextBox 44"/>
          <p:cNvSpPr txBox="1">
            <a:spLocks noChangeArrowheads="1"/>
          </p:cNvSpPr>
          <p:nvPr/>
        </p:nvSpPr>
        <p:spPr bwMode="auto">
          <a:xfrm>
            <a:off x="5486400" y="3733800"/>
            <a:ext cx="28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Lucida Sans Unicode" pitchFamily="34" charset="0"/>
              </a:rPr>
              <a:t>?</a:t>
            </a:r>
          </a:p>
        </p:txBody>
      </p:sp>
      <p:sp>
        <p:nvSpPr>
          <p:cNvPr id="46" name="TextBox 45"/>
          <p:cNvSpPr txBox="1">
            <a:spLocks noChangeArrowheads="1"/>
          </p:cNvSpPr>
          <p:nvPr/>
        </p:nvSpPr>
        <p:spPr bwMode="auto">
          <a:xfrm>
            <a:off x="7391400" y="3733800"/>
            <a:ext cx="28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Lucida Sans Unicode" pitchFamily="34" charset="0"/>
              </a:rPr>
              <a:t>?</a:t>
            </a:r>
          </a:p>
        </p:txBody>
      </p:sp>
      <p:sp>
        <p:nvSpPr>
          <p:cNvPr id="47" name="TextBox 46"/>
          <p:cNvSpPr txBox="1">
            <a:spLocks noChangeArrowheads="1"/>
          </p:cNvSpPr>
          <p:nvPr/>
        </p:nvSpPr>
        <p:spPr bwMode="auto">
          <a:xfrm>
            <a:off x="1524000" y="3810000"/>
            <a:ext cx="28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Lucida Sans Unicode" pitchFamily="34" charset="0"/>
              </a:rPr>
              <a:t>?</a:t>
            </a:r>
          </a:p>
        </p:txBody>
      </p:sp>
      <p:cxnSp>
        <p:nvCxnSpPr>
          <p:cNvPr id="38" name="Straight Connector 37"/>
          <p:cNvCxnSpPr/>
          <p:nvPr/>
        </p:nvCxnSpPr>
        <p:spPr>
          <a:xfrm rot="5400000">
            <a:off x="2057400" y="46101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a:spLocks noChangeArrowheads="1"/>
          </p:cNvSpPr>
          <p:nvPr/>
        </p:nvSpPr>
        <p:spPr bwMode="auto">
          <a:xfrm>
            <a:off x="5867400" y="1224855"/>
            <a:ext cx="2971801"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solidFill>
                  <a:srgbClr val="FF0000"/>
                </a:solidFill>
                <a:latin typeface="Lucida Sans Unicode" pitchFamily="34" charset="0"/>
              </a:rPr>
              <a:t>In the absence of any other  patient-specific information, disease </a:t>
            </a:r>
            <a:r>
              <a:rPr lang="en-US" sz="1400" dirty="0">
                <a:solidFill>
                  <a:srgbClr val="FF0000"/>
                </a:solidFill>
                <a:effectLst>
                  <a:outerShdw blurRad="38100" dist="38100" dir="2700000" algn="tl">
                    <a:srgbClr val="000000">
                      <a:alpha val="43137"/>
                    </a:srgbClr>
                  </a:outerShdw>
                </a:effectLst>
                <a:latin typeface="Lucida Sans Unicode" pitchFamily="34" charset="0"/>
              </a:rPr>
              <a:t>prevalence</a:t>
            </a:r>
            <a:r>
              <a:rPr lang="en-US" sz="1400" dirty="0">
                <a:solidFill>
                  <a:srgbClr val="FF0000"/>
                </a:solidFill>
                <a:latin typeface="Lucida Sans Unicode" pitchFamily="34" charset="0"/>
              </a:rPr>
              <a:t> in the population is a reasonable estimate of pre-test probability.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47"/>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9"/>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0"/>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44"/>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45"/>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43"/>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31"/>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46"/>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26"/>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25"/>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37"/>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3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23"/>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22"/>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35"/>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32"/>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2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7" grpId="0"/>
      <p:bldP spid="32" grpId="0"/>
      <p:bldP spid="32" grpId="1"/>
      <p:bldP spid="33" grpId="0"/>
      <p:bldP spid="34" grpId="0"/>
      <p:bldP spid="34" grpId="1"/>
      <p:bldP spid="28" grpId="0"/>
      <p:bldP spid="23" grpId="0"/>
      <p:bldP spid="23" grpId="1"/>
      <p:bldP spid="26" grpId="0"/>
      <p:bldP spid="26" grpId="1"/>
      <p:bldP spid="35" grpId="0" animBg="1"/>
      <p:bldP spid="35" grpId="1" animBg="1"/>
      <p:bldP spid="36" grpId="0" animBg="1"/>
      <p:bldP spid="37" grpId="0" animBg="1"/>
      <p:bldP spid="37" grpId="1" animBg="1"/>
      <p:bldP spid="44" grpId="0"/>
      <p:bldP spid="44" grpId="1"/>
      <p:bldP spid="45" grpId="0"/>
      <p:bldP spid="45" grpId="1"/>
      <p:bldP spid="46" grpId="0"/>
      <p:bldP spid="46" grpId="1"/>
      <p:bldP spid="47" grpId="0"/>
      <p:bldP spid="47" grpId="1"/>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p:txBody>
          <a:bodyPr/>
          <a:lstStyle/>
          <a:p>
            <a:pPr eaLnBrk="1" hangingPunct="1"/>
            <a:r>
              <a:rPr lang="en-US" sz="2300" dirty="0"/>
              <a:t>Some clinical findings or results, when positive, shift probability upward greatly, but change it little when negative.</a:t>
            </a:r>
          </a:p>
          <a:p>
            <a:pPr eaLnBrk="1" hangingPunct="1"/>
            <a:r>
              <a:rPr lang="en-US" sz="2300" dirty="0"/>
              <a:t>Other findings are more useful when negative, because some negative findings virtually exclude the diagnosis, whereas the positive finding increases probability only slightly.</a:t>
            </a:r>
          </a:p>
          <a:p>
            <a:pPr eaLnBrk="1" hangingPunct="1">
              <a:buFont typeface="Wingdings 3" pitchFamily="18" charset="2"/>
              <a:buNone/>
            </a:pPr>
            <a:endParaRPr lang="en-US" dirty="0"/>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a:t>Evidence-based diagnosis and screening</a:t>
            </a:r>
          </a:p>
        </p:txBody>
      </p:sp>
      <p:pic>
        <p:nvPicPr>
          <p:cNvPr id="4" name="Picture 3"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Evidence-based diagnosis and screening</a:t>
            </a:r>
          </a:p>
        </p:txBody>
      </p:sp>
      <p:sp>
        <p:nvSpPr>
          <p:cNvPr id="3" name="Content Placeholder 2"/>
          <p:cNvSpPr>
            <a:spLocks noGrp="1"/>
          </p:cNvSpPr>
          <p:nvPr>
            <p:ph idx="1"/>
          </p:nvPr>
        </p:nvSpPr>
        <p:spPr/>
        <p:txBody>
          <a:bodyPr>
            <a:normAutofit/>
          </a:bodyPr>
          <a:lstStyle/>
          <a:p>
            <a:r>
              <a:rPr lang="en-US" sz="2300" dirty="0"/>
              <a:t>What two specific qualities of a clinical finding or test best describe its effect on the probability of a diagnosis?</a:t>
            </a:r>
          </a:p>
        </p:txBody>
      </p:sp>
      <p:sp>
        <p:nvSpPr>
          <p:cNvPr id="4" name="TextBox 3"/>
          <p:cNvSpPr txBox="1"/>
          <p:nvPr/>
        </p:nvSpPr>
        <p:spPr>
          <a:xfrm>
            <a:off x="2133600" y="3708906"/>
            <a:ext cx="48768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rPr>
              <a:t>Sensitivity</a:t>
            </a:r>
            <a:r>
              <a:rPr lang="en-US" sz="3200" dirty="0"/>
              <a:t> and </a:t>
            </a:r>
            <a:r>
              <a:rPr lang="en-US" sz="3200" dirty="0">
                <a:effectLst>
                  <a:outerShdw blurRad="38100" dist="38100" dir="2700000" algn="tl">
                    <a:srgbClr val="000000">
                      <a:alpha val="43137"/>
                    </a:srgbClr>
                  </a:outerShdw>
                </a:effectLst>
              </a:rPr>
              <a:t>Specificity</a:t>
            </a:r>
          </a:p>
        </p:txBody>
      </p:sp>
      <p:pic>
        <p:nvPicPr>
          <p:cNvPr id="5" name="Picture 4"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spTree>
    <p:extLst>
      <p:ext uri="{BB962C8B-B14F-4D97-AF65-F5344CB8AC3E}">
        <p14:creationId xmlns:p14="http://schemas.microsoft.com/office/powerpoint/2010/main" val="13804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962400"/>
            <a:ext cx="8229600" cy="2044700"/>
          </a:xfrm>
        </p:spPr>
        <p:txBody>
          <a:bodyPr>
            <a:noAutofit/>
          </a:bodyPr>
          <a:lstStyle/>
          <a:p>
            <a:pPr marL="452628" indent="-342900" eaLnBrk="1" fontAlgn="auto" hangingPunct="1">
              <a:spcAft>
                <a:spcPts val="0"/>
              </a:spcAft>
              <a:defRPr/>
            </a:pPr>
            <a:r>
              <a:rPr lang="en-US" sz="2300" dirty="0"/>
              <a:t>Sensitivity is defined as the proportion of patients with the condition who have the clinical finding [SENS=(A)/(A+C)].</a:t>
            </a:r>
          </a:p>
          <a:p>
            <a:pPr marL="452628" indent="-342900">
              <a:defRPr/>
            </a:pPr>
            <a:r>
              <a:rPr lang="en-US" sz="2300" dirty="0">
                <a:effectLst>
                  <a:outerShdw blurRad="38100" dist="38100" dir="2700000" algn="tl">
                    <a:srgbClr val="000000">
                      <a:alpha val="43137"/>
                    </a:srgbClr>
                  </a:outerShdw>
                </a:effectLst>
              </a:rPr>
              <a:t>A finding (or test) with high sensitivity is useful to help exclude a diagnosis when negative</a:t>
            </a:r>
            <a:r>
              <a:rPr lang="en-US" sz="2300" dirty="0"/>
              <a:t>, because a highly sensitive test will render few results that are falsely negative.</a:t>
            </a:r>
          </a:p>
          <a:p>
            <a:pPr marL="109728" indent="0" eaLnBrk="1" fontAlgn="auto" hangingPunct="1">
              <a:spcAft>
                <a:spcPts val="0"/>
              </a:spcAft>
              <a:buNone/>
              <a:defRPr/>
            </a:pPr>
            <a:endParaRPr lang="en-US" sz="2800" dirty="0"/>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a:t>Evidence-based diagnosis and screening</a:t>
            </a:r>
          </a:p>
        </p:txBody>
      </p:sp>
      <p:graphicFrame>
        <p:nvGraphicFramePr>
          <p:cNvPr id="4" name="Table 3"/>
          <p:cNvGraphicFramePr>
            <a:graphicFrameLocks noGrp="1"/>
          </p:cNvGraphicFramePr>
          <p:nvPr>
            <p:extLst>
              <p:ext uri="{D42A27DB-BD31-4B8C-83A1-F6EECF244321}">
                <p14:modId xmlns:p14="http://schemas.microsoft.com/office/powerpoint/2010/main" val="2150794267"/>
              </p:ext>
            </p:extLst>
          </p:nvPr>
        </p:nvGraphicFramePr>
        <p:xfrm>
          <a:off x="460075" y="1690689"/>
          <a:ext cx="8305800" cy="1889672"/>
        </p:xfrm>
        <a:graphic>
          <a:graphicData uri="http://schemas.openxmlformats.org/drawingml/2006/table">
            <a:tbl>
              <a:tblPr/>
              <a:tblGrid>
                <a:gridCol w="2438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6400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FFFFF"/>
                        </a:solidFill>
                        <a:effectLst/>
                        <a:latin typeface="Lucida Sans Unicode" pitchFamily="34" charset="0"/>
                        <a:cs typeface="Arial" charset="0"/>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Lucida Sans Unicode" pitchFamily="34" charset="0"/>
                          <a:cs typeface="Arial" charset="0"/>
                        </a:rPr>
                        <a:t>Condition Present</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Lucida Sans Unicode" pitchFamily="34" charset="0"/>
                          <a:cs typeface="Arial" charset="0"/>
                        </a:rPr>
                        <a:t>Condition Absent</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FFFFF"/>
                        </a:solidFill>
                        <a:effectLst/>
                        <a:latin typeface="Lucida Sans Unicode"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Lucida Sans Unicode" pitchFamily="34" charset="0"/>
                          <a:cs typeface="Arial" charset="0"/>
                        </a:rPr>
                        <a:t>TOTALS</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38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Finding present</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A</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B</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A+B</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1"/>
                  </a:ext>
                </a:extLst>
              </a:tr>
              <a:tr h="37138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Finding absent</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C</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D</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C+D</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2"/>
                  </a:ext>
                </a:extLst>
              </a:tr>
              <a:tr h="37138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TOTALS</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A+C</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B+D</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A+B+C+D</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38600"/>
            <a:ext cx="8229600" cy="1968500"/>
          </a:xfrm>
        </p:spPr>
        <p:txBody>
          <a:bodyPr>
            <a:noAutofit/>
          </a:bodyPr>
          <a:lstStyle/>
          <a:p>
            <a:pPr marL="452628" indent="-342900" eaLnBrk="1" fontAlgn="auto" hangingPunct="1">
              <a:spcAft>
                <a:spcPts val="0"/>
              </a:spcAft>
              <a:defRPr/>
            </a:pPr>
            <a:r>
              <a:rPr lang="en-US" sz="2300" dirty="0"/>
              <a:t>Specificity is defined as the proportion of patients without the condition who don’t have the clinical finding [SPEC=(D)/(B+D)].</a:t>
            </a:r>
          </a:p>
          <a:p>
            <a:pPr marL="452628" indent="-342900" eaLnBrk="1" fontAlgn="auto" hangingPunct="1">
              <a:spcAft>
                <a:spcPts val="0"/>
              </a:spcAft>
              <a:defRPr/>
            </a:pPr>
            <a:r>
              <a:rPr lang="en-US" sz="2300" dirty="0">
                <a:effectLst>
                  <a:outerShdw blurRad="38100" dist="38100" dir="2700000" algn="tl">
                    <a:srgbClr val="000000">
                      <a:alpha val="43137"/>
                    </a:srgbClr>
                  </a:outerShdw>
                </a:effectLst>
              </a:rPr>
              <a:t>A finding (or test) with high specificity is useful to help confirm a diagnosis when positive</a:t>
            </a:r>
            <a:r>
              <a:rPr lang="en-US" sz="2300" dirty="0"/>
              <a:t>, because a highly specific test will render few results that are falsely positive.</a:t>
            </a:r>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a:t>Evidence-based diagnosis and screening</a:t>
            </a:r>
          </a:p>
        </p:txBody>
      </p:sp>
      <p:graphicFrame>
        <p:nvGraphicFramePr>
          <p:cNvPr id="7" name="Table 6"/>
          <p:cNvGraphicFramePr>
            <a:graphicFrameLocks noGrp="1"/>
          </p:cNvGraphicFramePr>
          <p:nvPr>
            <p:extLst>
              <p:ext uri="{D42A27DB-BD31-4B8C-83A1-F6EECF244321}">
                <p14:modId xmlns:p14="http://schemas.microsoft.com/office/powerpoint/2010/main" val="301464518"/>
              </p:ext>
            </p:extLst>
          </p:nvPr>
        </p:nvGraphicFramePr>
        <p:xfrm>
          <a:off x="460075" y="1690689"/>
          <a:ext cx="8305800" cy="1889672"/>
        </p:xfrm>
        <a:graphic>
          <a:graphicData uri="http://schemas.openxmlformats.org/drawingml/2006/table">
            <a:tbl>
              <a:tblPr/>
              <a:tblGrid>
                <a:gridCol w="2438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6400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FFFFF"/>
                        </a:solidFill>
                        <a:effectLst/>
                        <a:latin typeface="Lucida Sans Unicode" pitchFamily="34" charset="0"/>
                        <a:cs typeface="Arial" charset="0"/>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Lucida Sans Unicode" pitchFamily="34" charset="0"/>
                          <a:cs typeface="Arial" charset="0"/>
                        </a:rPr>
                        <a:t>Condition Present</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Lucida Sans Unicode" pitchFamily="34" charset="0"/>
                          <a:cs typeface="Arial" charset="0"/>
                        </a:rPr>
                        <a:t>Condition Absent</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FFFFF"/>
                        </a:solidFill>
                        <a:effectLst/>
                        <a:latin typeface="Lucida Sans Unicode"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Lucida Sans Unicode" pitchFamily="34" charset="0"/>
                          <a:cs typeface="Arial" charset="0"/>
                        </a:rPr>
                        <a:t>TOTALS</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38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Finding present</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A</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B</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A+B</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1"/>
                  </a:ext>
                </a:extLst>
              </a:tr>
              <a:tr h="37138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Finding absent</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C</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D</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C+D</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2"/>
                  </a:ext>
                </a:extLst>
              </a:tr>
              <a:tr h="37138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TOTALS</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A+C</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B+D</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Lucida Sans Unicode" pitchFamily="34" charset="0"/>
                          <a:cs typeface="Arial" charset="0"/>
                        </a:rPr>
                        <a:t>A+B+C+D</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2133599"/>
            <a:ext cx="7886700" cy="4043363"/>
          </a:xfrm>
        </p:spPr>
        <p:txBody>
          <a:bodyPr>
            <a:normAutofit/>
          </a:bodyPr>
          <a:lstStyle/>
          <a:p>
            <a:pPr marL="365760" indent="-256032" eaLnBrk="1" fontAlgn="auto" hangingPunct="1">
              <a:spcAft>
                <a:spcPts val="0"/>
              </a:spcAft>
              <a:buFont typeface="Wingdings 3"/>
              <a:buChar char=""/>
              <a:defRPr/>
            </a:pPr>
            <a:r>
              <a:rPr lang="en-US" sz="2300" dirty="0"/>
              <a:t>Highly </a:t>
            </a:r>
            <a:r>
              <a:rPr lang="en-US" sz="2300" dirty="0">
                <a:effectLst>
                  <a:outerShdw blurRad="38100" dist="38100" dir="2700000" algn="tl">
                    <a:srgbClr val="000000">
                      <a:alpha val="43137"/>
                    </a:srgbClr>
                  </a:outerShdw>
                </a:effectLst>
              </a:rPr>
              <a:t>sensitive</a:t>
            </a:r>
            <a:r>
              <a:rPr lang="en-US" sz="2300" dirty="0"/>
              <a:t> findings or tests make good </a:t>
            </a:r>
            <a:r>
              <a:rPr lang="en-US" sz="2300" dirty="0">
                <a:effectLst>
                  <a:outerShdw blurRad="38100" dist="38100" dir="2700000" algn="tl">
                    <a:srgbClr val="000000">
                      <a:alpha val="43137"/>
                    </a:srgbClr>
                  </a:outerShdw>
                </a:effectLst>
              </a:rPr>
              <a:t>screening</a:t>
            </a:r>
            <a:r>
              <a:rPr lang="en-US" sz="2300" dirty="0"/>
              <a:t> tests.</a:t>
            </a:r>
          </a:p>
          <a:p>
            <a:pPr marL="365760" indent="-256032" eaLnBrk="1" fontAlgn="auto" hangingPunct="1">
              <a:spcAft>
                <a:spcPts val="0"/>
              </a:spcAft>
              <a:buFont typeface="Wingdings 3"/>
              <a:buChar char=""/>
              <a:defRPr/>
            </a:pPr>
            <a:r>
              <a:rPr lang="en-US" sz="2300" dirty="0"/>
              <a:t>Highly </a:t>
            </a:r>
            <a:r>
              <a:rPr lang="en-US" sz="2300" dirty="0">
                <a:effectLst>
                  <a:outerShdw blurRad="38100" dist="38100" dir="2700000" algn="tl">
                    <a:srgbClr val="000000">
                      <a:alpha val="43137"/>
                    </a:srgbClr>
                  </a:outerShdw>
                </a:effectLst>
              </a:rPr>
              <a:t>specific</a:t>
            </a:r>
            <a:r>
              <a:rPr lang="en-US" sz="2300" dirty="0"/>
              <a:t> findings or tests make good </a:t>
            </a:r>
            <a:r>
              <a:rPr lang="en-US" sz="2300" dirty="0">
                <a:effectLst>
                  <a:outerShdw blurRad="38100" dist="38100" dir="2700000" algn="tl">
                    <a:srgbClr val="000000">
                      <a:alpha val="43137"/>
                    </a:srgbClr>
                  </a:outerShdw>
                </a:effectLst>
              </a:rPr>
              <a:t>confirmatory</a:t>
            </a:r>
            <a:r>
              <a:rPr lang="en-US" sz="2300" dirty="0"/>
              <a:t> tests.  </a:t>
            </a:r>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a:t>Evidence-based diagnosis and screening</a:t>
            </a:r>
          </a:p>
        </p:txBody>
      </p:sp>
      <p:pic>
        <p:nvPicPr>
          <p:cNvPr id="4" name="Picture 3"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spTree>
    <p:extLst>
      <p:ext uri="{BB962C8B-B14F-4D97-AF65-F5344CB8AC3E}">
        <p14:creationId xmlns:p14="http://schemas.microsoft.com/office/powerpoint/2010/main" val="1646012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sz="2300" dirty="0"/>
              <a:t>A </a:t>
            </a:r>
            <a:r>
              <a:rPr lang="en-US" sz="2300" dirty="0">
                <a:effectLst>
                  <a:outerShdw blurRad="38100" dist="38100" dir="2700000" algn="tl">
                    <a:srgbClr val="000000">
                      <a:alpha val="43137"/>
                    </a:srgbClr>
                  </a:outerShdw>
                </a:effectLst>
              </a:rPr>
              <a:t>likelihood ratio </a:t>
            </a:r>
            <a:r>
              <a:rPr lang="en-US" sz="2300" dirty="0"/>
              <a:t>(LR) incorporates both sensitivity and specificity to describe the overall discriminatory power of a clinical finding.</a:t>
            </a:r>
          </a:p>
          <a:p>
            <a:pPr marL="365760" indent="-256032" eaLnBrk="1" fontAlgn="auto" hangingPunct="1">
              <a:spcAft>
                <a:spcPts val="0"/>
              </a:spcAft>
              <a:buFont typeface="Wingdings 3"/>
              <a:buChar char=""/>
              <a:defRPr/>
            </a:pPr>
            <a:r>
              <a:rPr lang="en-US" sz="2300" dirty="0"/>
              <a:t>The positive likelihood ratio [SENS/(1-SPEC)] describes changes in the probability of a diagnosis if the clinical finding is present.  </a:t>
            </a:r>
          </a:p>
          <a:p>
            <a:pPr marL="365760" indent="-256032" eaLnBrk="1" fontAlgn="auto" hangingPunct="1">
              <a:spcAft>
                <a:spcPts val="0"/>
              </a:spcAft>
              <a:buFont typeface="Wingdings 3"/>
              <a:buChar char=""/>
              <a:defRPr/>
            </a:pPr>
            <a:r>
              <a:rPr lang="en-US" sz="2300" dirty="0"/>
              <a:t>The negative likelihood ratio [(1-SENS)/SPEC] describes changes in the probability of a diagnosis if the clinical finding is absent.</a:t>
            </a:r>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a:t>Evidence-based diagnosis and screening</a:t>
            </a:r>
          </a:p>
        </p:txBody>
      </p:sp>
      <p:pic>
        <p:nvPicPr>
          <p:cNvPr id="4" name="Picture 3"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 name="Rectangle 22"/>
          <p:cNvSpPr>
            <a:spLocks noGrp="1" noChangeArrowheads="1"/>
          </p:cNvSpPr>
          <p:nvPr>
            <p:ph type="title"/>
          </p:nvPr>
        </p:nvSpPr>
        <p:spPr>
          <a:xfrm>
            <a:off x="457200" y="228600"/>
            <a:ext cx="8229600" cy="1143000"/>
          </a:xfrm>
        </p:spPr>
        <p:txBody>
          <a:bodyPr>
            <a:normAutofit/>
          </a:bodyPr>
          <a:lstStyle/>
          <a:p>
            <a:pPr eaLnBrk="1" fontAlgn="auto" hangingPunct="1">
              <a:spcAft>
                <a:spcPts val="0"/>
              </a:spcAft>
              <a:defRPr/>
            </a:pPr>
            <a:r>
              <a:rPr lang="en-US" dirty="0"/>
              <a:t>Disclosures</a:t>
            </a:r>
          </a:p>
        </p:txBody>
      </p:sp>
      <p:graphicFrame>
        <p:nvGraphicFramePr>
          <p:cNvPr id="3108" name="Group 36"/>
          <p:cNvGraphicFramePr>
            <a:graphicFrameLocks noGrp="1"/>
          </p:cNvGraphicFramePr>
          <p:nvPr>
            <p:ph type="tbl" idx="1"/>
            <p:extLst>
              <p:ext uri="{D42A27DB-BD31-4B8C-83A1-F6EECF244321}">
                <p14:modId xmlns:p14="http://schemas.microsoft.com/office/powerpoint/2010/main" val="3064071606"/>
              </p:ext>
            </p:extLst>
          </p:nvPr>
        </p:nvGraphicFramePr>
        <p:xfrm>
          <a:off x="457200" y="1676400"/>
          <a:ext cx="8229600" cy="4301490"/>
        </p:xfrm>
        <a:graphic>
          <a:graphicData uri="http://schemas.openxmlformats.org/drawingml/2006/table">
            <a:tbl>
              <a:tblPr/>
              <a:tblGrid>
                <a:gridCol w="25908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1047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cs typeface="Arial" charset="0"/>
                        </a:rPr>
                        <a:t>Consultant/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cs typeface="Arial" charset="0"/>
                        </a:rPr>
                        <a:t>Speakers bureaus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Franklin Gothic Book" pitchFamily="34" charset="0"/>
                          <a:cs typeface="Arial" charset="0"/>
                        </a:rPr>
                        <a:t>No Disclosures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47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cs typeface="Arial" charset="0"/>
                        </a:rPr>
                        <a:t>Research funding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Franklin Gothic Book" pitchFamily="34" charset="0"/>
                          <a:cs typeface="Arial" charset="0"/>
                        </a:rPr>
                        <a:t>This research has been supported by Dartmouth-Hitchcock Medical Center, a private family foundation, The Gerber Foundation, Penn State Children’s Hospital, and the Child Maltreatment Solutions Network at Penn State University. Funding to support our cluster randomized trial was provided by NICHD (grant number </a:t>
                      </a:r>
                      <a:r>
                        <a:rPr lang="en-US" sz="1400" kern="1200" dirty="0">
                          <a:solidFill>
                            <a:schemeClr val="tx1"/>
                          </a:solidFill>
                          <a:effectLst/>
                          <a:latin typeface="Franklin Gothic Book"/>
                          <a:ea typeface="+mn-ea"/>
                          <a:cs typeface="+mn-cs"/>
                        </a:rPr>
                        <a:t>P50HD089922).</a:t>
                      </a:r>
                      <a:endParaRPr kumimoji="0" lang="en-US" sz="1400" b="0" i="0" u="none" strike="noStrike" cap="none" normalizeH="0" baseline="0" dirty="0">
                        <a:ln>
                          <a:noFill/>
                        </a:ln>
                        <a:solidFill>
                          <a:schemeClr val="tx1"/>
                        </a:solidFill>
                        <a:effectLst/>
                        <a:latin typeface="Franklin Gothic Book"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47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cs typeface="Arial" charset="0"/>
                        </a:rPr>
                        <a:t>Stock ownership/Corporate boards-employment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Franklin Gothic Book" pitchFamily="34" charset="0"/>
                          <a:cs typeface="Arial" charset="0"/>
                        </a:rPr>
                        <a:t>No Disclosures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Franklin Gothic Book"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47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cs typeface="Arial" charset="0"/>
                        </a:rPr>
                        <a:t>Off-label uses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Franklin Gothic Book" pitchFamily="34" charset="0"/>
                          <a:cs typeface="Arial" charset="0"/>
                        </a:rPr>
                        <a:t>No Disclosures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Franklin Gothic Book"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495800"/>
          </a:xfrm>
        </p:spPr>
        <p:txBody>
          <a:bodyPr>
            <a:normAutofit/>
          </a:bodyPr>
          <a:lstStyle/>
          <a:p>
            <a:pPr eaLnBrk="1" hangingPunct="1">
              <a:lnSpc>
                <a:spcPct val="80000"/>
              </a:lnSpc>
              <a:defRPr/>
            </a:pPr>
            <a:r>
              <a:rPr lang="en-US" sz="2300" dirty="0"/>
              <a:t>The advantage of likelihood ratios is how simply they can be used to estimate the post-test probability of a diagnosis.  </a:t>
            </a:r>
          </a:p>
          <a:p>
            <a:pPr eaLnBrk="1" hangingPunct="1">
              <a:lnSpc>
                <a:spcPct val="80000"/>
              </a:lnSpc>
              <a:defRPr/>
            </a:pPr>
            <a:r>
              <a:rPr lang="en-US" sz="2300" dirty="0"/>
              <a:t>For example…</a:t>
            </a:r>
          </a:p>
          <a:p>
            <a:pPr lvl="1" eaLnBrk="1" hangingPunct="1">
              <a:lnSpc>
                <a:spcPct val="80000"/>
              </a:lnSpc>
              <a:defRPr/>
            </a:pPr>
            <a:r>
              <a:rPr lang="en-US" sz="2100" dirty="0"/>
              <a:t>LRs of 2, 5 and 10 </a:t>
            </a:r>
            <a:r>
              <a:rPr lang="en-US" sz="2100" dirty="0">
                <a:effectLst>
                  <a:outerShdw blurRad="38100" dist="38100" dir="2700000" algn="tl">
                    <a:srgbClr val="C0C0C0"/>
                  </a:outerShdw>
                </a:effectLst>
              </a:rPr>
              <a:t>increase</a:t>
            </a:r>
            <a:r>
              <a:rPr lang="en-US" sz="2100" dirty="0"/>
              <a:t> probability approximately 15%, 30% and 45%, respectively; and…</a:t>
            </a:r>
          </a:p>
          <a:p>
            <a:pPr lvl="1" eaLnBrk="1" hangingPunct="1">
              <a:lnSpc>
                <a:spcPct val="80000"/>
              </a:lnSpc>
              <a:defRPr/>
            </a:pPr>
            <a:r>
              <a:rPr lang="en-US" sz="2100" dirty="0"/>
              <a:t>LRs of 0.5, 0.2, and 0.1 </a:t>
            </a:r>
            <a:r>
              <a:rPr lang="en-US" sz="2100" dirty="0">
                <a:effectLst>
                  <a:outerShdw blurRad="38100" dist="38100" dir="2700000" algn="tl">
                    <a:srgbClr val="C0C0C0"/>
                  </a:outerShdw>
                </a:effectLst>
              </a:rPr>
              <a:t>decrease</a:t>
            </a:r>
            <a:r>
              <a:rPr lang="en-US" sz="2100" i="1" dirty="0">
                <a:effectLst>
                  <a:outerShdw blurRad="38100" dist="38100" dir="2700000" algn="tl">
                    <a:srgbClr val="C0C0C0"/>
                  </a:outerShdw>
                </a:effectLst>
              </a:rPr>
              <a:t> </a:t>
            </a:r>
            <a:r>
              <a:rPr lang="en-US" sz="2100" dirty="0"/>
              <a:t>probability approximately 15%, 30% and 45%, respectively.</a:t>
            </a:r>
          </a:p>
          <a:p>
            <a:pPr marL="0" indent="0" eaLnBrk="1" hangingPunct="1">
              <a:lnSpc>
                <a:spcPct val="80000"/>
              </a:lnSpc>
              <a:buNone/>
              <a:defRPr/>
            </a:pPr>
            <a:endParaRPr lang="en-US" sz="2500" dirty="0"/>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a:t>Evidence-based diagnosis and screening</a:t>
            </a:r>
          </a:p>
        </p:txBody>
      </p:sp>
      <p:pic>
        <p:nvPicPr>
          <p:cNvPr id="4" name="Picture 3"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spTree>
    <p:extLst>
      <p:ext uri="{BB962C8B-B14F-4D97-AF65-F5344CB8AC3E}">
        <p14:creationId xmlns:p14="http://schemas.microsoft.com/office/powerpoint/2010/main" val="2770650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do we calculate post-test probabilities using likelihood ratios?</a:t>
            </a:r>
          </a:p>
        </p:txBody>
      </p:sp>
      <p:sp>
        <p:nvSpPr>
          <p:cNvPr id="4" name="TextBox 3"/>
          <p:cNvSpPr txBox="1"/>
          <p:nvPr/>
        </p:nvSpPr>
        <p:spPr>
          <a:xfrm>
            <a:off x="994714" y="3926012"/>
            <a:ext cx="1984261" cy="369332"/>
          </a:xfrm>
          <a:prstGeom prst="rect">
            <a:avLst/>
          </a:prstGeom>
          <a:noFill/>
        </p:spPr>
        <p:txBody>
          <a:bodyPr wrap="none" rtlCol="0">
            <a:spAutoFit/>
          </a:bodyPr>
          <a:lstStyle/>
          <a:p>
            <a:pPr algn="ctr"/>
            <a:r>
              <a:rPr lang="en-US" dirty="0"/>
              <a:t>Pre-test Probability</a:t>
            </a:r>
          </a:p>
        </p:txBody>
      </p:sp>
      <p:sp>
        <p:nvSpPr>
          <p:cNvPr id="5" name="TextBox 4"/>
          <p:cNvSpPr txBox="1"/>
          <p:nvPr/>
        </p:nvSpPr>
        <p:spPr>
          <a:xfrm>
            <a:off x="1227381" y="4902679"/>
            <a:ext cx="1458989" cy="369332"/>
          </a:xfrm>
          <a:prstGeom prst="rect">
            <a:avLst/>
          </a:prstGeom>
          <a:noFill/>
        </p:spPr>
        <p:txBody>
          <a:bodyPr wrap="none" rtlCol="0">
            <a:spAutoFit/>
          </a:bodyPr>
          <a:lstStyle/>
          <a:p>
            <a:r>
              <a:rPr lang="en-US" dirty="0"/>
              <a:t>Pre-test Odds</a:t>
            </a:r>
          </a:p>
        </p:txBody>
      </p:sp>
      <p:sp>
        <p:nvSpPr>
          <p:cNvPr id="6" name="TextBox 5"/>
          <p:cNvSpPr txBox="1"/>
          <p:nvPr/>
        </p:nvSpPr>
        <p:spPr>
          <a:xfrm>
            <a:off x="3019539" y="4902679"/>
            <a:ext cx="304892" cy="369332"/>
          </a:xfrm>
          <a:prstGeom prst="rect">
            <a:avLst/>
          </a:prstGeom>
          <a:noFill/>
        </p:spPr>
        <p:txBody>
          <a:bodyPr wrap="none" rtlCol="0">
            <a:spAutoFit/>
          </a:bodyPr>
          <a:lstStyle/>
          <a:p>
            <a:r>
              <a:rPr lang="en-US" dirty="0"/>
              <a:t>X</a:t>
            </a:r>
          </a:p>
        </p:txBody>
      </p:sp>
      <p:sp>
        <p:nvSpPr>
          <p:cNvPr id="7" name="TextBox 6"/>
          <p:cNvSpPr txBox="1"/>
          <p:nvPr/>
        </p:nvSpPr>
        <p:spPr>
          <a:xfrm>
            <a:off x="3657600" y="4876800"/>
            <a:ext cx="1678729" cy="369332"/>
          </a:xfrm>
          <a:prstGeom prst="rect">
            <a:avLst/>
          </a:prstGeom>
          <a:noFill/>
        </p:spPr>
        <p:txBody>
          <a:bodyPr wrap="none" rtlCol="0">
            <a:spAutoFit/>
          </a:bodyPr>
          <a:lstStyle/>
          <a:p>
            <a:r>
              <a:rPr lang="en-US" dirty="0"/>
              <a:t>Likelihood Ratio</a:t>
            </a:r>
          </a:p>
        </p:txBody>
      </p:sp>
      <p:sp>
        <p:nvSpPr>
          <p:cNvPr id="8" name="TextBox 7"/>
          <p:cNvSpPr txBox="1"/>
          <p:nvPr/>
        </p:nvSpPr>
        <p:spPr>
          <a:xfrm>
            <a:off x="5669498" y="4902679"/>
            <a:ext cx="300082" cy="369332"/>
          </a:xfrm>
          <a:prstGeom prst="rect">
            <a:avLst/>
          </a:prstGeom>
          <a:noFill/>
        </p:spPr>
        <p:txBody>
          <a:bodyPr wrap="none" rtlCol="0">
            <a:spAutoFit/>
          </a:bodyPr>
          <a:lstStyle/>
          <a:p>
            <a:r>
              <a:rPr lang="en-US" dirty="0"/>
              <a:t>=</a:t>
            </a:r>
          </a:p>
        </p:txBody>
      </p:sp>
      <p:sp>
        <p:nvSpPr>
          <p:cNvPr id="9" name="TextBox 8"/>
          <p:cNvSpPr txBox="1"/>
          <p:nvPr/>
        </p:nvSpPr>
        <p:spPr>
          <a:xfrm>
            <a:off x="6302749" y="4876800"/>
            <a:ext cx="1547796" cy="369332"/>
          </a:xfrm>
          <a:prstGeom prst="rect">
            <a:avLst/>
          </a:prstGeom>
          <a:noFill/>
        </p:spPr>
        <p:txBody>
          <a:bodyPr wrap="none" rtlCol="0">
            <a:spAutoFit/>
          </a:bodyPr>
          <a:lstStyle/>
          <a:p>
            <a:r>
              <a:rPr lang="en-US" dirty="0"/>
              <a:t>Post-test Odds</a:t>
            </a:r>
          </a:p>
        </p:txBody>
      </p:sp>
      <p:sp>
        <p:nvSpPr>
          <p:cNvPr id="10" name="TextBox 9"/>
          <p:cNvSpPr txBox="1"/>
          <p:nvPr/>
        </p:nvSpPr>
        <p:spPr>
          <a:xfrm>
            <a:off x="5969580" y="5769217"/>
            <a:ext cx="2125967" cy="369332"/>
          </a:xfrm>
          <a:prstGeom prst="rect">
            <a:avLst/>
          </a:prstGeom>
          <a:noFill/>
        </p:spPr>
        <p:txBody>
          <a:bodyPr wrap="none" rtlCol="0">
            <a:spAutoFit/>
          </a:bodyPr>
          <a:lstStyle/>
          <a:p>
            <a:r>
              <a:rPr lang="en-US" dirty="0"/>
              <a:t>Post-test Probability</a:t>
            </a:r>
          </a:p>
        </p:txBody>
      </p:sp>
      <p:sp>
        <p:nvSpPr>
          <p:cNvPr id="11" name="TextBox 10"/>
          <p:cNvSpPr txBox="1"/>
          <p:nvPr/>
        </p:nvSpPr>
        <p:spPr>
          <a:xfrm>
            <a:off x="3143570" y="3373452"/>
            <a:ext cx="2645149" cy="923330"/>
          </a:xfrm>
          <a:prstGeom prst="rect">
            <a:avLst/>
          </a:prstGeom>
          <a:noFill/>
        </p:spPr>
        <p:txBody>
          <a:bodyPr wrap="square" rtlCol="0">
            <a:spAutoFit/>
          </a:bodyPr>
          <a:lstStyle/>
          <a:p>
            <a:pPr algn="ctr"/>
            <a:r>
              <a:rPr lang="en-US" dirty="0"/>
              <a:t>Measure the Sensitivity</a:t>
            </a:r>
          </a:p>
          <a:p>
            <a:pPr algn="ctr"/>
            <a:r>
              <a:rPr lang="en-US" dirty="0"/>
              <a:t>and Specificity of Specific Findings and Tests</a:t>
            </a:r>
          </a:p>
        </p:txBody>
      </p:sp>
      <p:sp>
        <p:nvSpPr>
          <p:cNvPr id="12" name="TextBox 11"/>
          <p:cNvSpPr txBox="1"/>
          <p:nvPr/>
        </p:nvSpPr>
        <p:spPr>
          <a:xfrm>
            <a:off x="1072444" y="2820305"/>
            <a:ext cx="1828800" cy="646331"/>
          </a:xfrm>
          <a:prstGeom prst="rect">
            <a:avLst/>
          </a:prstGeom>
          <a:noFill/>
        </p:spPr>
        <p:txBody>
          <a:bodyPr wrap="square" rtlCol="0">
            <a:spAutoFit/>
          </a:bodyPr>
          <a:lstStyle/>
          <a:p>
            <a:pPr algn="ctr"/>
            <a:r>
              <a:rPr lang="en-US" dirty="0"/>
              <a:t>Calculate Disease Prevalence</a:t>
            </a:r>
          </a:p>
        </p:txBody>
      </p:sp>
      <p:cxnSp>
        <p:nvCxnSpPr>
          <p:cNvPr id="14" name="Straight Arrow Connector 13"/>
          <p:cNvCxnSpPr>
            <a:stCxn id="12" idx="2"/>
            <a:endCxn id="4" idx="0"/>
          </p:cNvCxnSpPr>
          <p:nvPr/>
        </p:nvCxnSpPr>
        <p:spPr>
          <a:xfrm>
            <a:off x="1986844" y="3466636"/>
            <a:ext cx="1" cy="459376"/>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86844" y="4379594"/>
            <a:ext cx="0" cy="52308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515170" y="4353715"/>
            <a:ext cx="0" cy="52308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011565" y="5246132"/>
            <a:ext cx="0" cy="52308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831453" y="2030954"/>
            <a:ext cx="2587824" cy="369332"/>
          </a:xfrm>
          <a:prstGeom prst="rect">
            <a:avLst/>
          </a:prstGeom>
          <a:noFill/>
        </p:spPr>
        <p:txBody>
          <a:bodyPr wrap="none" rtlCol="0">
            <a:spAutoFit/>
          </a:bodyPr>
          <a:lstStyle/>
          <a:p>
            <a:r>
              <a:rPr lang="en-US" dirty="0"/>
              <a:t>Conduct Clinical Research</a:t>
            </a:r>
          </a:p>
        </p:txBody>
      </p:sp>
      <p:cxnSp>
        <p:nvCxnSpPr>
          <p:cNvPr id="23" name="Straight Arrow Connector 22"/>
          <p:cNvCxnSpPr/>
          <p:nvPr/>
        </p:nvCxnSpPr>
        <p:spPr>
          <a:xfrm flipH="1">
            <a:off x="2686370" y="2360929"/>
            <a:ext cx="438994" cy="459376"/>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342636" y="2360929"/>
            <a:ext cx="431730" cy="101252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485539" y="4699444"/>
            <a:ext cx="7924800" cy="7363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5298636" y="2360929"/>
            <a:ext cx="3525902" cy="461665"/>
          </a:xfrm>
          <a:prstGeom prst="rect">
            <a:avLst/>
          </a:prstGeom>
          <a:noFill/>
        </p:spPr>
        <p:txBody>
          <a:bodyPr wrap="none" rtlCol="0">
            <a:spAutoFit/>
          </a:bodyPr>
          <a:lstStyle/>
          <a:p>
            <a:r>
              <a:rPr lang="en-US" sz="2400" b="1" dirty="0">
                <a:solidFill>
                  <a:srgbClr val="FF0000"/>
                </a:solidFill>
              </a:rPr>
              <a:t>We apply Bayes’ theorem.</a:t>
            </a:r>
          </a:p>
        </p:txBody>
      </p:sp>
    </p:spTree>
    <p:extLst>
      <p:ext uri="{BB962C8B-B14F-4D97-AF65-F5344CB8AC3E}">
        <p14:creationId xmlns:p14="http://schemas.microsoft.com/office/powerpoint/2010/main" val="324197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P spid="12"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lang="en-US" dirty="0"/>
              <a:t>Evidence-based diagnosis and screening</a:t>
            </a:r>
          </a:p>
        </p:txBody>
      </p:sp>
      <p:sp>
        <p:nvSpPr>
          <p:cNvPr id="36867" name="TextBox 4"/>
          <p:cNvSpPr txBox="1">
            <a:spLocks noChangeArrowheads="1"/>
          </p:cNvSpPr>
          <p:nvPr/>
        </p:nvSpPr>
        <p:spPr bwMode="auto">
          <a:xfrm>
            <a:off x="3048000" y="137160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Lucida Sans Unicode" pitchFamily="34" charset="0"/>
              </a:rPr>
              <a:t>Probability of Diagnosis</a:t>
            </a:r>
          </a:p>
        </p:txBody>
      </p:sp>
      <p:cxnSp>
        <p:nvCxnSpPr>
          <p:cNvPr id="7" name="Straight Connector 6"/>
          <p:cNvCxnSpPr/>
          <p:nvPr/>
        </p:nvCxnSpPr>
        <p:spPr>
          <a:xfrm>
            <a:off x="1295400" y="4572000"/>
            <a:ext cx="6629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914400" y="46482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543800" y="45720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871" name="TextBox 13"/>
          <p:cNvSpPr txBox="1">
            <a:spLocks noChangeArrowheads="1"/>
          </p:cNvSpPr>
          <p:nvPr/>
        </p:nvSpPr>
        <p:spPr bwMode="auto">
          <a:xfrm>
            <a:off x="1143000" y="3048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dirty="0">
              <a:latin typeface="Lucida Sans Unicode" pitchFamily="34" charset="0"/>
            </a:endParaRPr>
          </a:p>
        </p:txBody>
      </p:sp>
      <p:sp>
        <p:nvSpPr>
          <p:cNvPr id="36872" name="TextBox 14"/>
          <p:cNvSpPr txBox="1">
            <a:spLocks noChangeArrowheads="1"/>
          </p:cNvSpPr>
          <p:nvPr/>
        </p:nvSpPr>
        <p:spPr bwMode="auto">
          <a:xfrm>
            <a:off x="1066800" y="3886200"/>
            <a:ext cx="533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0%</a:t>
            </a:r>
          </a:p>
        </p:txBody>
      </p:sp>
      <p:sp>
        <p:nvSpPr>
          <p:cNvPr id="36873" name="TextBox 15"/>
          <p:cNvSpPr txBox="1">
            <a:spLocks noChangeArrowheads="1"/>
          </p:cNvSpPr>
          <p:nvPr/>
        </p:nvSpPr>
        <p:spPr bwMode="auto">
          <a:xfrm>
            <a:off x="7543800" y="3810000"/>
            <a:ext cx="838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100%</a:t>
            </a:r>
          </a:p>
        </p:txBody>
      </p:sp>
      <p:cxnSp>
        <p:nvCxnSpPr>
          <p:cNvPr id="18" name="Straight Connector 17"/>
          <p:cNvCxnSpPr/>
          <p:nvPr/>
        </p:nvCxnSpPr>
        <p:spPr>
          <a:xfrm rot="5400000">
            <a:off x="2057400" y="46482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875" name="TextBox 18"/>
          <p:cNvSpPr txBox="1">
            <a:spLocks noChangeArrowheads="1"/>
          </p:cNvSpPr>
          <p:nvPr/>
        </p:nvSpPr>
        <p:spPr bwMode="auto">
          <a:xfrm>
            <a:off x="1752600" y="3733800"/>
            <a:ext cx="1295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Test threshold</a:t>
            </a:r>
          </a:p>
        </p:txBody>
      </p:sp>
      <p:cxnSp>
        <p:nvCxnSpPr>
          <p:cNvPr id="21" name="Straight Connector 20"/>
          <p:cNvCxnSpPr/>
          <p:nvPr/>
        </p:nvCxnSpPr>
        <p:spPr>
          <a:xfrm rot="5400000">
            <a:off x="6210300" y="4610100"/>
            <a:ext cx="83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877" name="TextBox 26"/>
          <p:cNvSpPr txBox="1">
            <a:spLocks noChangeArrowheads="1"/>
          </p:cNvSpPr>
          <p:nvPr/>
        </p:nvSpPr>
        <p:spPr bwMode="auto">
          <a:xfrm>
            <a:off x="5867400" y="3657600"/>
            <a:ext cx="1447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Treatment threshold</a:t>
            </a:r>
          </a:p>
        </p:txBody>
      </p:sp>
      <p:cxnSp>
        <p:nvCxnSpPr>
          <p:cNvPr id="29" name="Straight Arrow Connector 28"/>
          <p:cNvCxnSpPr/>
          <p:nvPr/>
        </p:nvCxnSpPr>
        <p:spPr>
          <a:xfrm rot="5400000" flipH="1" flipV="1">
            <a:off x="1524794" y="4876006"/>
            <a:ext cx="457200" cy="1588"/>
          </a:xfrm>
          <a:prstGeom prst="straightConnector1">
            <a:avLst/>
          </a:prstGeom>
          <a:ln>
            <a:solidFill>
              <a:schemeClr val="tx1"/>
            </a:solidFill>
            <a:tailEnd type="arrow"/>
          </a:ln>
        </p:spPr>
        <p:style>
          <a:lnRef idx="1">
            <a:schemeClr val="accent2"/>
          </a:lnRef>
          <a:fillRef idx="0">
            <a:schemeClr val="accent2"/>
          </a:fillRef>
          <a:effectRef idx="0">
            <a:schemeClr val="accent2"/>
          </a:effectRef>
          <a:fontRef idx="minor">
            <a:schemeClr val="tx1"/>
          </a:fontRef>
        </p:style>
      </p:cxnSp>
      <p:cxnSp>
        <p:nvCxnSpPr>
          <p:cNvPr id="30" name="Straight Arrow Connector 29"/>
          <p:cNvCxnSpPr/>
          <p:nvPr/>
        </p:nvCxnSpPr>
        <p:spPr>
          <a:xfrm rot="5400000" flipH="1" flipV="1">
            <a:off x="5487194" y="4876006"/>
            <a:ext cx="457200" cy="1588"/>
          </a:xfrm>
          <a:prstGeom prst="straightConnector1">
            <a:avLst/>
          </a:prstGeom>
          <a:ln>
            <a:solidFill>
              <a:schemeClr val="tx1"/>
            </a:solidFill>
            <a:tailEnd type="arrow"/>
          </a:ln>
        </p:spPr>
        <p:style>
          <a:lnRef idx="1">
            <a:schemeClr val="accent2"/>
          </a:lnRef>
          <a:fillRef idx="0">
            <a:schemeClr val="accent2"/>
          </a:fillRef>
          <a:effectRef idx="0">
            <a:schemeClr val="accent2"/>
          </a:effectRef>
          <a:fontRef idx="minor">
            <a:schemeClr val="tx1"/>
          </a:fontRef>
        </p:style>
      </p:cxnSp>
      <p:sp>
        <p:nvSpPr>
          <p:cNvPr id="32" name="TextBox 31"/>
          <p:cNvSpPr txBox="1">
            <a:spLocks noChangeArrowheads="1"/>
          </p:cNvSpPr>
          <p:nvPr/>
        </p:nvSpPr>
        <p:spPr bwMode="auto">
          <a:xfrm>
            <a:off x="457200" y="5105400"/>
            <a:ext cx="2971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Post-test probability below test threshold.  Diagnosis effectively excluded. No further testing warranted.</a:t>
            </a:r>
          </a:p>
        </p:txBody>
      </p:sp>
      <p:sp>
        <p:nvSpPr>
          <p:cNvPr id="34" name="TextBox 33"/>
          <p:cNvSpPr txBox="1">
            <a:spLocks noChangeArrowheads="1"/>
          </p:cNvSpPr>
          <p:nvPr/>
        </p:nvSpPr>
        <p:spPr bwMode="auto">
          <a:xfrm>
            <a:off x="4191000" y="5105400"/>
            <a:ext cx="3124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Post-test probability below treatment threshold. Diagnosis remains unconfirmed. Further testing warranted.</a:t>
            </a:r>
          </a:p>
        </p:txBody>
      </p:sp>
      <p:sp>
        <p:nvSpPr>
          <p:cNvPr id="36882" name="TextBox 35"/>
          <p:cNvSpPr txBox="1">
            <a:spLocks noChangeArrowheads="1"/>
          </p:cNvSpPr>
          <p:nvPr/>
        </p:nvSpPr>
        <p:spPr bwMode="auto">
          <a:xfrm>
            <a:off x="2741612" y="4551402"/>
            <a:ext cx="129698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 probability</a:t>
            </a:r>
          </a:p>
        </p:txBody>
      </p:sp>
      <p:sp>
        <p:nvSpPr>
          <p:cNvPr id="37" name="TextBox 36"/>
          <p:cNvSpPr txBox="1">
            <a:spLocks noChangeArrowheads="1"/>
          </p:cNvSpPr>
          <p:nvPr/>
        </p:nvSpPr>
        <p:spPr bwMode="auto">
          <a:xfrm>
            <a:off x="5562600" y="2438400"/>
            <a:ext cx="1219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Finding present   or test positive</a:t>
            </a:r>
          </a:p>
        </p:txBody>
      </p:sp>
      <p:sp>
        <p:nvSpPr>
          <p:cNvPr id="38" name="TextBox 37"/>
          <p:cNvSpPr txBox="1">
            <a:spLocks noChangeArrowheads="1"/>
          </p:cNvSpPr>
          <p:nvPr/>
        </p:nvSpPr>
        <p:spPr bwMode="auto">
          <a:xfrm>
            <a:off x="685800" y="2438400"/>
            <a:ext cx="1143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Finding absent   or test negative</a:t>
            </a:r>
          </a:p>
        </p:txBody>
      </p:sp>
      <p:sp>
        <p:nvSpPr>
          <p:cNvPr id="40" name="Left Brace 39"/>
          <p:cNvSpPr/>
          <p:nvPr/>
        </p:nvSpPr>
        <p:spPr>
          <a:xfrm rot="5400000">
            <a:off x="4343400" y="1600200"/>
            <a:ext cx="381000" cy="22098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41" name="Left Brace 40"/>
          <p:cNvSpPr/>
          <p:nvPr/>
        </p:nvSpPr>
        <p:spPr>
          <a:xfrm rot="5400000">
            <a:off x="2362200" y="1981200"/>
            <a:ext cx="381000" cy="14478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45" name="TextBox 44"/>
          <p:cNvSpPr txBox="1">
            <a:spLocks noChangeArrowheads="1"/>
          </p:cNvSpPr>
          <p:nvPr/>
        </p:nvSpPr>
        <p:spPr bwMode="auto">
          <a:xfrm>
            <a:off x="2286000" y="2200275"/>
            <a:ext cx="533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46" name="TextBox 45"/>
          <p:cNvSpPr txBox="1">
            <a:spLocks noChangeArrowheads="1"/>
          </p:cNvSpPr>
          <p:nvPr/>
        </p:nvSpPr>
        <p:spPr bwMode="auto">
          <a:xfrm>
            <a:off x="4229100" y="2216944"/>
            <a:ext cx="609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cxnSp>
        <p:nvCxnSpPr>
          <p:cNvPr id="47" name="Straight Arrow Connector 46"/>
          <p:cNvCxnSpPr/>
          <p:nvPr/>
        </p:nvCxnSpPr>
        <p:spPr>
          <a:xfrm rot="5400000">
            <a:off x="990601" y="3733800"/>
            <a:ext cx="1524000" cy="317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49" name="Straight Arrow Connector 48"/>
          <p:cNvCxnSpPr/>
          <p:nvPr/>
        </p:nvCxnSpPr>
        <p:spPr>
          <a:xfrm rot="5400000">
            <a:off x="4953001" y="3733800"/>
            <a:ext cx="1524000" cy="317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51" name="Straight Arrow Connector 50"/>
          <p:cNvCxnSpPr/>
          <p:nvPr/>
        </p:nvCxnSpPr>
        <p:spPr>
          <a:xfrm rot="10800000">
            <a:off x="1752600" y="2971800"/>
            <a:ext cx="16002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53" name="Straight Arrow Connector 52"/>
          <p:cNvCxnSpPr/>
          <p:nvPr/>
        </p:nvCxnSpPr>
        <p:spPr>
          <a:xfrm>
            <a:off x="3352800" y="2971800"/>
            <a:ext cx="23622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3" name="Straight Arrow Connector 32"/>
          <p:cNvCxnSpPr/>
          <p:nvPr/>
        </p:nvCxnSpPr>
        <p:spPr>
          <a:xfrm rot="5400000">
            <a:off x="2590799" y="3733801"/>
            <a:ext cx="1524000" cy="317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31" name="TextBox 30"/>
          <p:cNvSpPr txBox="1">
            <a:spLocks noChangeArrowheads="1"/>
          </p:cNvSpPr>
          <p:nvPr/>
        </p:nvSpPr>
        <p:spPr bwMode="auto">
          <a:xfrm>
            <a:off x="6475413" y="1776849"/>
            <a:ext cx="25146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solidFill>
                  <a:srgbClr val="FF0000"/>
                </a:solidFill>
                <a:latin typeface="Lucida Sans Unicode" pitchFamily="34" charset="0"/>
              </a:rPr>
              <a:t>As illustrated by this example, initial estimation of pre-test probability effects the need for additional testing.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p:bldP spid="37" grpId="0"/>
      <p:bldP spid="38" grpId="0"/>
      <p:bldP spid="40" grpId="0" animBg="1"/>
      <p:bldP spid="41" grpId="0" animBg="1"/>
      <p:bldP spid="45" grpId="0"/>
      <p:bldP spid="46" grpId="0"/>
      <p:bldP spid="3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prediction and decision rules</a:t>
            </a:r>
          </a:p>
        </p:txBody>
      </p:sp>
      <p:sp>
        <p:nvSpPr>
          <p:cNvPr id="3" name="Content Placeholder 2"/>
          <p:cNvSpPr>
            <a:spLocks noGrp="1"/>
          </p:cNvSpPr>
          <p:nvPr>
            <p:ph idx="1"/>
          </p:nvPr>
        </p:nvSpPr>
        <p:spPr/>
        <p:txBody>
          <a:bodyPr>
            <a:normAutofit/>
          </a:bodyPr>
          <a:lstStyle/>
          <a:p>
            <a:r>
              <a:rPr lang="en-US" sz="2300" dirty="0"/>
              <a:t>A clinical prediction rule (CPR)…</a:t>
            </a:r>
          </a:p>
          <a:p>
            <a:pPr lvl="1"/>
            <a:r>
              <a:rPr lang="en-US" sz="2000" dirty="0"/>
              <a:t>is an evidence-based tool</a:t>
            </a:r>
          </a:p>
          <a:p>
            <a:pPr lvl="1"/>
            <a:r>
              <a:rPr lang="en-US" sz="2000" dirty="0"/>
              <a:t>that measures and then combines the predictive contributions of </a:t>
            </a:r>
            <a:r>
              <a:rPr lang="en-US" sz="2000" b="1" dirty="0"/>
              <a:t>multiple</a:t>
            </a:r>
            <a:r>
              <a:rPr lang="en-US" sz="2000" dirty="0"/>
              <a:t> clinical findings or test results</a:t>
            </a:r>
          </a:p>
          <a:p>
            <a:pPr lvl="1"/>
            <a:r>
              <a:rPr lang="en-US" sz="2000" dirty="0"/>
              <a:t>to estimate or predict the probability of a diagnosis, prognosis or response to therapy for an individual patient.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2799148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prediction and decision rules</a:t>
            </a:r>
          </a:p>
        </p:txBody>
      </p:sp>
      <p:sp>
        <p:nvSpPr>
          <p:cNvPr id="3" name="Content Placeholder 2"/>
          <p:cNvSpPr>
            <a:spLocks noGrp="1"/>
          </p:cNvSpPr>
          <p:nvPr>
            <p:ph idx="1"/>
          </p:nvPr>
        </p:nvSpPr>
        <p:spPr/>
        <p:txBody>
          <a:bodyPr/>
          <a:lstStyle/>
          <a:p>
            <a:r>
              <a:rPr lang="en-US" sz="2300" dirty="0"/>
              <a:t>A CPR that is used to direct a specific, difficult, clinical decision is frequently referred to as a clinical decision rule (CDR).</a:t>
            </a:r>
          </a:p>
          <a:p>
            <a:r>
              <a:rPr lang="en-US" sz="2300" dirty="0"/>
              <a:t>To clarify the distinction…</a:t>
            </a:r>
          </a:p>
          <a:p>
            <a:pPr lvl="1"/>
            <a:r>
              <a:rPr lang="en-US" sz="2100" dirty="0">
                <a:effectLst>
                  <a:outerShdw blurRad="38100" dist="38100" dir="2700000" algn="tl">
                    <a:srgbClr val="000000">
                      <a:alpha val="43137"/>
                    </a:srgbClr>
                  </a:outerShdw>
                </a:effectLst>
              </a:rPr>
              <a:t>Clinical prediction rules</a:t>
            </a:r>
            <a:r>
              <a:rPr lang="en-US" sz="2100" dirty="0"/>
              <a:t> are developed to </a:t>
            </a:r>
            <a:r>
              <a:rPr lang="en-US" sz="2100" dirty="0">
                <a:effectLst>
                  <a:outerShdw blurRad="38100" dist="38100" dir="2700000" algn="tl">
                    <a:srgbClr val="000000">
                      <a:alpha val="43137"/>
                    </a:srgbClr>
                  </a:outerShdw>
                </a:effectLst>
              </a:rPr>
              <a:t>inform</a:t>
            </a:r>
            <a:r>
              <a:rPr lang="en-US" sz="2100" dirty="0"/>
              <a:t> a specific, difficult, clinical decision.  They typically provide an estimate of probability.</a:t>
            </a:r>
          </a:p>
          <a:p>
            <a:pPr lvl="1"/>
            <a:r>
              <a:rPr lang="en-US" sz="2100" dirty="0">
                <a:effectLst>
                  <a:outerShdw blurRad="38100" dist="38100" dir="2700000" algn="tl">
                    <a:srgbClr val="000000">
                      <a:alpha val="43137"/>
                    </a:srgbClr>
                  </a:outerShdw>
                </a:effectLst>
              </a:rPr>
              <a:t>Clinical decision rules </a:t>
            </a:r>
            <a:r>
              <a:rPr lang="en-US" sz="2100" dirty="0"/>
              <a:t>are developed to </a:t>
            </a:r>
            <a:r>
              <a:rPr lang="en-US" sz="2100" dirty="0">
                <a:effectLst>
                  <a:outerShdw blurRad="38100" dist="38100" dir="2700000" algn="tl">
                    <a:srgbClr val="000000">
                      <a:alpha val="43137"/>
                    </a:srgbClr>
                  </a:outerShdw>
                </a:effectLst>
              </a:rPr>
              <a:t>direct</a:t>
            </a:r>
            <a:r>
              <a:rPr lang="en-US" sz="2100" dirty="0"/>
              <a:t> a specific, difficult, clinical decision.  They usually recommend or direct a specific clinical action.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3997924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prediction and decision rules</a:t>
            </a:r>
          </a:p>
        </p:txBody>
      </p:sp>
      <p:sp>
        <p:nvSpPr>
          <p:cNvPr id="3" name="Content Placeholder 2"/>
          <p:cNvSpPr>
            <a:spLocks noGrp="1"/>
          </p:cNvSpPr>
          <p:nvPr>
            <p:ph idx="1"/>
          </p:nvPr>
        </p:nvSpPr>
        <p:spPr/>
        <p:txBody>
          <a:bodyPr/>
          <a:lstStyle/>
          <a:p>
            <a:r>
              <a:rPr lang="en-US" sz="2300" dirty="0"/>
              <a:t>If your primary reason for developing a CPR is to avoid </a:t>
            </a:r>
            <a:r>
              <a:rPr lang="en-US" sz="2300" b="1" dirty="0"/>
              <a:t>over</a:t>
            </a:r>
            <a:r>
              <a:rPr lang="en-US" sz="2300" dirty="0"/>
              <a:t>-diagnosis, then develop a rule with maximum diagnostic specificity—to help confirm the diagnosis, when positive.</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2978873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dirty="0"/>
              <a:t>Clinical prediction and decision rules</a:t>
            </a:r>
          </a:p>
        </p:txBody>
      </p:sp>
      <p:cxnSp>
        <p:nvCxnSpPr>
          <p:cNvPr id="7" name="Straight Connector 6"/>
          <p:cNvCxnSpPr/>
          <p:nvPr/>
        </p:nvCxnSpPr>
        <p:spPr>
          <a:xfrm>
            <a:off x="1295400" y="4572000"/>
            <a:ext cx="6629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914400" y="46482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543800" y="45720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063" name="TextBox 13"/>
          <p:cNvSpPr txBox="1">
            <a:spLocks noChangeArrowheads="1"/>
          </p:cNvSpPr>
          <p:nvPr/>
        </p:nvSpPr>
        <p:spPr bwMode="auto">
          <a:xfrm>
            <a:off x="1143000" y="3048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dirty="0">
              <a:latin typeface="Lucida Sans Unicode" pitchFamily="34" charset="0"/>
            </a:endParaRPr>
          </a:p>
        </p:txBody>
      </p:sp>
      <p:sp>
        <p:nvSpPr>
          <p:cNvPr id="45064" name="TextBox 14"/>
          <p:cNvSpPr txBox="1">
            <a:spLocks noChangeArrowheads="1"/>
          </p:cNvSpPr>
          <p:nvPr/>
        </p:nvSpPr>
        <p:spPr bwMode="auto">
          <a:xfrm>
            <a:off x="1066800" y="3886200"/>
            <a:ext cx="533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0%</a:t>
            </a:r>
          </a:p>
        </p:txBody>
      </p:sp>
      <p:sp>
        <p:nvSpPr>
          <p:cNvPr id="45065" name="TextBox 15"/>
          <p:cNvSpPr txBox="1">
            <a:spLocks noChangeArrowheads="1"/>
          </p:cNvSpPr>
          <p:nvPr/>
        </p:nvSpPr>
        <p:spPr bwMode="auto">
          <a:xfrm>
            <a:off x="7620000" y="3810000"/>
            <a:ext cx="838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100%</a:t>
            </a:r>
          </a:p>
        </p:txBody>
      </p:sp>
      <p:cxnSp>
        <p:nvCxnSpPr>
          <p:cNvPr id="21" name="Straight Connector 20"/>
          <p:cNvCxnSpPr/>
          <p:nvPr/>
        </p:nvCxnSpPr>
        <p:spPr>
          <a:xfrm rot="5400000">
            <a:off x="6210300" y="4610100"/>
            <a:ext cx="83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069" name="TextBox 26"/>
          <p:cNvSpPr txBox="1">
            <a:spLocks noChangeArrowheads="1"/>
          </p:cNvSpPr>
          <p:nvPr/>
        </p:nvSpPr>
        <p:spPr bwMode="auto">
          <a:xfrm>
            <a:off x="5867400" y="3657600"/>
            <a:ext cx="1447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Treatment threshold</a:t>
            </a:r>
          </a:p>
        </p:txBody>
      </p:sp>
      <p:cxnSp>
        <p:nvCxnSpPr>
          <p:cNvPr id="24" name="Straight Arrow Connector 23"/>
          <p:cNvCxnSpPr>
            <a:stCxn id="45088" idx="0"/>
          </p:cNvCxnSpPr>
          <p:nvPr/>
        </p:nvCxnSpPr>
        <p:spPr>
          <a:xfrm flipV="1">
            <a:off x="3352800" y="2971800"/>
            <a:ext cx="0" cy="16002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35" name="TextBox 34"/>
          <p:cNvSpPr txBox="1">
            <a:spLocks noChangeArrowheads="1"/>
          </p:cNvSpPr>
          <p:nvPr/>
        </p:nvSpPr>
        <p:spPr bwMode="auto">
          <a:xfrm>
            <a:off x="7543800" y="2640806"/>
            <a:ext cx="1066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Positive</a:t>
            </a:r>
          </a:p>
          <a:p>
            <a:pPr algn="ctr" eaLnBrk="1" hangingPunct="1"/>
            <a:r>
              <a:rPr lang="en-US" sz="1500" dirty="0">
                <a:latin typeface="Lucida Sans Unicode" pitchFamily="34" charset="0"/>
              </a:rPr>
              <a:t> or Present</a:t>
            </a:r>
          </a:p>
        </p:txBody>
      </p:sp>
      <p:sp>
        <p:nvSpPr>
          <p:cNvPr id="36" name="Left Brace 35"/>
          <p:cNvSpPr/>
          <p:nvPr/>
        </p:nvSpPr>
        <p:spPr>
          <a:xfrm rot="5400000">
            <a:off x="3848100" y="2095500"/>
            <a:ext cx="381000" cy="12192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37" name="TextBox 36"/>
          <p:cNvSpPr txBox="1">
            <a:spLocks noChangeArrowheads="1"/>
          </p:cNvSpPr>
          <p:nvPr/>
        </p:nvSpPr>
        <p:spPr bwMode="auto">
          <a:xfrm>
            <a:off x="3733800" y="2286000"/>
            <a:ext cx="7239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cxnSp>
        <p:nvCxnSpPr>
          <p:cNvPr id="38" name="Straight Arrow Connector 37"/>
          <p:cNvCxnSpPr/>
          <p:nvPr/>
        </p:nvCxnSpPr>
        <p:spPr>
          <a:xfrm>
            <a:off x="4724400" y="2971800"/>
            <a:ext cx="990600" cy="221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9" name="Straight Arrow Connector 38"/>
          <p:cNvCxnSpPr/>
          <p:nvPr/>
        </p:nvCxnSpPr>
        <p:spPr>
          <a:xfrm flipV="1">
            <a:off x="5714999" y="2973388"/>
            <a:ext cx="1447801" cy="62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41" name="Left Brace 40"/>
          <p:cNvSpPr/>
          <p:nvPr/>
        </p:nvSpPr>
        <p:spPr>
          <a:xfrm rot="5400000">
            <a:off x="5029200" y="2286000"/>
            <a:ext cx="381000" cy="8382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42" name="Left Brace 41"/>
          <p:cNvSpPr/>
          <p:nvPr/>
        </p:nvSpPr>
        <p:spPr>
          <a:xfrm rot="5400000">
            <a:off x="6226865" y="2035865"/>
            <a:ext cx="381000" cy="133847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cxnSp>
        <p:nvCxnSpPr>
          <p:cNvPr id="44" name="Straight Arrow Connector 43"/>
          <p:cNvCxnSpPr/>
          <p:nvPr/>
        </p:nvCxnSpPr>
        <p:spPr>
          <a:xfrm>
            <a:off x="3352800" y="2971800"/>
            <a:ext cx="13716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45" name="TextBox 44"/>
          <p:cNvSpPr txBox="1">
            <a:spLocks noChangeArrowheads="1"/>
          </p:cNvSpPr>
          <p:nvPr/>
        </p:nvSpPr>
        <p:spPr bwMode="auto">
          <a:xfrm>
            <a:off x="4876800" y="2286000"/>
            <a:ext cx="6858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46" name="TextBox 45"/>
          <p:cNvSpPr txBox="1">
            <a:spLocks noChangeArrowheads="1"/>
          </p:cNvSpPr>
          <p:nvPr/>
        </p:nvSpPr>
        <p:spPr bwMode="auto">
          <a:xfrm>
            <a:off x="6057899" y="2282273"/>
            <a:ext cx="7620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45088" name="TextBox 52"/>
          <p:cNvSpPr txBox="1">
            <a:spLocks noChangeArrowheads="1"/>
          </p:cNvSpPr>
          <p:nvPr/>
        </p:nvSpPr>
        <p:spPr bwMode="auto">
          <a:xfrm>
            <a:off x="2743200" y="4572000"/>
            <a:ext cx="1219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a:t>
            </a:r>
          </a:p>
          <a:p>
            <a:pPr algn="ctr" eaLnBrk="1" hangingPunct="1"/>
            <a:r>
              <a:rPr lang="en-US" sz="1500" dirty="0">
                <a:latin typeface="Lucida Sans Unicode" pitchFamily="34" charset="0"/>
              </a:rPr>
              <a:t>probability</a:t>
            </a:r>
          </a:p>
        </p:txBody>
      </p:sp>
      <p:cxnSp>
        <p:nvCxnSpPr>
          <p:cNvPr id="77" name="Straight Arrow Connector 76"/>
          <p:cNvCxnSpPr/>
          <p:nvPr/>
        </p:nvCxnSpPr>
        <p:spPr>
          <a:xfrm rot="5400000">
            <a:off x="6367983" y="3761581"/>
            <a:ext cx="158115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28" name="TextBox 27"/>
          <p:cNvSpPr txBox="1"/>
          <p:nvPr/>
        </p:nvSpPr>
        <p:spPr>
          <a:xfrm>
            <a:off x="1295399" y="5410200"/>
            <a:ext cx="6629401" cy="1015663"/>
          </a:xfrm>
          <a:prstGeom prst="rect">
            <a:avLst/>
          </a:prstGeom>
          <a:noFill/>
        </p:spPr>
        <p:txBody>
          <a:bodyPr wrap="square" rtlCol="0">
            <a:spAutoFit/>
          </a:bodyPr>
          <a:lstStyle/>
          <a:p>
            <a:pPr algn="ctr"/>
            <a:r>
              <a:rPr lang="en-US" sz="2000" b="1" dirty="0">
                <a:solidFill>
                  <a:srgbClr val="FF0000"/>
                </a:solidFill>
              </a:rPr>
              <a:t>What combination of discriminating and reliable findings or tests will predictably increase probability above the treatment threshold, when positive or present?</a:t>
            </a:r>
          </a:p>
        </p:txBody>
      </p:sp>
      <p:sp>
        <p:nvSpPr>
          <p:cNvPr id="30" name="Oval 29"/>
          <p:cNvSpPr/>
          <p:nvPr/>
        </p:nvSpPr>
        <p:spPr>
          <a:xfrm>
            <a:off x="3763203" y="2262395"/>
            <a:ext cx="550794"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4944303" y="2262395"/>
            <a:ext cx="550794"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6163502" y="2262395"/>
            <a:ext cx="550794"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405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animBg="1"/>
      <p:bldP spid="31" grpId="0" animBg="1"/>
      <p:bldP spid="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Clinical prediction and decision rules</a:t>
            </a:r>
          </a:p>
        </p:txBody>
      </p:sp>
      <p:sp>
        <p:nvSpPr>
          <p:cNvPr id="2" name="Content Placeholder 1"/>
          <p:cNvSpPr>
            <a:spLocks noGrp="1"/>
          </p:cNvSpPr>
          <p:nvPr>
            <p:ph idx="1"/>
          </p:nvPr>
        </p:nvSpPr>
        <p:spPr/>
        <p:txBody>
          <a:bodyPr/>
          <a:lstStyle/>
          <a:p>
            <a:r>
              <a:rPr lang="en-US" sz="2300" dirty="0"/>
              <a:t>If your primary reason for developing a CPR is to avoid </a:t>
            </a:r>
            <a:r>
              <a:rPr lang="en-US" sz="2300" b="1" dirty="0"/>
              <a:t>under</a:t>
            </a:r>
            <a:r>
              <a:rPr lang="en-US" sz="2300" dirty="0"/>
              <a:t>-diagnosis, then develop a rule with maximum diagnostic sensitivity—to help miss fewer cases, and to help exclude the diagnosis, when negative.</a:t>
            </a:r>
          </a:p>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dirty="0"/>
              <a:t>Clinical prediction and decision rules</a:t>
            </a:r>
          </a:p>
        </p:txBody>
      </p:sp>
      <p:cxnSp>
        <p:nvCxnSpPr>
          <p:cNvPr id="7" name="Straight Connector 6"/>
          <p:cNvCxnSpPr/>
          <p:nvPr/>
        </p:nvCxnSpPr>
        <p:spPr>
          <a:xfrm>
            <a:off x="1295400" y="4572000"/>
            <a:ext cx="6629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914400" y="46482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543800" y="45720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063" name="TextBox 13"/>
          <p:cNvSpPr txBox="1">
            <a:spLocks noChangeArrowheads="1"/>
          </p:cNvSpPr>
          <p:nvPr/>
        </p:nvSpPr>
        <p:spPr bwMode="auto">
          <a:xfrm>
            <a:off x="1143000" y="3048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dirty="0">
              <a:latin typeface="Lucida Sans Unicode" pitchFamily="34" charset="0"/>
            </a:endParaRPr>
          </a:p>
        </p:txBody>
      </p:sp>
      <p:sp>
        <p:nvSpPr>
          <p:cNvPr id="45064" name="TextBox 14"/>
          <p:cNvSpPr txBox="1">
            <a:spLocks noChangeArrowheads="1"/>
          </p:cNvSpPr>
          <p:nvPr/>
        </p:nvSpPr>
        <p:spPr bwMode="auto">
          <a:xfrm>
            <a:off x="1066800" y="3886200"/>
            <a:ext cx="533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0%</a:t>
            </a:r>
          </a:p>
        </p:txBody>
      </p:sp>
      <p:sp>
        <p:nvSpPr>
          <p:cNvPr id="45065" name="TextBox 15"/>
          <p:cNvSpPr txBox="1">
            <a:spLocks noChangeArrowheads="1"/>
          </p:cNvSpPr>
          <p:nvPr/>
        </p:nvSpPr>
        <p:spPr bwMode="auto">
          <a:xfrm>
            <a:off x="7620000" y="3810000"/>
            <a:ext cx="838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100%</a:t>
            </a:r>
          </a:p>
        </p:txBody>
      </p:sp>
      <p:cxnSp>
        <p:nvCxnSpPr>
          <p:cNvPr id="18" name="Straight Connector 17"/>
          <p:cNvCxnSpPr/>
          <p:nvPr/>
        </p:nvCxnSpPr>
        <p:spPr>
          <a:xfrm rot="5400000">
            <a:off x="2057400" y="46482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067" name="TextBox 18"/>
          <p:cNvSpPr txBox="1">
            <a:spLocks noChangeArrowheads="1"/>
          </p:cNvSpPr>
          <p:nvPr/>
        </p:nvSpPr>
        <p:spPr bwMode="auto">
          <a:xfrm>
            <a:off x="1752600" y="3733800"/>
            <a:ext cx="1295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Test threshold</a:t>
            </a:r>
          </a:p>
        </p:txBody>
      </p:sp>
      <p:cxnSp>
        <p:nvCxnSpPr>
          <p:cNvPr id="24" name="Straight Arrow Connector 23"/>
          <p:cNvCxnSpPr/>
          <p:nvPr/>
        </p:nvCxnSpPr>
        <p:spPr>
          <a:xfrm flipV="1">
            <a:off x="3331267" y="2961239"/>
            <a:ext cx="0" cy="156127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45088" name="TextBox 52"/>
          <p:cNvSpPr txBox="1">
            <a:spLocks noChangeArrowheads="1"/>
          </p:cNvSpPr>
          <p:nvPr/>
        </p:nvSpPr>
        <p:spPr bwMode="auto">
          <a:xfrm>
            <a:off x="2743200" y="4572000"/>
            <a:ext cx="1219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a:t>
            </a:r>
          </a:p>
          <a:p>
            <a:pPr algn="ctr" eaLnBrk="1" hangingPunct="1"/>
            <a:r>
              <a:rPr lang="en-US" sz="1500" dirty="0">
                <a:latin typeface="Lucida Sans Unicode" pitchFamily="34" charset="0"/>
              </a:rPr>
              <a:t>probability</a:t>
            </a:r>
          </a:p>
        </p:txBody>
      </p:sp>
      <p:sp>
        <p:nvSpPr>
          <p:cNvPr id="52" name="Left Brace 51"/>
          <p:cNvSpPr/>
          <p:nvPr/>
        </p:nvSpPr>
        <p:spPr>
          <a:xfrm rot="5400000">
            <a:off x="2971765" y="2580067"/>
            <a:ext cx="381000" cy="250067"/>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60" name="Left Brace 59"/>
          <p:cNvSpPr/>
          <p:nvPr/>
        </p:nvSpPr>
        <p:spPr>
          <a:xfrm rot="5400000">
            <a:off x="1655694" y="2490097"/>
            <a:ext cx="381000" cy="4572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cxnSp>
        <p:nvCxnSpPr>
          <p:cNvPr id="62" name="Straight Arrow Connector 61"/>
          <p:cNvCxnSpPr/>
          <p:nvPr/>
        </p:nvCxnSpPr>
        <p:spPr>
          <a:xfrm flipH="1" flipV="1">
            <a:off x="2971800" y="2971800"/>
            <a:ext cx="359467"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3" name="Straight Arrow Connector 62"/>
          <p:cNvCxnSpPr/>
          <p:nvPr/>
        </p:nvCxnSpPr>
        <p:spPr>
          <a:xfrm flipH="1">
            <a:off x="2155133" y="2961239"/>
            <a:ext cx="815077" cy="10561"/>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64" name="Left Brace 63"/>
          <p:cNvSpPr/>
          <p:nvPr/>
        </p:nvSpPr>
        <p:spPr>
          <a:xfrm rot="5400000">
            <a:off x="2384148" y="2424459"/>
            <a:ext cx="381000" cy="577297"/>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cxnSp>
        <p:nvCxnSpPr>
          <p:cNvPr id="65" name="Straight Arrow Connector 64"/>
          <p:cNvCxnSpPr/>
          <p:nvPr/>
        </p:nvCxnSpPr>
        <p:spPr>
          <a:xfrm flipH="1">
            <a:off x="1552161" y="2974010"/>
            <a:ext cx="588066"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6" name="Straight Arrow Connector 65"/>
          <p:cNvCxnSpPr/>
          <p:nvPr/>
        </p:nvCxnSpPr>
        <p:spPr>
          <a:xfrm rot="5400000">
            <a:off x="767349" y="3741703"/>
            <a:ext cx="158115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67" name="TextBox 66"/>
          <p:cNvSpPr txBox="1">
            <a:spLocks noChangeArrowheads="1"/>
          </p:cNvSpPr>
          <p:nvPr/>
        </p:nvSpPr>
        <p:spPr bwMode="auto">
          <a:xfrm>
            <a:off x="266700" y="2621998"/>
            <a:ext cx="1066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Negative</a:t>
            </a:r>
          </a:p>
          <a:p>
            <a:pPr algn="ctr" eaLnBrk="1" hangingPunct="1"/>
            <a:r>
              <a:rPr lang="en-US" sz="1500" dirty="0">
                <a:latin typeface="Lucida Sans Unicode" pitchFamily="34" charset="0"/>
              </a:rPr>
              <a:t> or Absent</a:t>
            </a:r>
          </a:p>
        </p:txBody>
      </p:sp>
      <p:sp>
        <p:nvSpPr>
          <p:cNvPr id="72" name="TextBox 71"/>
          <p:cNvSpPr txBox="1">
            <a:spLocks noChangeArrowheads="1"/>
          </p:cNvSpPr>
          <p:nvPr/>
        </p:nvSpPr>
        <p:spPr bwMode="auto">
          <a:xfrm>
            <a:off x="2878273" y="2286000"/>
            <a:ext cx="66433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73" name="TextBox 72"/>
          <p:cNvSpPr txBox="1">
            <a:spLocks noChangeArrowheads="1"/>
          </p:cNvSpPr>
          <p:nvPr/>
        </p:nvSpPr>
        <p:spPr bwMode="auto">
          <a:xfrm>
            <a:off x="2209039" y="2286000"/>
            <a:ext cx="7072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74" name="TextBox 73"/>
          <p:cNvSpPr txBox="1">
            <a:spLocks noChangeArrowheads="1"/>
          </p:cNvSpPr>
          <p:nvPr/>
        </p:nvSpPr>
        <p:spPr bwMode="auto">
          <a:xfrm>
            <a:off x="1534732" y="2288899"/>
            <a:ext cx="67009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28" name="TextBox 27"/>
          <p:cNvSpPr txBox="1"/>
          <p:nvPr/>
        </p:nvSpPr>
        <p:spPr>
          <a:xfrm>
            <a:off x="1295400" y="5562600"/>
            <a:ext cx="6629400" cy="1015663"/>
          </a:xfrm>
          <a:prstGeom prst="rect">
            <a:avLst/>
          </a:prstGeom>
          <a:noFill/>
        </p:spPr>
        <p:txBody>
          <a:bodyPr wrap="square" rtlCol="0">
            <a:spAutoFit/>
          </a:bodyPr>
          <a:lstStyle/>
          <a:p>
            <a:pPr algn="ctr"/>
            <a:r>
              <a:rPr lang="en-US" sz="2000" b="1" dirty="0">
                <a:solidFill>
                  <a:srgbClr val="FF0000"/>
                </a:solidFill>
              </a:rPr>
              <a:t>What combination of discriminating, reliable and sensitive findings or tests will  predictably decrease probability below the test threshold, when negative or absent?</a:t>
            </a:r>
          </a:p>
        </p:txBody>
      </p:sp>
      <p:sp>
        <p:nvSpPr>
          <p:cNvPr id="29" name="Oval 28"/>
          <p:cNvSpPr/>
          <p:nvPr/>
        </p:nvSpPr>
        <p:spPr>
          <a:xfrm>
            <a:off x="1604339" y="2262395"/>
            <a:ext cx="550794"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2285999" y="2272679"/>
            <a:ext cx="550794"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2916305" y="2262395"/>
            <a:ext cx="550794"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104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P spid="3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Can we develop a clinical prediction or decision rule for AHT?</a:t>
            </a:r>
          </a:p>
        </p:txBody>
      </p:sp>
    </p:spTree>
    <p:extLst>
      <p:ext uri="{BB962C8B-B14F-4D97-AF65-F5344CB8AC3E}">
        <p14:creationId xmlns:p14="http://schemas.microsoft.com/office/powerpoint/2010/main" val="77597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sz="2300" dirty="0"/>
              <a:t>Abusive head trauma (AHT) is the leading cause of traumatic death and disability in early childhood.</a:t>
            </a:r>
          </a:p>
          <a:p>
            <a:r>
              <a:rPr lang="en-US" sz="2300" dirty="0"/>
              <a:t>The estimated annual incidence of AHT is 20-30 cases per 100,000 children &lt;2 years of age.</a:t>
            </a:r>
          </a:p>
          <a:p>
            <a:r>
              <a:rPr lang="en-US" sz="2300" dirty="0"/>
              <a:t>Unfortunately, physicians continue to miss this diagnosis, putting patients at risk for repetitive abuse and even death.</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108853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sz="3200" dirty="0"/>
              <a:t>A </a:t>
            </a:r>
            <a:r>
              <a:rPr lang="en-US" dirty="0"/>
              <a:t>clinical</a:t>
            </a:r>
            <a:r>
              <a:rPr lang="en-US" sz="3200" dirty="0"/>
              <a:t> prediction rule for AHT?</a:t>
            </a:r>
            <a:endParaRPr lang="en-US" dirty="0">
              <a:effectLst>
                <a:outerShdw blurRad="38100" dist="38100" dir="2700000" algn="tl">
                  <a:srgbClr val="000000">
                    <a:alpha val="43137"/>
                  </a:srgbClr>
                </a:outerShdw>
              </a:effectLst>
            </a:endParaRPr>
          </a:p>
        </p:txBody>
      </p:sp>
      <p:sp>
        <p:nvSpPr>
          <p:cNvPr id="30723" name="TextBox 4"/>
          <p:cNvSpPr txBox="1">
            <a:spLocks noChangeArrowheads="1"/>
          </p:cNvSpPr>
          <p:nvPr/>
        </p:nvSpPr>
        <p:spPr bwMode="auto">
          <a:xfrm>
            <a:off x="2971800" y="167640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dirty="0">
                <a:latin typeface="Lucida Sans Unicode" pitchFamily="34" charset="0"/>
              </a:rPr>
              <a:t>Probability of Diagnosis</a:t>
            </a:r>
          </a:p>
        </p:txBody>
      </p:sp>
      <p:cxnSp>
        <p:nvCxnSpPr>
          <p:cNvPr id="7" name="Straight Connector 6"/>
          <p:cNvCxnSpPr/>
          <p:nvPr/>
        </p:nvCxnSpPr>
        <p:spPr>
          <a:xfrm>
            <a:off x="1295400" y="4572000"/>
            <a:ext cx="6629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914400" y="46482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543800" y="45720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727" name="TextBox 13"/>
          <p:cNvSpPr txBox="1">
            <a:spLocks noChangeArrowheads="1"/>
          </p:cNvSpPr>
          <p:nvPr/>
        </p:nvSpPr>
        <p:spPr bwMode="auto">
          <a:xfrm>
            <a:off x="1143000" y="3048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dirty="0">
              <a:latin typeface="Lucida Sans Unicode" pitchFamily="34" charset="0"/>
            </a:endParaRPr>
          </a:p>
        </p:txBody>
      </p:sp>
      <p:sp>
        <p:nvSpPr>
          <p:cNvPr id="30728" name="TextBox 14"/>
          <p:cNvSpPr txBox="1">
            <a:spLocks noChangeArrowheads="1"/>
          </p:cNvSpPr>
          <p:nvPr/>
        </p:nvSpPr>
        <p:spPr bwMode="auto">
          <a:xfrm>
            <a:off x="1066800" y="3886200"/>
            <a:ext cx="533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0%</a:t>
            </a:r>
          </a:p>
        </p:txBody>
      </p:sp>
      <p:sp>
        <p:nvSpPr>
          <p:cNvPr id="30729" name="TextBox 15"/>
          <p:cNvSpPr txBox="1">
            <a:spLocks noChangeArrowheads="1"/>
          </p:cNvSpPr>
          <p:nvPr/>
        </p:nvSpPr>
        <p:spPr bwMode="auto">
          <a:xfrm>
            <a:off x="7543800" y="3810000"/>
            <a:ext cx="838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100%</a:t>
            </a:r>
          </a:p>
        </p:txBody>
      </p:sp>
      <p:cxnSp>
        <p:nvCxnSpPr>
          <p:cNvPr id="18" name="Straight Connector 17"/>
          <p:cNvCxnSpPr/>
          <p:nvPr/>
        </p:nvCxnSpPr>
        <p:spPr>
          <a:xfrm rot="5400000">
            <a:off x="914400" y="46101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2095500" y="3771106"/>
            <a:ext cx="1295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Test threshold</a:t>
            </a:r>
          </a:p>
        </p:txBody>
      </p:sp>
      <p:cxnSp>
        <p:nvCxnSpPr>
          <p:cNvPr id="21" name="Straight Connector 20"/>
          <p:cNvCxnSpPr/>
          <p:nvPr/>
        </p:nvCxnSpPr>
        <p:spPr>
          <a:xfrm rot="5400000">
            <a:off x="6210300" y="4610100"/>
            <a:ext cx="83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5867400" y="3745246"/>
            <a:ext cx="1447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Treatment threshold</a:t>
            </a:r>
          </a:p>
        </p:txBody>
      </p:sp>
      <p:sp>
        <p:nvSpPr>
          <p:cNvPr id="32" name="TextBox 31"/>
          <p:cNvSpPr txBox="1">
            <a:spLocks noChangeArrowheads="1"/>
          </p:cNvSpPr>
          <p:nvPr/>
        </p:nvSpPr>
        <p:spPr bwMode="auto">
          <a:xfrm>
            <a:off x="762000" y="5105400"/>
            <a:ext cx="25146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Probability below the abuse exclusion threshold.  Abuse reasonably excluded.  Abuse evaluation highly likely to be negative.</a:t>
            </a:r>
          </a:p>
        </p:txBody>
      </p:sp>
      <p:sp>
        <p:nvSpPr>
          <p:cNvPr id="33" name="TextBox 32"/>
          <p:cNvSpPr txBox="1">
            <a:spLocks noChangeArrowheads="1"/>
          </p:cNvSpPr>
          <p:nvPr/>
        </p:nvSpPr>
        <p:spPr bwMode="auto">
          <a:xfrm>
            <a:off x="3657599" y="5105400"/>
            <a:ext cx="20574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Probability between the abuse exclusion and suspicion thresholds.  Apply the rule!</a:t>
            </a:r>
          </a:p>
        </p:txBody>
      </p:sp>
      <p:sp>
        <p:nvSpPr>
          <p:cNvPr id="34" name="TextBox 33"/>
          <p:cNvSpPr txBox="1">
            <a:spLocks noChangeArrowheads="1"/>
          </p:cNvSpPr>
          <p:nvPr/>
        </p:nvSpPr>
        <p:spPr bwMode="auto">
          <a:xfrm>
            <a:off x="6172200" y="5105400"/>
            <a:ext cx="22098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 probability above the abuse suspicion threshold.  CPS referral indicated.</a:t>
            </a:r>
          </a:p>
        </p:txBody>
      </p:sp>
      <p:cxnSp>
        <p:nvCxnSpPr>
          <p:cNvPr id="24" name="Straight Arrow Connector 23"/>
          <p:cNvCxnSpPr/>
          <p:nvPr/>
        </p:nvCxnSpPr>
        <p:spPr>
          <a:xfrm rot="5400000">
            <a:off x="3430588" y="3800893"/>
            <a:ext cx="1522412"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28" name="TextBox 27"/>
          <p:cNvSpPr txBox="1">
            <a:spLocks noChangeArrowheads="1"/>
          </p:cNvSpPr>
          <p:nvPr/>
        </p:nvSpPr>
        <p:spPr bwMode="auto">
          <a:xfrm>
            <a:off x="3390900" y="2493962"/>
            <a:ext cx="1600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 probability</a:t>
            </a:r>
          </a:p>
        </p:txBody>
      </p:sp>
      <p:cxnSp>
        <p:nvCxnSpPr>
          <p:cNvPr id="22" name="Straight Arrow Connector 21"/>
          <p:cNvCxnSpPr/>
          <p:nvPr/>
        </p:nvCxnSpPr>
        <p:spPr>
          <a:xfrm rot="5400000">
            <a:off x="1068387" y="3808413"/>
            <a:ext cx="1522413"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35" name="Left Brace 34"/>
          <p:cNvSpPr/>
          <p:nvPr/>
        </p:nvSpPr>
        <p:spPr>
          <a:xfrm rot="5400000" flipH="1" flipV="1">
            <a:off x="1866900" y="4229100"/>
            <a:ext cx="304800" cy="12954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36" name="Left Brace 35"/>
          <p:cNvSpPr/>
          <p:nvPr/>
        </p:nvSpPr>
        <p:spPr>
          <a:xfrm rot="5400000" flipH="1" flipV="1">
            <a:off x="4533900" y="3009900"/>
            <a:ext cx="304800" cy="37338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37" name="Left Brace 36"/>
          <p:cNvSpPr/>
          <p:nvPr/>
        </p:nvSpPr>
        <p:spPr>
          <a:xfrm rot="5400000" flipH="1" flipV="1">
            <a:off x="7124700" y="4305300"/>
            <a:ext cx="304800" cy="1143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cxnSp>
        <p:nvCxnSpPr>
          <p:cNvPr id="39" name="Straight Arrow Connector 38"/>
          <p:cNvCxnSpPr/>
          <p:nvPr/>
        </p:nvCxnSpPr>
        <p:spPr>
          <a:xfrm flipH="1">
            <a:off x="1600200" y="4027780"/>
            <a:ext cx="689811" cy="0"/>
          </a:xfrm>
          <a:prstGeom prst="straightConnector1">
            <a:avLst/>
          </a:prstGeom>
          <a:ln w="28575">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p:nvPr/>
        </p:nvCxnSpPr>
        <p:spPr>
          <a:xfrm flipH="1">
            <a:off x="4686299" y="3971925"/>
            <a:ext cx="1409701" cy="0"/>
          </a:xfrm>
          <a:prstGeom prst="straightConnector1">
            <a:avLst/>
          </a:prstGeom>
          <a:ln w="28575">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38" name="Straight Connector 37"/>
          <p:cNvCxnSpPr/>
          <p:nvPr/>
        </p:nvCxnSpPr>
        <p:spPr>
          <a:xfrm rot="5400000">
            <a:off x="2362200" y="46101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a:spLocks noChangeArrowheads="1"/>
          </p:cNvSpPr>
          <p:nvPr/>
        </p:nvSpPr>
        <p:spPr bwMode="auto">
          <a:xfrm>
            <a:off x="2095500" y="3506433"/>
            <a:ext cx="12954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Abuse exclusion threshold</a:t>
            </a:r>
          </a:p>
        </p:txBody>
      </p:sp>
      <p:sp>
        <p:nvSpPr>
          <p:cNvPr id="41" name="TextBox 40"/>
          <p:cNvSpPr txBox="1">
            <a:spLocks noChangeArrowheads="1"/>
          </p:cNvSpPr>
          <p:nvPr/>
        </p:nvSpPr>
        <p:spPr bwMode="auto">
          <a:xfrm>
            <a:off x="5905500" y="3444270"/>
            <a:ext cx="1447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Abuse suspicion threshold</a:t>
            </a:r>
          </a:p>
        </p:txBody>
      </p:sp>
      <p:sp>
        <p:nvSpPr>
          <p:cNvPr id="48" name="TextBox 47"/>
          <p:cNvSpPr txBox="1">
            <a:spLocks noChangeArrowheads="1"/>
          </p:cNvSpPr>
          <p:nvPr/>
        </p:nvSpPr>
        <p:spPr bwMode="auto">
          <a:xfrm>
            <a:off x="1002631" y="2501983"/>
            <a:ext cx="1600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 probability</a:t>
            </a:r>
          </a:p>
        </p:txBody>
      </p:sp>
      <p:cxnSp>
        <p:nvCxnSpPr>
          <p:cNvPr id="49" name="Straight Arrow Connector 48"/>
          <p:cNvCxnSpPr/>
          <p:nvPr/>
        </p:nvCxnSpPr>
        <p:spPr>
          <a:xfrm rot="5400000">
            <a:off x="6515100" y="3800893"/>
            <a:ext cx="1522412"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50" name="TextBox 49"/>
          <p:cNvSpPr txBox="1">
            <a:spLocks noChangeArrowheads="1"/>
          </p:cNvSpPr>
          <p:nvPr/>
        </p:nvSpPr>
        <p:spPr bwMode="auto">
          <a:xfrm>
            <a:off x="6477000" y="2585107"/>
            <a:ext cx="1600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Pre-test probability</a:t>
            </a:r>
          </a:p>
        </p:txBody>
      </p:sp>
    </p:spTree>
    <p:extLst>
      <p:ext uri="{BB962C8B-B14F-4D97-AF65-F5344CB8AC3E}">
        <p14:creationId xmlns:p14="http://schemas.microsoft.com/office/powerpoint/2010/main" val="187486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7" grpId="0"/>
      <p:bldP spid="32" grpId="0"/>
      <p:bldP spid="33" grpId="0"/>
      <p:bldP spid="34" grpId="0"/>
      <p:bldP spid="28" grpId="0"/>
      <p:bldP spid="35" grpId="0" animBg="1"/>
      <p:bldP spid="36" grpId="0" animBg="1"/>
      <p:bldP spid="37" grpId="0" animBg="1"/>
      <p:bldP spid="40" grpId="0"/>
      <p:bldP spid="41" grpId="0"/>
      <p:bldP spid="48" grpId="0"/>
      <p:bldP spid="5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7682" y="453982"/>
            <a:ext cx="7886700" cy="650230"/>
          </a:xfrm>
        </p:spPr>
        <p:txBody>
          <a:bodyPr/>
          <a:lstStyle/>
          <a:p>
            <a:pPr eaLnBrk="1" fontAlgn="auto" hangingPunct="1">
              <a:spcAft>
                <a:spcPts val="0"/>
              </a:spcAft>
              <a:defRPr/>
            </a:pPr>
            <a:r>
              <a:rPr lang="en-US" dirty="0"/>
              <a:t>A clinical prediction rule for AHT?</a:t>
            </a:r>
          </a:p>
        </p:txBody>
      </p:sp>
      <p:sp>
        <p:nvSpPr>
          <p:cNvPr id="30723" name="TextBox 4"/>
          <p:cNvSpPr txBox="1">
            <a:spLocks noChangeArrowheads="1"/>
          </p:cNvSpPr>
          <p:nvPr/>
        </p:nvSpPr>
        <p:spPr bwMode="auto">
          <a:xfrm>
            <a:off x="2857500" y="1598657"/>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dirty="0">
                <a:latin typeface="Lucida Sans Unicode" pitchFamily="34" charset="0"/>
              </a:rPr>
              <a:t>Probability of Diagnosis</a:t>
            </a:r>
          </a:p>
        </p:txBody>
      </p:sp>
      <p:cxnSp>
        <p:nvCxnSpPr>
          <p:cNvPr id="7" name="Straight Connector 6"/>
          <p:cNvCxnSpPr/>
          <p:nvPr/>
        </p:nvCxnSpPr>
        <p:spPr>
          <a:xfrm>
            <a:off x="1295400" y="4572000"/>
            <a:ext cx="6629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914400" y="46482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543800" y="45720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727" name="TextBox 13"/>
          <p:cNvSpPr txBox="1">
            <a:spLocks noChangeArrowheads="1"/>
          </p:cNvSpPr>
          <p:nvPr/>
        </p:nvSpPr>
        <p:spPr bwMode="auto">
          <a:xfrm>
            <a:off x="1143000" y="3048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dirty="0">
              <a:latin typeface="Lucida Sans Unicode" pitchFamily="34" charset="0"/>
            </a:endParaRPr>
          </a:p>
        </p:txBody>
      </p:sp>
      <p:sp>
        <p:nvSpPr>
          <p:cNvPr id="30728" name="TextBox 14"/>
          <p:cNvSpPr txBox="1">
            <a:spLocks noChangeArrowheads="1"/>
          </p:cNvSpPr>
          <p:nvPr/>
        </p:nvSpPr>
        <p:spPr bwMode="auto">
          <a:xfrm>
            <a:off x="1066800" y="3886200"/>
            <a:ext cx="533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0%</a:t>
            </a:r>
          </a:p>
        </p:txBody>
      </p:sp>
      <p:sp>
        <p:nvSpPr>
          <p:cNvPr id="30729" name="TextBox 15"/>
          <p:cNvSpPr txBox="1">
            <a:spLocks noChangeArrowheads="1"/>
          </p:cNvSpPr>
          <p:nvPr/>
        </p:nvSpPr>
        <p:spPr bwMode="auto">
          <a:xfrm>
            <a:off x="7543800" y="3810000"/>
            <a:ext cx="838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Lucida Sans Unicode" pitchFamily="34" charset="0"/>
              </a:rPr>
              <a:t>100%</a:t>
            </a:r>
          </a:p>
        </p:txBody>
      </p:sp>
      <p:cxnSp>
        <p:nvCxnSpPr>
          <p:cNvPr id="18" name="Straight Connector 17"/>
          <p:cNvCxnSpPr/>
          <p:nvPr/>
        </p:nvCxnSpPr>
        <p:spPr>
          <a:xfrm rot="5400000">
            <a:off x="914400" y="46101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4343400" y="3067583"/>
            <a:ext cx="1588" cy="1504417"/>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2" name="Straight Arrow Connector 21"/>
          <p:cNvCxnSpPr/>
          <p:nvPr/>
        </p:nvCxnSpPr>
        <p:spPr>
          <a:xfrm rot="5400000">
            <a:off x="785644" y="3808414"/>
            <a:ext cx="1522413"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8" name="Straight Connector 37"/>
          <p:cNvCxnSpPr/>
          <p:nvPr/>
        </p:nvCxnSpPr>
        <p:spPr>
          <a:xfrm>
            <a:off x="1638299" y="4210050"/>
            <a:ext cx="0" cy="1181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a:spLocks noChangeArrowheads="1"/>
          </p:cNvSpPr>
          <p:nvPr/>
        </p:nvSpPr>
        <p:spPr bwMode="auto">
          <a:xfrm>
            <a:off x="990599" y="5410200"/>
            <a:ext cx="12954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Abuse exclusion threshold</a:t>
            </a:r>
          </a:p>
        </p:txBody>
      </p:sp>
      <p:cxnSp>
        <p:nvCxnSpPr>
          <p:cNvPr id="42" name="Straight Arrow Connector 41"/>
          <p:cNvCxnSpPr/>
          <p:nvPr/>
        </p:nvCxnSpPr>
        <p:spPr>
          <a:xfrm flipH="1">
            <a:off x="3505201" y="3048000"/>
            <a:ext cx="838199" cy="1654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44" name="Straight Arrow Connector 43"/>
          <p:cNvCxnSpPr/>
          <p:nvPr/>
        </p:nvCxnSpPr>
        <p:spPr>
          <a:xfrm flipH="1">
            <a:off x="3009107" y="3057027"/>
            <a:ext cx="496094"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45" name="Straight Arrow Connector 44"/>
          <p:cNvCxnSpPr/>
          <p:nvPr/>
        </p:nvCxnSpPr>
        <p:spPr>
          <a:xfrm flipH="1">
            <a:off x="2057400" y="3064545"/>
            <a:ext cx="951707"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46" name="Straight Arrow Connector 45"/>
          <p:cNvCxnSpPr/>
          <p:nvPr/>
        </p:nvCxnSpPr>
        <p:spPr>
          <a:xfrm flipH="1" flipV="1">
            <a:off x="1524000" y="3040481"/>
            <a:ext cx="533400" cy="16043"/>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47" name="TextBox 46"/>
          <p:cNvSpPr txBox="1">
            <a:spLocks noChangeArrowheads="1"/>
          </p:cNvSpPr>
          <p:nvPr/>
        </p:nvSpPr>
        <p:spPr bwMode="auto">
          <a:xfrm>
            <a:off x="1582787" y="2304361"/>
            <a:ext cx="66433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51" name="TextBox 50"/>
          <p:cNvSpPr txBox="1">
            <a:spLocks noChangeArrowheads="1"/>
          </p:cNvSpPr>
          <p:nvPr/>
        </p:nvSpPr>
        <p:spPr bwMode="auto">
          <a:xfrm>
            <a:off x="2247121" y="2317025"/>
            <a:ext cx="66433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52" name="TextBox 51"/>
          <p:cNvSpPr txBox="1">
            <a:spLocks noChangeArrowheads="1"/>
          </p:cNvSpPr>
          <p:nvPr/>
        </p:nvSpPr>
        <p:spPr bwMode="auto">
          <a:xfrm>
            <a:off x="3009107" y="2317025"/>
            <a:ext cx="66433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53" name="TextBox 52"/>
          <p:cNvSpPr txBox="1">
            <a:spLocks noChangeArrowheads="1"/>
          </p:cNvSpPr>
          <p:nvPr/>
        </p:nvSpPr>
        <p:spPr bwMode="auto">
          <a:xfrm>
            <a:off x="3629325" y="2317025"/>
            <a:ext cx="66433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dirty="0">
                <a:latin typeface="Lucida Sans Unicode" pitchFamily="34" charset="0"/>
              </a:rPr>
              <a:t>LR-</a:t>
            </a:r>
          </a:p>
        </p:txBody>
      </p:sp>
      <p:sp>
        <p:nvSpPr>
          <p:cNvPr id="54" name="Left Brace 53"/>
          <p:cNvSpPr/>
          <p:nvPr/>
        </p:nvSpPr>
        <p:spPr>
          <a:xfrm rot="5400000">
            <a:off x="1655694" y="2542462"/>
            <a:ext cx="381000" cy="4572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55" name="Left Brace 54"/>
          <p:cNvSpPr/>
          <p:nvPr/>
        </p:nvSpPr>
        <p:spPr>
          <a:xfrm rot="5400000">
            <a:off x="2400480" y="2390242"/>
            <a:ext cx="375196" cy="767443"/>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56" name="Left Brace 55"/>
          <p:cNvSpPr/>
          <p:nvPr/>
        </p:nvSpPr>
        <p:spPr>
          <a:xfrm rot="5400000">
            <a:off x="3097094" y="2553455"/>
            <a:ext cx="381000" cy="435214"/>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57" name="Left Brace 56"/>
          <p:cNvSpPr/>
          <p:nvPr/>
        </p:nvSpPr>
        <p:spPr>
          <a:xfrm rot="5400000">
            <a:off x="3748501" y="2416404"/>
            <a:ext cx="395249" cy="695066"/>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cs typeface="Arial" charset="0"/>
            </a:endParaRPr>
          </a:p>
        </p:txBody>
      </p:sp>
      <p:sp>
        <p:nvSpPr>
          <p:cNvPr id="11" name="Oval 10"/>
          <p:cNvSpPr/>
          <p:nvPr/>
        </p:nvSpPr>
        <p:spPr>
          <a:xfrm>
            <a:off x="2943525" y="2288159"/>
            <a:ext cx="685800" cy="308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1555305" y="2278345"/>
            <a:ext cx="685800" cy="308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2221039" y="2278345"/>
            <a:ext cx="685800" cy="308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3581400" y="2288159"/>
            <a:ext cx="685800" cy="308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p:cNvSpPr txBox="1"/>
          <p:nvPr/>
        </p:nvSpPr>
        <p:spPr>
          <a:xfrm>
            <a:off x="2516320" y="5257799"/>
            <a:ext cx="6324601" cy="1200329"/>
          </a:xfrm>
          <a:prstGeom prst="rect">
            <a:avLst/>
          </a:prstGeom>
          <a:noFill/>
        </p:spPr>
        <p:txBody>
          <a:bodyPr wrap="square" rtlCol="0">
            <a:spAutoFit/>
          </a:bodyPr>
          <a:lstStyle/>
          <a:p>
            <a:pPr algn="ctr"/>
            <a:r>
              <a:rPr lang="en-US" b="1" dirty="0">
                <a:solidFill>
                  <a:srgbClr val="FF0000"/>
                </a:solidFill>
              </a:rPr>
              <a:t>What combination of discriminating, reliable and sensitive findings–available at or near the time of hospital admission—will predictably decrease the probability of abuse to the lowest level possible, when negative or absent?</a:t>
            </a:r>
          </a:p>
        </p:txBody>
      </p:sp>
      <p:cxnSp>
        <p:nvCxnSpPr>
          <p:cNvPr id="4" name="Straight Arrow Connector 3"/>
          <p:cNvCxnSpPr/>
          <p:nvPr/>
        </p:nvCxnSpPr>
        <p:spPr>
          <a:xfrm>
            <a:off x="1582787" y="4210050"/>
            <a:ext cx="6342013"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15055" y="2202566"/>
            <a:ext cx="3943350" cy="1323439"/>
          </a:xfrm>
          <a:prstGeom prst="rect">
            <a:avLst/>
          </a:prstGeom>
          <a:noFill/>
        </p:spPr>
        <p:txBody>
          <a:bodyPr wrap="square" rtlCol="0">
            <a:spAutoFit/>
          </a:bodyPr>
          <a:lstStyle/>
          <a:p>
            <a:pPr algn="ctr"/>
            <a:r>
              <a:rPr lang="en-US" sz="1600" b="1" dirty="0">
                <a:solidFill>
                  <a:srgbClr val="FF0000"/>
                </a:solidFill>
              </a:rPr>
              <a:t>To cast a sufficiently wide net, we hoped to develop a CDR that would direct physicians to conduct thorough abuse evaluations on all patients who present with any 1 or more of its predictor variables.</a:t>
            </a:r>
          </a:p>
        </p:txBody>
      </p:sp>
    </p:spTree>
    <p:extLst>
      <p:ext uri="{BB962C8B-B14F-4D97-AF65-F5344CB8AC3E}">
        <p14:creationId xmlns:p14="http://schemas.microsoft.com/office/powerpoint/2010/main" val="42533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pediatric brain injury research network (PediBIRN) was born</a:t>
            </a:r>
          </a:p>
        </p:txBody>
      </p:sp>
    </p:spTree>
    <p:extLst>
      <p:ext uri="{BB962C8B-B14F-4D97-AF65-F5344CB8AC3E}">
        <p14:creationId xmlns:p14="http://schemas.microsoft.com/office/powerpoint/2010/main" val="3488616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PediBIRN’s overall research goals</a:t>
            </a:r>
          </a:p>
        </p:txBody>
      </p:sp>
      <p:sp>
        <p:nvSpPr>
          <p:cNvPr id="3" name="Content Placeholder 2"/>
          <p:cNvSpPr>
            <a:spLocks noGrp="1"/>
          </p:cNvSpPr>
          <p:nvPr>
            <p:ph idx="1"/>
          </p:nvPr>
        </p:nvSpPr>
        <p:spPr>
          <a:xfrm>
            <a:off x="628650" y="1612901"/>
            <a:ext cx="7886700" cy="4351338"/>
          </a:xfrm>
        </p:spPr>
        <p:txBody>
          <a:bodyPr/>
          <a:lstStyle/>
          <a:p>
            <a:r>
              <a:rPr lang="en-US" sz="2300" dirty="0"/>
              <a:t>To derive, validate, implement, and disseminate an effective clinical decision rule (CDR) for pediatric AHT that…</a:t>
            </a:r>
          </a:p>
          <a:p>
            <a:pPr lvl="1">
              <a:spcBef>
                <a:spcPts val="0"/>
              </a:spcBef>
            </a:pPr>
            <a:r>
              <a:rPr lang="en-US" sz="2100" dirty="0"/>
              <a:t>Is simple and reliable</a:t>
            </a:r>
          </a:p>
          <a:p>
            <a:pPr lvl="1">
              <a:spcBef>
                <a:spcPts val="0"/>
              </a:spcBef>
            </a:pPr>
            <a:r>
              <a:rPr lang="en-US" sz="2100" dirty="0"/>
              <a:t>Can be applied at or near the time of hospital admission</a:t>
            </a:r>
          </a:p>
          <a:p>
            <a:pPr lvl="1">
              <a:spcBef>
                <a:spcPts val="0"/>
              </a:spcBef>
            </a:pPr>
            <a:r>
              <a:rPr lang="en-US" sz="2100" dirty="0"/>
              <a:t>Will function as an effective AHT screening test</a:t>
            </a:r>
          </a:p>
          <a:p>
            <a:pPr lvl="1">
              <a:spcBef>
                <a:spcPts val="0"/>
              </a:spcBef>
            </a:pPr>
            <a:r>
              <a:rPr lang="en-US" sz="2100" dirty="0"/>
              <a:t>Is highly sensitive, to help clinicians miss fewer cases and exclude AHT, when negative</a:t>
            </a:r>
          </a:p>
          <a:p>
            <a:pPr lvl="1">
              <a:spcBef>
                <a:spcPts val="0"/>
              </a:spcBef>
            </a:pPr>
            <a:r>
              <a:rPr lang="en-US" sz="2100" dirty="0"/>
              <a:t>Can facilitate calculation of evidence-based, patient-specific estimates of the probability of abuse</a:t>
            </a:r>
          </a:p>
          <a:p>
            <a:pPr lvl="1">
              <a:spcBef>
                <a:spcPts val="0"/>
              </a:spcBef>
            </a:pPr>
            <a:r>
              <a:rPr lang="en-US" sz="2100" dirty="0"/>
              <a:t>Can inform or direct clinicians’ early decisions to either launch—or to forgo—an evaluation for abuse</a:t>
            </a:r>
          </a:p>
          <a:p>
            <a:pPr lvl="1">
              <a:spcBef>
                <a:spcPts val="0"/>
              </a:spcBef>
            </a:pPr>
            <a:r>
              <a:rPr lang="en-US" sz="2100" dirty="0"/>
              <a:t>Reduces cases of missed AHT.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4194701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PediBIRN’s overall research goals</a:t>
            </a:r>
          </a:p>
        </p:txBody>
      </p:sp>
      <p:sp>
        <p:nvSpPr>
          <p:cNvPr id="3" name="Content Placeholder 2"/>
          <p:cNvSpPr>
            <a:spLocks noGrp="1"/>
          </p:cNvSpPr>
          <p:nvPr>
            <p:ph idx="1"/>
          </p:nvPr>
        </p:nvSpPr>
        <p:spPr/>
        <p:txBody>
          <a:bodyPr/>
          <a:lstStyle/>
          <a:p>
            <a:r>
              <a:rPr lang="en-US" sz="2300" dirty="0"/>
              <a:t>By established convention, the development of any clinical prediction or decision rule proceeds in 3 sequential phases…</a:t>
            </a:r>
          </a:p>
          <a:p>
            <a:pPr lvl="1"/>
            <a:r>
              <a:rPr lang="en-US" sz="2100" dirty="0"/>
              <a:t>The creation or derivation of the rule</a:t>
            </a:r>
          </a:p>
          <a:p>
            <a:pPr lvl="1"/>
            <a:r>
              <a:rPr lang="en-US" sz="2100" dirty="0"/>
              <a:t>The testing or validation of the rule’s performance</a:t>
            </a:r>
          </a:p>
          <a:p>
            <a:pPr lvl="1"/>
            <a:r>
              <a:rPr lang="en-US" sz="2100" dirty="0"/>
              <a:t>The implementation of the rule in active clinical settings to assess its actual impact on relevant clinical outcomes—the impact analysis</a:t>
            </a:r>
          </a:p>
          <a:p>
            <a:r>
              <a:rPr lang="en-US" sz="2300" dirty="0"/>
              <a:t>Each phase requires a multicenter study.</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1872710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derivation study</a:t>
            </a:r>
          </a:p>
        </p:txBody>
      </p:sp>
      <p:sp>
        <p:nvSpPr>
          <p:cNvPr id="3" name="Content Placeholder 2"/>
          <p:cNvSpPr>
            <a:spLocks noGrp="1"/>
          </p:cNvSpPr>
          <p:nvPr>
            <p:ph idx="1"/>
          </p:nvPr>
        </p:nvSpPr>
        <p:spPr/>
        <p:txBody>
          <a:bodyPr/>
          <a:lstStyle/>
          <a:p>
            <a:r>
              <a:rPr lang="en-US" sz="2300" dirty="0"/>
              <a:t>Focusing exclusively on the PICU setting, we…</a:t>
            </a:r>
          </a:p>
          <a:p>
            <a:pPr lvl="1"/>
            <a:r>
              <a:rPr lang="en-US" sz="2100" dirty="0"/>
              <a:t>Conducted a prospective, strictly observational, multicenter, cross-sectional study across 14 U.S. academic medical centers; </a:t>
            </a:r>
          </a:p>
          <a:p>
            <a:pPr lvl="1"/>
            <a:r>
              <a:rPr lang="en-US" sz="2100" dirty="0"/>
              <a:t>Captured extensive data regarding 209 acutely head injured children &lt;3 years admitted for intensive care (excluding victims of MVAs and patients with pre-existing CNS abnormalities); and…</a:t>
            </a:r>
          </a:p>
          <a:p>
            <a:pPr lvl="1"/>
            <a:r>
              <a:rPr lang="en-US" sz="2100" dirty="0"/>
              <a:t>Applied a priori definitional criteria to sort patients into comparative groups of abusive (AHT) vs. other head trauma (non-AHT).</a:t>
            </a:r>
          </a:p>
          <a:p>
            <a:pPr lvl="1"/>
            <a:endParaRPr lang="en-US" dirty="0"/>
          </a:p>
          <a:p>
            <a:pPr lvl="1"/>
            <a:endParaRPr lang="en-US" dirty="0"/>
          </a:p>
          <a:p>
            <a:pPr lvl="1"/>
            <a:endParaRPr lang="en-US" dirty="0"/>
          </a:p>
          <a:p>
            <a:pPr lvl="1"/>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4166696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derivation study</a:t>
            </a:r>
          </a:p>
        </p:txBody>
      </p:sp>
      <p:sp>
        <p:nvSpPr>
          <p:cNvPr id="3" name="Content Placeholder 2"/>
          <p:cNvSpPr>
            <a:spLocks noGrp="1"/>
          </p:cNvSpPr>
          <p:nvPr>
            <p:ph idx="1"/>
          </p:nvPr>
        </p:nvSpPr>
        <p:spPr>
          <a:xfrm>
            <a:off x="628650" y="1501743"/>
            <a:ext cx="7886700" cy="4351338"/>
          </a:xfrm>
        </p:spPr>
        <p:txBody>
          <a:bodyPr/>
          <a:lstStyle/>
          <a:p>
            <a:r>
              <a:rPr lang="en-US" sz="2300" dirty="0"/>
              <a:t>Next, from a list of 45 candidate variables, we…</a:t>
            </a:r>
          </a:p>
          <a:p>
            <a:pPr lvl="1"/>
            <a:r>
              <a:rPr lang="en-US" sz="2100" dirty="0"/>
              <a:t>Identified 13 “early” variables—available at or near the time of PICU admission—that were both discriminating (</a:t>
            </a:r>
            <a:r>
              <a:rPr lang="en-US" sz="2100" i="1" dirty="0"/>
              <a:t>P</a:t>
            </a:r>
            <a:r>
              <a:rPr lang="en-US" sz="2100" dirty="0"/>
              <a:t> &lt;.05) and reliable (Kappa &gt;0.6); and…</a:t>
            </a:r>
          </a:p>
          <a:p>
            <a:pPr lvl="1"/>
            <a:r>
              <a:rPr lang="en-US" sz="2100" dirty="0"/>
              <a:t>Calculated each variable’s predictive qualities (i.e., sensitivity, specificity, LRs). </a:t>
            </a:r>
          </a:p>
          <a:p>
            <a:r>
              <a:rPr lang="en-US" sz="2300" dirty="0"/>
              <a:t>Finally, we…</a:t>
            </a:r>
          </a:p>
          <a:p>
            <a:pPr lvl="1"/>
            <a:r>
              <a:rPr lang="en-US" sz="2100" dirty="0"/>
              <a:t>Applied recursive partitioning, and…</a:t>
            </a:r>
          </a:p>
          <a:p>
            <a:pPr lvl="1"/>
            <a:r>
              <a:rPr lang="en-US" sz="2100" dirty="0"/>
              <a:t>Identified four candidate clusters of these early, discriminating and reliable variables that—alone or in combination—demonstrated high sensitivity (&gt;92%) to detect AHT in PICU settings.</a:t>
            </a:r>
          </a:p>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3984372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derivation study</a:t>
            </a:r>
          </a:p>
        </p:txBody>
      </p:sp>
      <p:sp>
        <p:nvSpPr>
          <p:cNvPr id="3" name="Content Placeholder 2"/>
          <p:cNvSpPr>
            <a:spLocks noGrp="1"/>
          </p:cNvSpPr>
          <p:nvPr>
            <p:ph idx="1"/>
          </p:nvPr>
        </p:nvSpPr>
        <p:spPr>
          <a:xfrm>
            <a:off x="628650" y="1690689"/>
            <a:ext cx="7886700" cy="4351338"/>
          </a:xfrm>
        </p:spPr>
        <p:txBody>
          <a:bodyPr/>
          <a:lstStyle/>
          <a:p>
            <a:r>
              <a:rPr lang="en-US" sz="2300" dirty="0"/>
              <a:t>Ultimately, we decided that a 4-variable CDR demonstrated the optimal qualities that define an effective screening tool, including…</a:t>
            </a:r>
          </a:p>
          <a:p>
            <a:pPr lvl="1"/>
            <a:r>
              <a:rPr lang="en-US" sz="2100" dirty="0"/>
              <a:t>High sensitivity</a:t>
            </a:r>
          </a:p>
          <a:p>
            <a:pPr lvl="1"/>
            <a:r>
              <a:rPr lang="en-US" sz="2100" dirty="0"/>
              <a:t>Low false negatives</a:t>
            </a:r>
          </a:p>
          <a:p>
            <a:pPr lvl="1"/>
            <a:r>
              <a:rPr lang="en-US" sz="2100" dirty="0"/>
              <a:t>High true negatives</a:t>
            </a:r>
          </a:p>
          <a:p>
            <a:pPr lvl="1"/>
            <a:r>
              <a:rPr lang="en-US" sz="2100" dirty="0"/>
              <a:t>Simplicity</a:t>
            </a:r>
          </a:p>
          <a:p>
            <a:pPr lvl="1"/>
            <a:r>
              <a:rPr lang="en-US" sz="2100" dirty="0"/>
              <a:t>High inter-rater reliability</a:t>
            </a:r>
          </a:p>
          <a:p>
            <a:pPr lvl="1"/>
            <a:r>
              <a:rPr lang="en-US" sz="2100" dirty="0"/>
              <a:t>Acceptability to physicians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6" name="Picture 5"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31269589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437"/>
            <a:ext cx="7886700" cy="1325563"/>
          </a:xfrm>
        </p:spPr>
        <p:txBody>
          <a:bodyPr/>
          <a:lstStyle/>
          <a:p>
            <a:r>
              <a:rPr lang="en-US" dirty="0"/>
              <a:t>The “PediBIRN-4” decision rule for AHT</a:t>
            </a:r>
          </a:p>
        </p:txBody>
      </p:sp>
      <p:sp>
        <p:nvSpPr>
          <p:cNvPr id="3" name="Content Placeholder 2"/>
          <p:cNvSpPr>
            <a:spLocks noGrp="1"/>
          </p:cNvSpPr>
          <p:nvPr>
            <p:ph idx="1"/>
          </p:nvPr>
        </p:nvSpPr>
        <p:spPr>
          <a:xfrm>
            <a:off x="628650" y="1371600"/>
            <a:ext cx="7886700" cy="4351338"/>
          </a:xfrm>
        </p:spPr>
        <p:txBody>
          <a:bodyPr>
            <a:normAutofit lnSpcReduction="10000"/>
          </a:bodyPr>
          <a:lstStyle/>
          <a:p>
            <a:r>
              <a:rPr lang="en-US" sz="2300" dirty="0"/>
              <a:t>To minimize missed cases, every acutely head-injured infant or young child hospitalized for intensive care who presents with one or more of these 4 predictor variables should be considered to be at “higher risk” and thoroughly evaluated for abuse.</a:t>
            </a:r>
          </a:p>
          <a:p>
            <a:pPr lvl="1"/>
            <a:r>
              <a:rPr lang="en-US" sz="2100" dirty="0"/>
              <a:t>Any clinically-significant respiratory compromise at the scene of injury, during transport, in the ED, or prior to admission</a:t>
            </a:r>
          </a:p>
          <a:p>
            <a:pPr lvl="1"/>
            <a:r>
              <a:rPr lang="en-US" sz="2100" dirty="0"/>
              <a:t>Any bruising involving the child’s ear(s), neck or torso</a:t>
            </a:r>
          </a:p>
          <a:p>
            <a:pPr lvl="1"/>
            <a:r>
              <a:rPr lang="en-US" sz="2100" dirty="0"/>
              <a:t>Any subdural hemorrhage(s) or fluid collection(s) that are bilateral OR involve the interhemispheric space</a:t>
            </a:r>
          </a:p>
          <a:p>
            <a:pPr lvl="1"/>
            <a:r>
              <a:rPr lang="en-US" sz="2100" dirty="0"/>
              <a:t>Any complex skull fracture(s)</a:t>
            </a:r>
          </a:p>
          <a:p>
            <a:pPr lvl="1"/>
            <a:endParaRPr lang="en-US" dirty="0"/>
          </a:p>
          <a:p>
            <a:pPr marL="342900" lvl="1" indent="0">
              <a:buNone/>
            </a:pPr>
            <a:r>
              <a:rPr lang="en-US" dirty="0"/>
              <a:t>[NOTE: The PediBIRN-4 makes no recommendations regarding abuse evaluations in the remaining “lower risk” patients.]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2110016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437"/>
            <a:ext cx="7886700" cy="1325563"/>
          </a:xfrm>
        </p:spPr>
        <p:txBody>
          <a:bodyPr/>
          <a:lstStyle/>
          <a:p>
            <a:r>
              <a:rPr lang="en-US" dirty="0"/>
              <a:t>The Four “B”s</a:t>
            </a:r>
          </a:p>
        </p:txBody>
      </p:sp>
      <p:sp>
        <p:nvSpPr>
          <p:cNvPr id="3" name="Content Placeholder 2"/>
          <p:cNvSpPr>
            <a:spLocks noGrp="1"/>
          </p:cNvSpPr>
          <p:nvPr>
            <p:ph idx="1"/>
          </p:nvPr>
        </p:nvSpPr>
        <p:spPr>
          <a:xfrm>
            <a:off x="628650" y="1676400"/>
            <a:ext cx="7886700" cy="4046538"/>
          </a:xfrm>
        </p:spPr>
        <p:txBody>
          <a:bodyPr>
            <a:normAutofit/>
          </a:bodyPr>
          <a:lstStyle/>
          <a:p>
            <a:r>
              <a:rPr lang="en-US" sz="2300" dirty="0"/>
              <a:t>Stated more simply, we were going to ask physicians to look for specific abnormalities in…</a:t>
            </a:r>
          </a:p>
          <a:p>
            <a:pPr lvl="1"/>
            <a:r>
              <a:rPr lang="en-US" sz="2300" dirty="0"/>
              <a:t>Breathing</a:t>
            </a:r>
          </a:p>
          <a:p>
            <a:pPr lvl="1"/>
            <a:r>
              <a:rPr lang="en-US" sz="2300" dirty="0"/>
              <a:t>Bruising</a:t>
            </a:r>
          </a:p>
          <a:p>
            <a:pPr lvl="1"/>
            <a:r>
              <a:rPr lang="en-US" sz="2300" dirty="0"/>
              <a:t>Bleeding</a:t>
            </a:r>
          </a:p>
          <a:p>
            <a:pPr lvl="1"/>
            <a:r>
              <a:rPr lang="en-US" sz="2300" dirty="0"/>
              <a:t>Bone</a:t>
            </a:r>
          </a:p>
          <a:p>
            <a:r>
              <a:rPr lang="en-US" sz="2600" dirty="0"/>
              <a:t>And to complete thorough evaluations for abuse if any one or more of these findings were present.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3505655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46037"/>
            <a:ext cx="7886700" cy="1325563"/>
          </a:xfrm>
        </p:spPr>
        <p:txBody>
          <a:bodyPr/>
          <a:lstStyle/>
          <a:p>
            <a:r>
              <a:rPr lang="en-US" dirty="0"/>
              <a:t>The index case</a:t>
            </a:r>
          </a:p>
        </p:txBody>
      </p:sp>
      <p:sp>
        <p:nvSpPr>
          <p:cNvPr id="5" name="Content Placeholder 4"/>
          <p:cNvSpPr>
            <a:spLocks noGrp="1"/>
          </p:cNvSpPr>
          <p:nvPr>
            <p:ph idx="1"/>
          </p:nvPr>
        </p:nvSpPr>
        <p:spPr>
          <a:xfrm>
            <a:off x="685800" y="1600200"/>
            <a:ext cx="7886700" cy="3817938"/>
          </a:xfrm>
        </p:spPr>
        <p:txBody>
          <a:bodyPr>
            <a:noAutofit/>
          </a:bodyPr>
          <a:lstStyle/>
          <a:p>
            <a:r>
              <a:rPr lang="en-US" sz="2300" dirty="0"/>
              <a:t>In March 1995, Dr. Carole Jenny examined a 14-month-old boy who had sustained AHT 4 months previously.</a:t>
            </a:r>
          </a:p>
          <a:p>
            <a:r>
              <a:rPr lang="en-US" sz="2300" dirty="0"/>
              <a:t>Over the next 4 months, the child had been seen by 7 physicians and had undergone 2 cranial imaging studies.</a:t>
            </a:r>
          </a:p>
          <a:p>
            <a:r>
              <a:rPr lang="en-US" sz="2300" dirty="0"/>
              <a:t>At each visit, the diagnosis of AHT was not recognized. </a:t>
            </a:r>
          </a:p>
          <a:p>
            <a:r>
              <a:rPr lang="en-US" sz="2300" dirty="0"/>
              <a:t>When Dr. Jenny examined him, he had multiple old and new fractures and healing brain injuries.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pic>
        <p:nvPicPr>
          <p:cNvPr id="7" name="Picture 6"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2367716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derivation study (N=209)</a:t>
            </a:r>
          </a:p>
        </p:txBody>
      </p:sp>
      <p:graphicFrame>
        <p:nvGraphicFramePr>
          <p:cNvPr id="19" name="Chart 18"/>
          <p:cNvGraphicFramePr>
            <a:graphicFrameLocks/>
          </p:cNvGraphicFramePr>
          <p:nvPr>
            <p:extLst>
              <p:ext uri="{D42A27DB-BD31-4B8C-83A1-F6EECF244321}">
                <p14:modId xmlns:p14="http://schemas.microsoft.com/office/powerpoint/2010/main" val="3611934541"/>
              </p:ext>
            </p:extLst>
          </p:nvPr>
        </p:nvGraphicFramePr>
        <p:xfrm>
          <a:off x="1600200" y="1690991"/>
          <a:ext cx="5943600" cy="4271433"/>
        </p:xfrm>
        <a:graphic>
          <a:graphicData uri="http://schemas.openxmlformats.org/drawingml/2006/chart">
            <c:chart xmlns:c="http://schemas.openxmlformats.org/drawingml/2006/chart" xmlns:r="http://schemas.openxmlformats.org/officeDocument/2006/relationships" r:id="rId3"/>
          </a:graphicData>
        </a:graphic>
      </p:graphicFrame>
      <p:sp>
        <p:nvSpPr>
          <p:cNvPr id="18" name="Oval 17"/>
          <p:cNvSpPr/>
          <p:nvPr/>
        </p:nvSpPr>
        <p:spPr>
          <a:xfrm>
            <a:off x="6316362" y="4981569"/>
            <a:ext cx="1066800" cy="6193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2057400" y="1690991"/>
            <a:ext cx="1066800" cy="66067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4191000" y="1690990"/>
            <a:ext cx="1066800" cy="8236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3124200" y="3886200"/>
            <a:ext cx="1066800" cy="66067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5334000" y="2640665"/>
            <a:ext cx="1755160" cy="369332"/>
          </a:xfrm>
          <a:prstGeom prst="rect">
            <a:avLst/>
          </a:prstGeom>
          <a:solidFill>
            <a:schemeClr val="bg1"/>
          </a:solidFill>
        </p:spPr>
        <p:txBody>
          <a:bodyPr wrap="none" rtlCol="0">
            <a:spAutoFit/>
          </a:bodyPr>
          <a:lstStyle/>
          <a:p>
            <a:r>
              <a:rPr lang="en-US" dirty="0"/>
              <a:t>Defining abuse…</a:t>
            </a:r>
          </a:p>
        </p:txBody>
      </p:sp>
      <p:sp>
        <p:nvSpPr>
          <p:cNvPr id="4" name="TextBox 3"/>
          <p:cNvSpPr txBox="1"/>
          <p:nvPr/>
        </p:nvSpPr>
        <p:spPr>
          <a:xfrm>
            <a:off x="3940627" y="6112590"/>
            <a:ext cx="1567545" cy="369332"/>
          </a:xfrm>
          <a:prstGeom prst="rect">
            <a:avLst/>
          </a:prstGeom>
          <a:noFill/>
        </p:spPr>
        <p:txBody>
          <a:bodyPr wrap="none" rtlCol="0">
            <a:spAutoFit/>
          </a:bodyPr>
          <a:lstStyle/>
          <a:p>
            <a:r>
              <a:rPr lang="en-US" dirty="0"/>
              <a:t>True Negatives</a:t>
            </a:r>
          </a:p>
        </p:txBody>
      </p:sp>
      <p:sp>
        <p:nvSpPr>
          <p:cNvPr id="10" name="TextBox 9"/>
          <p:cNvSpPr txBox="1"/>
          <p:nvPr/>
        </p:nvSpPr>
        <p:spPr>
          <a:xfrm>
            <a:off x="6096000" y="6081409"/>
            <a:ext cx="1620508" cy="369332"/>
          </a:xfrm>
          <a:prstGeom prst="rect">
            <a:avLst/>
          </a:prstGeom>
          <a:noFill/>
        </p:spPr>
        <p:txBody>
          <a:bodyPr wrap="none" rtlCol="0">
            <a:spAutoFit/>
          </a:bodyPr>
          <a:lstStyle/>
          <a:p>
            <a:r>
              <a:rPr lang="en-US" dirty="0"/>
              <a:t>False Negatives</a:t>
            </a:r>
          </a:p>
        </p:txBody>
      </p:sp>
      <p:cxnSp>
        <p:nvCxnSpPr>
          <p:cNvPr id="6" name="Straight Arrow Connector 5"/>
          <p:cNvCxnSpPr/>
          <p:nvPr/>
        </p:nvCxnSpPr>
        <p:spPr>
          <a:xfrm flipV="1">
            <a:off x="4724400" y="5777758"/>
            <a:ext cx="0" cy="3693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858000" y="5743258"/>
            <a:ext cx="0" cy="3693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06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animBg="1"/>
      <p:bldP spid="17" grpId="0" animBg="1"/>
      <p:bldP spid="2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Our validation study</a:t>
            </a:r>
          </a:p>
        </p:txBody>
      </p:sp>
      <p:sp>
        <p:nvSpPr>
          <p:cNvPr id="5" name="Content Placeholder 4"/>
          <p:cNvSpPr>
            <a:spLocks noGrp="1"/>
          </p:cNvSpPr>
          <p:nvPr>
            <p:ph idx="1"/>
          </p:nvPr>
        </p:nvSpPr>
        <p:spPr/>
        <p:txBody>
          <a:bodyPr/>
          <a:lstStyle/>
          <a:p>
            <a:r>
              <a:rPr lang="en-US" sz="2300" dirty="0"/>
              <a:t>Applying precisely the same inclusion/exclusion criteria and methods,</a:t>
            </a:r>
          </a:p>
          <a:p>
            <a:pPr lvl="1"/>
            <a:r>
              <a:rPr lang="en-US" sz="2100" dirty="0"/>
              <a:t>…in a new, larger, population of young, acutely head-injured infants and young children,</a:t>
            </a:r>
          </a:p>
          <a:p>
            <a:pPr lvl="1"/>
            <a:r>
              <a:rPr lang="en-US" sz="2100" dirty="0"/>
              <a:t>…hospitalized for intensive care across 14 PICU sites,</a:t>
            </a:r>
          </a:p>
          <a:p>
            <a:r>
              <a:rPr lang="en-US" sz="2300" dirty="0"/>
              <a:t>the PediBIRN-4 CDR demonstrated AHT screening performance that was equal to—or higher than—its screening performance in our completed derivation study.</a:t>
            </a:r>
          </a:p>
          <a:p>
            <a:endParaRPr lang="en-US" sz="2200" dirty="0"/>
          </a:p>
        </p:txBody>
      </p:sp>
      <p:pic>
        <p:nvPicPr>
          <p:cNvPr id="6" name="Picture 5"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 y="5829300"/>
            <a:ext cx="4949190" cy="768980"/>
          </a:xfrm>
          <a:prstGeom prst="rect">
            <a:avLst/>
          </a:prstGeom>
        </p:spPr>
      </p:pic>
    </p:spTree>
    <p:extLst>
      <p:ext uri="{BB962C8B-B14F-4D97-AF65-F5344CB8AC3E}">
        <p14:creationId xmlns:p14="http://schemas.microsoft.com/office/powerpoint/2010/main" val="36342721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validation study (N=291)</a:t>
            </a:r>
          </a:p>
        </p:txBody>
      </p:sp>
      <p:graphicFrame>
        <p:nvGraphicFramePr>
          <p:cNvPr id="11" name="Chart 10"/>
          <p:cNvGraphicFramePr>
            <a:graphicFrameLocks/>
          </p:cNvGraphicFramePr>
          <p:nvPr>
            <p:extLst>
              <p:ext uri="{D42A27DB-BD31-4B8C-83A1-F6EECF244321}">
                <p14:modId xmlns:p14="http://schemas.microsoft.com/office/powerpoint/2010/main" val="452429470"/>
              </p:ext>
            </p:extLst>
          </p:nvPr>
        </p:nvGraphicFramePr>
        <p:xfrm>
          <a:off x="1601820" y="1507982"/>
          <a:ext cx="5865779" cy="4511818"/>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p:cNvSpPr/>
          <p:nvPr/>
        </p:nvSpPr>
        <p:spPr>
          <a:xfrm>
            <a:off x="6248400" y="5105400"/>
            <a:ext cx="1143000" cy="5450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1981200" y="1524000"/>
            <a:ext cx="1143000" cy="5794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114800" y="1676400"/>
            <a:ext cx="1143000" cy="5794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p:cNvCxnSpPr/>
          <p:nvPr/>
        </p:nvCxnSpPr>
        <p:spPr>
          <a:xfrm>
            <a:off x="6477000" y="4572000"/>
            <a:ext cx="0" cy="457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40627" y="6112590"/>
            <a:ext cx="1567545" cy="369332"/>
          </a:xfrm>
          <a:prstGeom prst="rect">
            <a:avLst/>
          </a:prstGeom>
          <a:noFill/>
        </p:spPr>
        <p:txBody>
          <a:bodyPr wrap="none" rtlCol="0">
            <a:spAutoFit/>
          </a:bodyPr>
          <a:lstStyle/>
          <a:p>
            <a:r>
              <a:rPr lang="en-US" dirty="0"/>
              <a:t>True Negatives</a:t>
            </a:r>
          </a:p>
        </p:txBody>
      </p:sp>
      <p:sp>
        <p:nvSpPr>
          <p:cNvPr id="10" name="TextBox 9"/>
          <p:cNvSpPr txBox="1"/>
          <p:nvPr/>
        </p:nvSpPr>
        <p:spPr>
          <a:xfrm>
            <a:off x="6096000" y="6081409"/>
            <a:ext cx="1620508" cy="369332"/>
          </a:xfrm>
          <a:prstGeom prst="rect">
            <a:avLst/>
          </a:prstGeom>
          <a:noFill/>
        </p:spPr>
        <p:txBody>
          <a:bodyPr wrap="none" rtlCol="0">
            <a:spAutoFit/>
          </a:bodyPr>
          <a:lstStyle/>
          <a:p>
            <a:r>
              <a:rPr lang="en-US" dirty="0"/>
              <a:t>False Negatives</a:t>
            </a:r>
          </a:p>
        </p:txBody>
      </p:sp>
      <p:cxnSp>
        <p:nvCxnSpPr>
          <p:cNvPr id="12" name="Straight Arrow Connector 11"/>
          <p:cNvCxnSpPr/>
          <p:nvPr/>
        </p:nvCxnSpPr>
        <p:spPr>
          <a:xfrm flipV="1">
            <a:off x="4724400" y="5777758"/>
            <a:ext cx="0" cy="3693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858000" y="5743258"/>
            <a:ext cx="0" cy="3693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03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Applied as a prediction tool…</a:t>
            </a:r>
            <a:br>
              <a:rPr lang="en-US" dirty="0"/>
            </a:br>
            <a:endParaRPr lang="en-US" dirty="0"/>
          </a:p>
        </p:txBody>
      </p:sp>
      <p:sp>
        <p:nvSpPr>
          <p:cNvPr id="3" name="Content Placeholder 2"/>
          <p:cNvSpPr>
            <a:spLocks noGrp="1"/>
          </p:cNvSpPr>
          <p:nvPr>
            <p:ph idx="1"/>
          </p:nvPr>
        </p:nvSpPr>
        <p:spPr/>
        <p:txBody>
          <a:bodyPr/>
          <a:lstStyle/>
          <a:p>
            <a:r>
              <a:rPr lang="en-US" sz="2300" dirty="0"/>
              <a:t>Applied as a prediction tool, rather than decision rule…</a:t>
            </a:r>
          </a:p>
          <a:p>
            <a:pPr lvl="1"/>
            <a:r>
              <a:rPr lang="en-US" sz="2100" dirty="0"/>
              <a:t>The PediBIRN-4’s evidence-based, patient-specific estimates of abuse probability…</a:t>
            </a:r>
          </a:p>
          <a:p>
            <a:pPr lvl="1"/>
            <a:r>
              <a:rPr lang="en-US" sz="2100" dirty="0"/>
              <a:t>Correlate positively and strongly with the overall diagnostic yield of patients’ completed skeletal surveys and retinal examinations.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24956236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0827" y="25400"/>
            <a:ext cx="7886700" cy="1325563"/>
          </a:xfrm>
        </p:spPr>
        <p:txBody>
          <a:bodyPr>
            <a:noAutofit/>
          </a:bodyPr>
          <a:lstStyle/>
          <a:p>
            <a:r>
              <a:rPr lang="en-US" dirty="0"/>
              <a:t>Applied as a prediction tool (N=500)</a:t>
            </a:r>
          </a:p>
        </p:txBody>
      </p:sp>
      <p:graphicFrame>
        <p:nvGraphicFramePr>
          <p:cNvPr id="7" name="Table 6"/>
          <p:cNvGraphicFramePr>
            <a:graphicFrameLocks noGrp="1"/>
          </p:cNvGraphicFramePr>
          <p:nvPr>
            <p:extLst>
              <p:ext uri="{D42A27DB-BD31-4B8C-83A1-F6EECF244321}">
                <p14:modId xmlns:p14="http://schemas.microsoft.com/office/powerpoint/2010/main" val="3815332195"/>
              </p:ext>
            </p:extLst>
          </p:nvPr>
        </p:nvGraphicFramePr>
        <p:xfrm>
          <a:off x="978051" y="1398309"/>
          <a:ext cx="7175350" cy="4850090"/>
        </p:xfrm>
        <a:graphic>
          <a:graphicData uri="http://schemas.openxmlformats.org/drawingml/2006/table">
            <a:tbl>
              <a:tblPr firstRow="1" firstCol="1" bandRow="1">
                <a:tableStyleId>{5C22544A-7EE6-4342-B048-85BDC9FD1C3A}</a:tableStyleId>
              </a:tblPr>
              <a:tblGrid>
                <a:gridCol w="1241888">
                  <a:extLst>
                    <a:ext uri="{9D8B030D-6E8A-4147-A177-3AD203B41FA5}">
                      <a16:colId xmlns:a16="http://schemas.microsoft.com/office/drawing/2014/main" val="20000"/>
                    </a:ext>
                  </a:extLst>
                </a:gridCol>
                <a:gridCol w="551950">
                  <a:extLst>
                    <a:ext uri="{9D8B030D-6E8A-4147-A177-3AD203B41FA5}">
                      <a16:colId xmlns:a16="http://schemas.microsoft.com/office/drawing/2014/main" val="20001"/>
                    </a:ext>
                  </a:extLst>
                </a:gridCol>
                <a:gridCol w="551950">
                  <a:extLst>
                    <a:ext uri="{9D8B030D-6E8A-4147-A177-3AD203B41FA5}">
                      <a16:colId xmlns:a16="http://schemas.microsoft.com/office/drawing/2014/main" val="20002"/>
                    </a:ext>
                  </a:extLst>
                </a:gridCol>
                <a:gridCol w="551950">
                  <a:extLst>
                    <a:ext uri="{9D8B030D-6E8A-4147-A177-3AD203B41FA5}">
                      <a16:colId xmlns:a16="http://schemas.microsoft.com/office/drawing/2014/main" val="20003"/>
                    </a:ext>
                  </a:extLst>
                </a:gridCol>
                <a:gridCol w="551950">
                  <a:extLst>
                    <a:ext uri="{9D8B030D-6E8A-4147-A177-3AD203B41FA5}">
                      <a16:colId xmlns:a16="http://schemas.microsoft.com/office/drawing/2014/main" val="20004"/>
                    </a:ext>
                  </a:extLst>
                </a:gridCol>
                <a:gridCol w="689937">
                  <a:extLst>
                    <a:ext uri="{9D8B030D-6E8A-4147-A177-3AD203B41FA5}">
                      <a16:colId xmlns:a16="http://schemas.microsoft.com/office/drawing/2014/main" val="20005"/>
                    </a:ext>
                  </a:extLst>
                </a:gridCol>
                <a:gridCol w="965912">
                  <a:extLst>
                    <a:ext uri="{9D8B030D-6E8A-4147-A177-3AD203B41FA5}">
                      <a16:colId xmlns:a16="http://schemas.microsoft.com/office/drawing/2014/main" val="20006"/>
                    </a:ext>
                  </a:extLst>
                </a:gridCol>
                <a:gridCol w="896919">
                  <a:extLst>
                    <a:ext uri="{9D8B030D-6E8A-4147-A177-3AD203B41FA5}">
                      <a16:colId xmlns:a16="http://schemas.microsoft.com/office/drawing/2014/main" val="20007"/>
                    </a:ext>
                  </a:extLst>
                </a:gridCol>
                <a:gridCol w="1172894">
                  <a:extLst>
                    <a:ext uri="{9D8B030D-6E8A-4147-A177-3AD203B41FA5}">
                      <a16:colId xmlns:a16="http://schemas.microsoft.com/office/drawing/2014/main" val="20008"/>
                    </a:ext>
                  </a:extLst>
                </a:gridCol>
              </a:tblGrid>
              <a:tr h="484856">
                <a:tc rowSpan="2">
                  <a:txBody>
                    <a:bodyPr/>
                    <a:lstStyle/>
                    <a:p>
                      <a:pPr marL="0" marR="0" algn="ctr">
                        <a:lnSpc>
                          <a:spcPct val="115000"/>
                        </a:lnSpc>
                        <a:spcBef>
                          <a:spcPts val="0"/>
                        </a:spcBef>
                        <a:spcAft>
                          <a:spcPts val="0"/>
                        </a:spcAft>
                      </a:pPr>
                      <a:r>
                        <a:rPr lang="en-US" sz="1200" dirty="0">
                          <a:effectLst/>
                        </a:rPr>
                        <a:t>Unique Patient Subpopulation</a:t>
                      </a:r>
                      <a:endParaRPr lang="en-US" sz="1200" dirty="0">
                        <a:effectLst/>
                        <a:latin typeface="Calibri"/>
                        <a:ea typeface="Calibri"/>
                        <a:cs typeface="Times New Roman"/>
                      </a:endParaRPr>
                    </a:p>
                  </a:txBody>
                  <a:tcPr marL="68580" marR="68580" marT="0" marB="0" anchor="b"/>
                </a:tc>
                <a:tc gridSpan="4">
                  <a:txBody>
                    <a:bodyPr/>
                    <a:lstStyle/>
                    <a:p>
                      <a:pPr marL="0" marR="0" algn="ctr">
                        <a:lnSpc>
                          <a:spcPct val="115000"/>
                        </a:lnSpc>
                        <a:spcBef>
                          <a:spcPts val="0"/>
                        </a:spcBef>
                        <a:spcAft>
                          <a:spcPts val="0"/>
                        </a:spcAft>
                      </a:pPr>
                      <a:r>
                        <a:rPr lang="en-US" sz="1200" dirty="0">
                          <a:effectLst/>
                        </a:rPr>
                        <a:t>Variables in  the AHT CPR Present on Admission</a:t>
                      </a:r>
                      <a:endParaRPr lang="en-US" sz="12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200" dirty="0">
                          <a:effectLst/>
                        </a:rPr>
                        <a:t>(n)</a:t>
                      </a:r>
                      <a:endParaRPr lang="en-US" sz="1200" dirty="0">
                        <a:effectLst/>
                        <a:latin typeface="Calibri"/>
                        <a:ea typeface="Calibri"/>
                        <a:cs typeface="Times New Roman"/>
                      </a:endParaRPr>
                    </a:p>
                  </a:txBody>
                  <a:tcPr marL="68580" marR="68580" marT="0" marB="0" anchor="b"/>
                </a:tc>
                <a:tc rowSpan="2">
                  <a:txBody>
                    <a:bodyPr/>
                    <a:lstStyle/>
                    <a:p>
                      <a:pPr marL="0" marR="0" algn="ctr">
                        <a:lnSpc>
                          <a:spcPct val="115000"/>
                        </a:lnSpc>
                        <a:spcBef>
                          <a:spcPts val="0"/>
                        </a:spcBef>
                        <a:spcAft>
                          <a:spcPts val="0"/>
                        </a:spcAft>
                      </a:pPr>
                      <a:r>
                        <a:rPr lang="en-US" sz="1200" dirty="0">
                          <a:effectLst/>
                        </a:rPr>
                        <a:t>Abusive Head Trauma</a:t>
                      </a:r>
                      <a:endParaRPr lang="en-US" sz="1200" dirty="0">
                        <a:effectLst/>
                        <a:latin typeface="Calibri"/>
                        <a:ea typeface="Calibri"/>
                        <a:cs typeface="Times New Roman"/>
                      </a:endParaRPr>
                    </a:p>
                  </a:txBody>
                  <a:tcPr marL="68580" marR="68580" marT="0" marB="0" anchor="b"/>
                </a:tc>
                <a:tc rowSpan="2">
                  <a:txBody>
                    <a:bodyPr/>
                    <a:lstStyle/>
                    <a:p>
                      <a:pPr marL="0" marR="0" algn="ctr">
                        <a:lnSpc>
                          <a:spcPct val="115000"/>
                        </a:lnSpc>
                        <a:spcBef>
                          <a:spcPts val="0"/>
                        </a:spcBef>
                        <a:spcAft>
                          <a:spcPts val="0"/>
                        </a:spcAft>
                      </a:pPr>
                      <a:r>
                        <a:rPr lang="en-US" sz="1200" dirty="0">
                          <a:effectLst/>
                        </a:rPr>
                        <a:t>Nonabusive</a:t>
                      </a:r>
                      <a:r>
                        <a:rPr lang="en-US" sz="1200" baseline="0" dirty="0">
                          <a:effectLst/>
                        </a:rPr>
                        <a:t> </a:t>
                      </a:r>
                      <a:r>
                        <a:rPr lang="en-US" sz="1200" dirty="0">
                          <a:effectLst/>
                        </a:rPr>
                        <a:t>Head Trauma</a:t>
                      </a:r>
                      <a:endParaRPr lang="en-US" sz="1200" dirty="0">
                        <a:effectLst/>
                        <a:latin typeface="Calibri"/>
                        <a:ea typeface="Calibri"/>
                        <a:cs typeface="Times New Roman"/>
                      </a:endParaRPr>
                    </a:p>
                  </a:txBody>
                  <a:tcPr marL="68580" marR="68580" marT="0" marB="0" anchor="b"/>
                </a:tc>
                <a:tc rowSpan="2">
                  <a:txBody>
                    <a:bodyPr/>
                    <a:lstStyle/>
                    <a:p>
                      <a:pPr marL="0" marR="0" algn="ctr">
                        <a:lnSpc>
                          <a:spcPct val="115000"/>
                        </a:lnSpc>
                        <a:spcBef>
                          <a:spcPts val="0"/>
                        </a:spcBef>
                        <a:spcAft>
                          <a:spcPts val="0"/>
                        </a:spcAft>
                      </a:pPr>
                      <a:r>
                        <a:rPr lang="en-US" sz="1200" dirty="0">
                          <a:effectLst/>
                        </a:rPr>
                        <a:t>Estimated Probability                 of Abuse</a:t>
                      </a:r>
                      <a:endParaRPr lang="en-US" sz="12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242427">
                <a:tc vMerge="1">
                  <a:txBody>
                    <a:bodyPr/>
                    <a:lstStyle/>
                    <a:p>
                      <a:endParaRPr lang="en-US"/>
                    </a:p>
                  </a:txBody>
                  <a:tcPr/>
                </a:tc>
                <a:tc>
                  <a:txBody>
                    <a:bodyPr/>
                    <a:lstStyle/>
                    <a:p>
                      <a:pPr marL="0" marR="0" algn="ctr">
                        <a:lnSpc>
                          <a:spcPct val="115000"/>
                        </a:lnSpc>
                        <a:spcBef>
                          <a:spcPts val="0"/>
                        </a:spcBef>
                        <a:spcAft>
                          <a:spcPts val="0"/>
                        </a:spcAft>
                      </a:pPr>
                      <a:r>
                        <a:rPr lang="en-US" sz="1200" dirty="0">
                          <a:effectLst/>
                          <a:latin typeface="Calibri"/>
                          <a:ea typeface="Calibri"/>
                          <a:cs typeface="Times New Roman"/>
                        </a:rPr>
                        <a:t>A</a:t>
                      </a:r>
                    </a:p>
                  </a:txBody>
                  <a:tcPr marL="68580" marR="68580" marT="0" marB="0" anchor="ctr"/>
                </a:tc>
                <a:tc>
                  <a:txBody>
                    <a:bodyPr/>
                    <a:lstStyle/>
                    <a:p>
                      <a:pPr marL="0" marR="0" algn="ctr">
                        <a:lnSpc>
                          <a:spcPct val="115000"/>
                        </a:lnSpc>
                        <a:spcBef>
                          <a:spcPts val="0"/>
                        </a:spcBef>
                        <a:spcAft>
                          <a:spcPts val="0"/>
                        </a:spcAft>
                      </a:pPr>
                      <a:r>
                        <a:rPr lang="en-US" sz="1200" dirty="0">
                          <a:effectLst/>
                        </a:rPr>
                        <a:t>B</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latin typeface="+mn-lt"/>
                          <a:ea typeface="+mn-ea"/>
                          <a:cs typeface="+mn-cs"/>
                        </a:rPr>
                        <a:t>C</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latin typeface="+mn-lt"/>
                          <a:ea typeface="+mn-ea"/>
                          <a:cs typeface="+mn-cs"/>
                        </a:rPr>
                        <a:t>D</a:t>
                      </a:r>
                      <a:endParaRPr lang="en-US" sz="1200" dirty="0">
                        <a:effectLst/>
                        <a:latin typeface="Calibri"/>
                        <a:ea typeface="Calibri"/>
                        <a:cs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242427">
                <a:tc>
                  <a:txBody>
                    <a:bodyPr/>
                    <a:lstStyle/>
                    <a:p>
                      <a:pPr marL="0" marR="0" algn="ctr">
                        <a:lnSpc>
                          <a:spcPct val="115000"/>
                        </a:lnSpc>
                        <a:spcBef>
                          <a:spcPts val="0"/>
                        </a:spcBef>
                        <a:spcAft>
                          <a:spcPts val="0"/>
                        </a:spcAft>
                      </a:pPr>
                      <a:r>
                        <a:rPr lang="en-US" sz="1200" dirty="0">
                          <a:effectLst/>
                        </a:rPr>
                        <a:t>1</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10</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8</a:t>
                      </a:r>
                    </a:p>
                  </a:txBody>
                  <a:tcPr marL="0" marR="0" marT="0" marB="0" anchor="ctr"/>
                </a:tc>
                <a:tc>
                  <a:txBody>
                    <a:bodyPr/>
                    <a:lstStyle/>
                    <a:p>
                      <a:pPr algn="ctr" fontAlgn="b"/>
                      <a:r>
                        <a:rPr lang="en-US" sz="1200" b="0" i="0" u="none" strike="noStrike" dirty="0">
                          <a:solidFill>
                            <a:srgbClr val="000000"/>
                          </a:solidFill>
                          <a:effectLst/>
                          <a:latin typeface="Calibri"/>
                        </a:rPr>
                        <a:t>2</a:t>
                      </a:r>
                    </a:p>
                  </a:txBody>
                  <a:tcPr marL="0" marR="0" marT="0" marB="0" anchor="ctr"/>
                </a:tc>
                <a:tc>
                  <a:txBody>
                    <a:bodyPr/>
                    <a:lstStyle/>
                    <a:p>
                      <a:pPr algn="ctr" fontAlgn="b"/>
                      <a:r>
                        <a:rPr lang="en-US" sz="1200" b="0" i="0" u="none" strike="noStrike" dirty="0">
                          <a:solidFill>
                            <a:srgbClr val="000000"/>
                          </a:solidFill>
                          <a:effectLst/>
                          <a:latin typeface="Calibri"/>
                        </a:rPr>
                        <a:t>80%</a:t>
                      </a:r>
                    </a:p>
                  </a:txBody>
                  <a:tcPr marL="0" marR="0" marT="0" marB="0" anchor="ctr"/>
                </a:tc>
                <a:extLst>
                  <a:ext uri="{0D108BD9-81ED-4DB2-BD59-A6C34878D82A}">
                    <a16:rowId xmlns:a16="http://schemas.microsoft.com/office/drawing/2014/main" val="10002"/>
                  </a:ext>
                </a:extLst>
              </a:tr>
              <a:tr h="242427">
                <a:tc>
                  <a:txBody>
                    <a:bodyPr/>
                    <a:lstStyle/>
                    <a:p>
                      <a:pPr marL="0" marR="0" algn="ctr">
                        <a:lnSpc>
                          <a:spcPct val="115000"/>
                        </a:lnSpc>
                        <a:spcBef>
                          <a:spcPts val="0"/>
                        </a:spcBef>
                        <a:spcAft>
                          <a:spcPts val="0"/>
                        </a:spcAft>
                      </a:pPr>
                      <a:r>
                        <a:rPr lang="en-US" sz="1200" dirty="0">
                          <a:effectLst/>
                        </a:rPr>
                        <a:t>2</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40</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37</a:t>
                      </a:r>
                    </a:p>
                  </a:txBody>
                  <a:tcPr marL="0" marR="0" marT="0" marB="0" anchor="ctr"/>
                </a:tc>
                <a:tc>
                  <a:txBody>
                    <a:bodyPr/>
                    <a:lstStyle/>
                    <a:p>
                      <a:pPr algn="ctr" fontAlgn="b"/>
                      <a:r>
                        <a:rPr lang="en-US" sz="1200" b="0" i="0" u="none" strike="noStrike" dirty="0">
                          <a:solidFill>
                            <a:srgbClr val="000000"/>
                          </a:solidFill>
                          <a:effectLst/>
                          <a:latin typeface="Calibri"/>
                        </a:rPr>
                        <a:t>3</a:t>
                      </a:r>
                    </a:p>
                  </a:txBody>
                  <a:tcPr marL="0" marR="0" marT="0" marB="0" anchor="ctr"/>
                </a:tc>
                <a:tc>
                  <a:txBody>
                    <a:bodyPr/>
                    <a:lstStyle/>
                    <a:p>
                      <a:pPr algn="ctr" fontAlgn="b"/>
                      <a:r>
                        <a:rPr lang="en-US" sz="1200" b="0" i="0" u="none" strike="noStrike" dirty="0">
                          <a:solidFill>
                            <a:srgbClr val="000000"/>
                          </a:solidFill>
                          <a:effectLst/>
                          <a:latin typeface="Calibri"/>
                        </a:rPr>
                        <a:t>93%</a:t>
                      </a:r>
                    </a:p>
                  </a:txBody>
                  <a:tcPr marL="0" marR="0" marT="0" marB="0" anchor="ctr"/>
                </a:tc>
                <a:extLst>
                  <a:ext uri="{0D108BD9-81ED-4DB2-BD59-A6C34878D82A}">
                    <a16:rowId xmlns:a16="http://schemas.microsoft.com/office/drawing/2014/main" val="10003"/>
                  </a:ext>
                </a:extLst>
              </a:tr>
              <a:tr h="242427">
                <a:tc>
                  <a:txBody>
                    <a:bodyPr/>
                    <a:lstStyle/>
                    <a:p>
                      <a:pPr marL="0" marR="0" algn="ctr">
                        <a:lnSpc>
                          <a:spcPct val="115000"/>
                        </a:lnSpc>
                        <a:spcBef>
                          <a:spcPts val="0"/>
                        </a:spcBef>
                        <a:spcAft>
                          <a:spcPts val="0"/>
                        </a:spcAft>
                      </a:pPr>
                      <a:r>
                        <a:rPr lang="en-US" sz="1200" dirty="0">
                          <a:effectLst/>
                        </a:rPr>
                        <a:t>3</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1</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1</a:t>
                      </a:r>
                    </a:p>
                  </a:txBody>
                  <a:tcPr marL="0" marR="0" marT="0" marB="0" anchor="ctr"/>
                </a:tc>
                <a:tc>
                  <a:txBody>
                    <a:bodyPr/>
                    <a:lstStyle/>
                    <a:p>
                      <a:pPr algn="ctr" fontAlgn="b"/>
                      <a:r>
                        <a:rPr lang="en-US" sz="1200" b="0" i="0" u="none" strike="noStrike" dirty="0">
                          <a:solidFill>
                            <a:srgbClr val="000000"/>
                          </a:solidFill>
                          <a:effectLst/>
                          <a:latin typeface="Calibri"/>
                        </a:rPr>
                        <a:t>0</a:t>
                      </a:r>
                    </a:p>
                  </a:txBody>
                  <a:tcPr marL="0" marR="0" marT="0" marB="0" anchor="ctr"/>
                </a:tc>
                <a:tc>
                  <a:txBody>
                    <a:bodyPr/>
                    <a:lstStyle/>
                    <a:p>
                      <a:pPr algn="ctr" fontAlgn="b"/>
                      <a:r>
                        <a:rPr lang="en-US" sz="1200" b="0" i="0" u="none" strike="noStrike" dirty="0">
                          <a:solidFill>
                            <a:srgbClr val="000000"/>
                          </a:solidFill>
                          <a:effectLst/>
                          <a:latin typeface="Calibri"/>
                        </a:rPr>
                        <a:t>100%</a:t>
                      </a:r>
                    </a:p>
                  </a:txBody>
                  <a:tcPr marL="0" marR="0" marT="0" marB="0" anchor="ctr"/>
                </a:tc>
                <a:extLst>
                  <a:ext uri="{0D108BD9-81ED-4DB2-BD59-A6C34878D82A}">
                    <a16:rowId xmlns:a16="http://schemas.microsoft.com/office/drawing/2014/main" val="10004"/>
                  </a:ext>
                </a:extLst>
              </a:tr>
              <a:tr h="242427">
                <a:tc>
                  <a:txBody>
                    <a:bodyPr/>
                    <a:lstStyle/>
                    <a:p>
                      <a:pPr marL="0" marR="0" algn="ctr">
                        <a:lnSpc>
                          <a:spcPct val="115000"/>
                        </a:lnSpc>
                        <a:spcBef>
                          <a:spcPts val="0"/>
                        </a:spcBef>
                        <a:spcAft>
                          <a:spcPts val="0"/>
                        </a:spcAft>
                      </a:pPr>
                      <a:r>
                        <a:rPr lang="en-US" sz="1200" dirty="0">
                          <a:effectLst/>
                        </a:rPr>
                        <a:t>4</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12</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10</a:t>
                      </a:r>
                    </a:p>
                  </a:txBody>
                  <a:tcPr marL="0" marR="0" marT="0" marB="0" anchor="ctr"/>
                </a:tc>
                <a:tc>
                  <a:txBody>
                    <a:bodyPr/>
                    <a:lstStyle/>
                    <a:p>
                      <a:pPr algn="ctr" fontAlgn="b"/>
                      <a:r>
                        <a:rPr lang="en-US" sz="1200" b="0" i="0" u="none" strike="noStrike" dirty="0">
                          <a:solidFill>
                            <a:srgbClr val="000000"/>
                          </a:solidFill>
                          <a:effectLst/>
                          <a:latin typeface="Calibri"/>
                        </a:rPr>
                        <a:t>2</a:t>
                      </a:r>
                    </a:p>
                  </a:txBody>
                  <a:tcPr marL="0" marR="0" marT="0" marB="0" anchor="ctr"/>
                </a:tc>
                <a:tc>
                  <a:txBody>
                    <a:bodyPr/>
                    <a:lstStyle/>
                    <a:p>
                      <a:pPr algn="ctr" fontAlgn="b"/>
                      <a:r>
                        <a:rPr lang="en-US" sz="1200" b="0" i="0" u="none" strike="noStrike" dirty="0">
                          <a:solidFill>
                            <a:srgbClr val="000000"/>
                          </a:solidFill>
                          <a:effectLst/>
                          <a:latin typeface="Calibri"/>
                        </a:rPr>
                        <a:t>83%</a:t>
                      </a:r>
                    </a:p>
                  </a:txBody>
                  <a:tcPr marL="0" marR="0" marT="0" marB="0" anchor="ctr"/>
                </a:tc>
                <a:extLst>
                  <a:ext uri="{0D108BD9-81ED-4DB2-BD59-A6C34878D82A}">
                    <a16:rowId xmlns:a16="http://schemas.microsoft.com/office/drawing/2014/main" val="10005"/>
                  </a:ext>
                </a:extLst>
              </a:tr>
              <a:tr h="236050">
                <a:tc>
                  <a:txBody>
                    <a:bodyPr/>
                    <a:lstStyle/>
                    <a:p>
                      <a:pPr marL="0" marR="0" algn="ctr">
                        <a:lnSpc>
                          <a:spcPct val="115000"/>
                        </a:lnSpc>
                        <a:spcBef>
                          <a:spcPts val="0"/>
                        </a:spcBef>
                        <a:spcAft>
                          <a:spcPts val="0"/>
                        </a:spcAft>
                      </a:pPr>
                      <a:r>
                        <a:rPr lang="en-US" sz="1200" dirty="0">
                          <a:effectLst/>
                        </a:rPr>
                        <a:t>5</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24</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9</a:t>
                      </a:r>
                    </a:p>
                  </a:txBody>
                  <a:tcPr marL="0" marR="0" marT="0" marB="0" anchor="ctr"/>
                </a:tc>
                <a:tc>
                  <a:txBody>
                    <a:bodyPr/>
                    <a:lstStyle/>
                    <a:p>
                      <a:pPr algn="ctr" fontAlgn="b"/>
                      <a:r>
                        <a:rPr lang="en-US" sz="1200" b="0" i="0" u="none" strike="noStrike" dirty="0">
                          <a:solidFill>
                            <a:srgbClr val="000000"/>
                          </a:solidFill>
                          <a:effectLst/>
                          <a:latin typeface="Calibri"/>
                        </a:rPr>
                        <a:t>15</a:t>
                      </a:r>
                    </a:p>
                  </a:txBody>
                  <a:tcPr marL="0" marR="0" marT="0" marB="0" anchor="ctr"/>
                </a:tc>
                <a:tc>
                  <a:txBody>
                    <a:bodyPr/>
                    <a:lstStyle/>
                    <a:p>
                      <a:pPr algn="ctr" fontAlgn="b"/>
                      <a:r>
                        <a:rPr lang="en-US" sz="1200" b="0" i="0" u="none" strike="noStrike" dirty="0">
                          <a:solidFill>
                            <a:srgbClr val="000000"/>
                          </a:solidFill>
                          <a:effectLst/>
                          <a:latin typeface="Calibri"/>
                        </a:rPr>
                        <a:t>38%</a:t>
                      </a:r>
                    </a:p>
                  </a:txBody>
                  <a:tcPr marL="0" marR="0" marT="0" marB="0" anchor="ctr"/>
                </a:tc>
                <a:extLst>
                  <a:ext uri="{0D108BD9-81ED-4DB2-BD59-A6C34878D82A}">
                    <a16:rowId xmlns:a16="http://schemas.microsoft.com/office/drawing/2014/main" val="10006"/>
                  </a:ext>
                </a:extLst>
              </a:tr>
              <a:tr h="242427">
                <a:tc>
                  <a:txBody>
                    <a:bodyPr/>
                    <a:lstStyle/>
                    <a:p>
                      <a:pPr marL="0" marR="0" algn="ctr">
                        <a:lnSpc>
                          <a:spcPct val="115000"/>
                        </a:lnSpc>
                        <a:spcBef>
                          <a:spcPts val="0"/>
                        </a:spcBef>
                        <a:spcAft>
                          <a:spcPts val="0"/>
                        </a:spcAft>
                      </a:pPr>
                      <a:r>
                        <a:rPr lang="en-US" sz="1200" dirty="0">
                          <a:effectLst/>
                        </a:rPr>
                        <a:t>6</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64</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49</a:t>
                      </a:r>
                    </a:p>
                  </a:txBody>
                  <a:tcPr marL="0" marR="0" marT="0" marB="0" anchor="ctr"/>
                </a:tc>
                <a:tc>
                  <a:txBody>
                    <a:bodyPr/>
                    <a:lstStyle/>
                    <a:p>
                      <a:pPr algn="ctr" fontAlgn="b"/>
                      <a:r>
                        <a:rPr lang="en-US" sz="1200" b="0" i="0" u="none" strike="noStrike" dirty="0">
                          <a:solidFill>
                            <a:srgbClr val="000000"/>
                          </a:solidFill>
                          <a:effectLst/>
                          <a:latin typeface="Calibri"/>
                        </a:rPr>
                        <a:t>15</a:t>
                      </a:r>
                    </a:p>
                  </a:txBody>
                  <a:tcPr marL="0" marR="0" marT="0" marB="0" anchor="ctr"/>
                </a:tc>
                <a:tc>
                  <a:txBody>
                    <a:bodyPr/>
                    <a:lstStyle/>
                    <a:p>
                      <a:pPr algn="ctr" fontAlgn="b"/>
                      <a:r>
                        <a:rPr lang="en-US" sz="1200" b="0" i="0" u="none" strike="noStrike" dirty="0">
                          <a:solidFill>
                            <a:srgbClr val="000000"/>
                          </a:solidFill>
                          <a:effectLst/>
                          <a:latin typeface="Calibri"/>
                        </a:rPr>
                        <a:t>77%</a:t>
                      </a:r>
                    </a:p>
                  </a:txBody>
                  <a:tcPr marL="0" marR="0" marT="0" marB="0" anchor="ctr"/>
                </a:tc>
                <a:extLst>
                  <a:ext uri="{0D108BD9-81ED-4DB2-BD59-A6C34878D82A}">
                    <a16:rowId xmlns:a16="http://schemas.microsoft.com/office/drawing/2014/main" val="10007"/>
                  </a:ext>
                </a:extLst>
              </a:tr>
              <a:tr h="242427">
                <a:tc>
                  <a:txBody>
                    <a:bodyPr/>
                    <a:lstStyle/>
                    <a:p>
                      <a:pPr marL="0" marR="0" algn="ctr">
                        <a:lnSpc>
                          <a:spcPct val="115000"/>
                        </a:lnSpc>
                        <a:spcBef>
                          <a:spcPts val="0"/>
                        </a:spcBef>
                        <a:spcAft>
                          <a:spcPts val="0"/>
                        </a:spcAft>
                      </a:pPr>
                      <a:r>
                        <a:rPr lang="en-US" sz="1200" dirty="0">
                          <a:effectLst/>
                        </a:rPr>
                        <a:t>7</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18</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1</a:t>
                      </a:r>
                    </a:p>
                  </a:txBody>
                  <a:tcPr marL="0" marR="0" marT="0" marB="0" anchor="ctr"/>
                </a:tc>
                <a:tc>
                  <a:txBody>
                    <a:bodyPr/>
                    <a:lstStyle/>
                    <a:p>
                      <a:pPr algn="ctr" fontAlgn="b"/>
                      <a:r>
                        <a:rPr lang="en-US" sz="1200" b="0" i="0" u="none" strike="noStrike" dirty="0">
                          <a:solidFill>
                            <a:srgbClr val="000000"/>
                          </a:solidFill>
                          <a:effectLst/>
                          <a:latin typeface="Calibri"/>
                        </a:rPr>
                        <a:t>17</a:t>
                      </a:r>
                    </a:p>
                  </a:txBody>
                  <a:tcPr marL="0" marR="0" marT="0" marB="0" anchor="ctr"/>
                </a:tc>
                <a:tc>
                  <a:txBody>
                    <a:bodyPr/>
                    <a:lstStyle/>
                    <a:p>
                      <a:pPr algn="ctr" fontAlgn="b"/>
                      <a:r>
                        <a:rPr lang="en-US" sz="1200" b="0" i="0" u="none" strike="noStrike" dirty="0">
                          <a:solidFill>
                            <a:srgbClr val="000000"/>
                          </a:solidFill>
                          <a:effectLst/>
                          <a:latin typeface="Calibri"/>
                        </a:rPr>
                        <a:t>6%</a:t>
                      </a:r>
                    </a:p>
                  </a:txBody>
                  <a:tcPr marL="0" marR="0" marT="0" marB="0" anchor="ctr"/>
                </a:tc>
                <a:extLst>
                  <a:ext uri="{0D108BD9-81ED-4DB2-BD59-A6C34878D82A}">
                    <a16:rowId xmlns:a16="http://schemas.microsoft.com/office/drawing/2014/main" val="10008"/>
                  </a:ext>
                </a:extLst>
              </a:tr>
              <a:tr h="242427">
                <a:tc>
                  <a:txBody>
                    <a:bodyPr/>
                    <a:lstStyle/>
                    <a:p>
                      <a:pPr marL="0" marR="0" algn="ctr">
                        <a:lnSpc>
                          <a:spcPct val="115000"/>
                        </a:lnSpc>
                        <a:spcBef>
                          <a:spcPts val="0"/>
                        </a:spcBef>
                        <a:spcAft>
                          <a:spcPts val="0"/>
                        </a:spcAft>
                      </a:pPr>
                      <a:r>
                        <a:rPr lang="en-US" sz="1200" dirty="0">
                          <a:effectLst/>
                        </a:rPr>
                        <a:t>8</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22</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8</a:t>
                      </a:r>
                    </a:p>
                  </a:txBody>
                  <a:tcPr marL="0" marR="0" marT="0" marB="0" anchor="ctr"/>
                </a:tc>
                <a:tc>
                  <a:txBody>
                    <a:bodyPr/>
                    <a:lstStyle/>
                    <a:p>
                      <a:pPr algn="ctr" fontAlgn="b"/>
                      <a:r>
                        <a:rPr lang="en-US" sz="1200" b="0" i="0" u="none" strike="noStrike" dirty="0">
                          <a:solidFill>
                            <a:srgbClr val="000000"/>
                          </a:solidFill>
                          <a:effectLst/>
                          <a:latin typeface="Calibri"/>
                        </a:rPr>
                        <a:t>14</a:t>
                      </a:r>
                    </a:p>
                  </a:txBody>
                  <a:tcPr marL="0" marR="0" marT="0" marB="0" anchor="ctr"/>
                </a:tc>
                <a:tc>
                  <a:txBody>
                    <a:bodyPr/>
                    <a:lstStyle/>
                    <a:p>
                      <a:pPr algn="ctr" fontAlgn="b"/>
                      <a:r>
                        <a:rPr lang="en-US" sz="1200" b="0" i="0" u="none" strike="noStrike" dirty="0">
                          <a:solidFill>
                            <a:srgbClr val="000000"/>
                          </a:solidFill>
                          <a:effectLst/>
                          <a:latin typeface="Calibri"/>
                        </a:rPr>
                        <a:t>36%</a:t>
                      </a:r>
                    </a:p>
                  </a:txBody>
                  <a:tcPr marL="0" marR="0" marT="0" marB="0" anchor="ctr"/>
                </a:tc>
                <a:extLst>
                  <a:ext uri="{0D108BD9-81ED-4DB2-BD59-A6C34878D82A}">
                    <a16:rowId xmlns:a16="http://schemas.microsoft.com/office/drawing/2014/main" val="10009"/>
                  </a:ext>
                </a:extLst>
              </a:tr>
              <a:tr h="242427">
                <a:tc>
                  <a:txBody>
                    <a:bodyPr/>
                    <a:lstStyle/>
                    <a:p>
                      <a:pPr marL="0" marR="0" algn="ctr">
                        <a:lnSpc>
                          <a:spcPct val="115000"/>
                        </a:lnSpc>
                        <a:spcBef>
                          <a:spcPts val="0"/>
                        </a:spcBef>
                        <a:spcAft>
                          <a:spcPts val="0"/>
                        </a:spcAft>
                      </a:pPr>
                      <a:r>
                        <a:rPr lang="en-US" sz="1200" dirty="0">
                          <a:effectLst/>
                        </a:rPr>
                        <a:t>9</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5</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5</a:t>
                      </a:r>
                    </a:p>
                  </a:txBody>
                  <a:tcPr marL="0" marR="0" marT="0" marB="0" anchor="ctr"/>
                </a:tc>
                <a:tc>
                  <a:txBody>
                    <a:bodyPr/>
                    <a:lstStyle/>
                    <a:p>
                      <a:pPr algn="ctr" fontAlgn="b"/>
                      <a:r>
                        <a:rPr lang="en-US" sz="1200" b="0" i="0" u="none" strike="noStrike" dirty="0">
                          <a:solidFill>
                            <a:srgbClr val="000000"/>
                          </a:solidFill>
                          <a:effectLst/>
                          <a:latin typeface="Calibri"/>
                        </a:rPr>
                        <a:t>0</a:t>
                      </a:r>
                    </a:p>
                  </a:txBody>
                  <a:tcPr marL="0" marR="0" marT="0" marB="0" anchor="ctr"/>
                </a:tc>
                <a:tc>
                  <a:txBody>
                    <a:bodyPr/>
                    <a:lstStyle/>
                    <a:p>
                      <a:pPr algn="ctr" fontAlgn="b"/>
                      <a:r>
                        <a:rPr lang="en-US" sz="1200" b="0" i="0" u="none" strike="noStrike" dirty="0">
                          <a:solidFill>
                            <a:srgbClr val="000000"/>
                          </a:solidFill>
                          <a:effectLst/>
                          <a:latin typeface="Calibri"/>
                        </a:rPr>
                        <a:t>100%</a:t>
                      </a:r>
                    </a:p>
                  </a:txBody>
                  <a:tcPr marL="0" marR="0" marT="0" marB="0" anchor="ctr"/>
                </a:tc>
                <a:extLst>
                  <a:ext uri="{0D108BD9-81ED-4DB2-BD59-A6C34878D82A}">
                    <a16:rowId xmlns:a16="http://schemas.microsoft.com/office/drawing/2014/main" val="10010"/>
                  </a:ext>
                </a:extLst>
              </a:tr>
              <a:tr h="242427">
                <a:tc>
                  <a:txBody>
                    <a:bodyPr/>
                    <a:lstStyle/>
                    <a:p>
                      <a:pPr marL="0" marR="0" algn="ctr">
                        <a:lnSpc>
                          <a:spcPct val="115000"/>
                        </a:lnSpc>
                        <a:spcBef>
                          <a:spcPts val="0"/>
                        </a:spcBef>
                        <a:spcAft>
                          <a:spcPts val="0"/>
                        </a:spcAft>
                      </a:pPr>
                      <a:r>
                        <a:rPr lang="en-US" sz="1200" dirty="0">
                          <a:effectLst/>
                        </a:rPr>
                        <a:t>10</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20</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17</a:t>
                      </a:r>
                    </a:p>
                  </a:txBody>
                  <a:tcPr marL="0" marR="0" marT="0" marB="0" anchor="ctr"/>
                </a:tc>
                <a:tc>
                  <a:txBody>
                    <a:bodyPr/>
                    <a:lstStyle/>
                    <a:p>
                      <a:pPr algn="ctr" fontAlgn="b"/>
                      <a:r>
                        <a:rPr lang="en-US" sz="1200" b="0" i="0" u="none" strike="noStrike" dirty="0">
                          <a:solidFill>
                            <a:srgbClr val="000000"/>
                          </a:solidFill>
                          <a:effectLst/>
                          <a:latin typeface="Calibri"/>
                        </a:rPr>
                        <a:t>3</a:t>
                      </a:r>
                    </a:p>
                  </a:txBody>
                  <a:tcPr marL="0" marR="0" marT="0" marB="0" anchor="ctr"/>
                </a:tc>
                <a:tc>
                  <a:txBody>
                    <a:bodyPr/>
                    <a:lstStyle/>
                    <a:p>
                      <a:pPr algn="ctr" fontAlgn="b"/>
                      <a:r>
                        <a:rPr lang="en-US" sz="1200" b="0" i="0" u="none" strike="noStrike" dirty="0">
                          <a:solidFill>
                            <a:srgbClr val="000000"/>
                          </a:solidFill>
                          <a:effectLst/>
                          <a:latin typeface="Calibri"/>
                        </a:rPr>
                        <a:t>85%</a:t>
                      </a:r>
                    </a:p>
                  </a:txBody>
                  <a:tcPr marL="0" marR="0" marT="0" marB="0" anchor="ctr"/>
                </a:tc>
                <a:extLst>
                  <a:ext uri="{0D108BD9-81ED-4DB2-BD59-A6C34878D82A}">
                    <a16:rowId xmlns:a16="http://schemas.microsoft.com/office/drawing/2014/main" val="10011"/>
                  </a:ext>
                </a:extLst>
              </a:tr>
              <a:tr h="242427">
                <a:tc>
                  <a:txBody>
                    <a:bodyPr/>
                    <a:lstStyle/>
                    <a:p>
                      <a:pPr marL="0" marR="0" algn="ctr">
                        <a:lnSpc>
                          <a:spcPct val="115000"/>
                        </a:lnSpc>
                        <a:spcBef>
                          <a:spcPts val="0"/>
                        </a:spcBef>
                        <a:spcAft>
                          <a:spcPts val="0"/>
                        </a:spcAft>
                      </a:pPr>
                      <a:r>
                        <a:rPr lang="en-US" sz="1200" dirty="0">
                          <a:effectLst/>
                        </a:rPr>
                        <a:t>11</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6</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3</a:t>
                      </a:r>
                    </a:p>
                  </a:txBody>
                  <a:tcPr marL="0" marR="0" marT="0" marB="0" anchor="ctr"/>
                </a:tc>
                <a:tc>
                  <a:txBody>
                    <a:bodyPr/>
                    <a:lstStyle/>
                    <a:p>
                      <a:pPr algn="ctr" fontAlgn="b"/>
                      <a:r>
                        <a:rPr lang="en-US" sz="1200" b="0" i="0" u="none" strike="noStrike" dirty="0">
                          <a:solidFill>
                            <a:srgbClr val="000000"/>
                          </a:solidFill>
                          <a:effectLst/>
                          <a:latin typeface="Calibri"/>
                        </a:rPr>
                        <a:t>3</a:t>
                      </a:r>
                    </a:p>
                  </a:txBody>
                  <a:tcPr marL="0" marR="0" marT="0" marB="0" anchor="ctr"/>
                </a:tc>
                <a:tc>
                  <a:txBody>
                    <a:bodyPr/>
                    <a:lstStyle/>
                    <a:p>
                      <a:pPr algn="ctr" fontAlgn="b"/>
                      <a:r>
                        <a:rPr lang="en-US" sz="1200" b="0" i="0" u="none" strike="noStrike" dirty="0">
                          <a:solidFill>
                            <a:srgbClr val="000000"/>
                          </a:solidFill>
                          <a:effectLst/>
                          <a:latin typeface="Calibri"/>
                        </a:rPr>
                        <a:t>50%</a:t>
                      </a:r>
                    </a:p>
                  </a:txBody>
                  <a:tcPr marL="0" marR="0" marT="0" marB="0" anchor="ctr"/>
                </a:tc>
                <a:extLst>
                  <a:ext uri="{0D108BD9-81ED-4DB2-BD59-A6C34878D82A}">
                    <a16:rowId xmlns:a16="http://schemas.microsoft.com/office/drawing/2014/main" val="10012"/>
                  </a:ext>
                </a:extLst>
              </a:tr>
              <a:tr h="242427">
                <a:tc>
                  <a:txBody>
                    <a:bodyPr/>
                    <a:lstStyle/>
                    <a:p>
                      <a:pPr marL="0" marR="0" algn="ctr">
                        <a:lnSpc>
                          <a:spcPct val="115000"/>
                        </a:lnSpc>
                        <a:spcBef>
                          <a:spcPts val="0"/>
                        </a:spcBef>
                        <a:spcAft>
                          <a:spcPts val="0"/>
                        </a:spcAft>
                      </a:pPr>
                      <a:r>
                        <a:rPr lang="en-US" sz="1200" dirty="0">
                          <a:effectLst/>
                        </a:rPr>
                        <a:t>12</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11</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7</a:t>
                      </a:r>
                    </a:p>
                  </a:txBody>
                  <a:tcPr marL="0" marR="0" marT="0" marB="0" anchor="ctr"/>
                </a:tc>
                <a:tc>
                  <a:txBody>
                    <a:bodyPr/>
                    <a:lstStyle/>
                    <a:p>
                      <a:pPr algn="ctr" fontAlgn="b"/>
                      <a:r>
                        <a:rPr lang="en-US" sz="1200" b="0" i="0" u="none" strike="noStrike" dirty="0">
                          <a:solidFill>
                            <a:srgbClr val="000000"/>
                          </a:solidFill>
                          <a:effectLst/>
                          <a:latin typeface="Calibri"/>
                        </a:rPr>
                        <a:t>4</a:t>
                      </a:r>
                    </a:p>
                  </a:txBody>
                  <a:tcPr marL="0" marR="0" marT="0" marB="0" anchor="ctr"/>
                </a:tc>
                <a:tc>
                  <a:txBody>
                    <a:bodyPr/>
                    <a:lstStyle/>
                    <a:p>
                      <a:pPr algn="ctr" fontAlgn="b"/>
                      <a:r>
                        <a:rPr lang="en-US" sz="1200" b="0" i="0" u="none" strike="noStrike" dirty="0">
                          <a:solidFill>
                            <a:srgbClr val="000000"/>
                          </a:solidFill>
                          <a:effectLst/>
                          <a:latin typeface="Calibri"/>
                        </a:rPr>
                        <a:t>64%</a:t>
                      </a:r>
                    </a:p>
                  </a:txBody>
                  <a:tcPr marL="0" marR="0" marT="0" marB="0" anchor="ctr"/>
                </a:tc>
                <a:extLst>
                  <a:ext uri="{0D108BD9-81ED-4DB2-BD59-A6C34878D82A}">
                    <a16:rowId xmlns:a16="http://schemas.microsoft.com/office/drawing/2014/main" val="10013"/>
                  </a:ext>
                </a:extLst>
              </a:tr>
              <a:tr h="242427">
                <a:tc>
                  <a:txBody>
                    <a:bodyPr/>
                    <a:lstStyle/>
                    <a:p>
                      <a:pPr marL="0" marR="0" algn="ctr">
                        <a:lnSpc>
                          <a:spcPct val="115000"/>
                        </a:lnSpc>
                        <a:spcBef>
                          <a:spcPts val="0"/>
                        </a:spcBef>
                        <a:spcAft>
                          <a:spcPts val="0"/>
                        </a:spcAft>
                      </a:pPr>
                      <a:r>
                        <a:rPr lang="en-US" sz="1200" dirty="0">
                          <a:effectLst/>
                        </a:rPr>
                        <a:t>13</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13</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3</a:t>
                      </a:r>
                    </a:p>
                  </a:txBody>
                  <a:tcPr marL="0" marR="0" marT="0" marB="0" anchor="ctr"/>
                </a:tc>
                <a:tc>
                  <a:txBody>
                    <a:bodyPr/>
                    <a:lstStyle/>
                    <a:p>
                      <a:pPr algn="ctr" fontAlgn="b"/>
                      <a:r>
                        <a:rPr lang="en-US" sz="1200" b="0" i="0" u="none" strike="noStrike" dirty="0">
                          <a:solidFill>
                            <a:srgbClr val="000000"/>
                          </a:solidFill>
                          <a:effectLst/>
                          <a:latin typeface="Calibri"/>
                        </a:rPr>
                        <a:t>10</a:t>
                      </a:r>
                    </a:p>
                  </a:txBody>
                  <a:tcPr marL="0" marR="0" marT="0" marB="0" anchor="ctr"/>
                </a:tc>
                <a:tc>
                  <a:txBody>
                    <a:bodyPr/>
                    <a:lstStyle/>
                    <a:p>
                      <a:pPr algn="ctr" fontAlgn="b"/>
                      <a:r>
                        <a:rPr lang="en-US" sz="1200" b="0" i="0" u="none" strike="noStrike" dirty="0">
                          <a:solidFill>
                            <a:srgbClr val="000000"/>
                          </a:solidFill>
                          <a:effectLst/>
                          <a:latin typeface="Calibri"/>
                        </a:rPr>
                        <a:t>23%</a:t>
                      </a:r>
                    </a:p>
                  </a:txBody>
                  <a:tcPr marL="0" marR="0" marT="0" marB="0" anchor="ctr"/>
                </a:tc>
                <a:extLst>
                  <a:ext uri="{0D108BD9-81ED-4DB2-BD59-A6C34878D82A}">
                    <a16:rowId xmlns:a16="http://schemas.microsoft.com/office/drawing/2014/main" val="10014"/>
                  </a:ext>
                </a:extLst>
              </a:tr>
              <a:tr h="242427">
                <a:tc>
                  <a:txBody>
                    <a:bodyPr/>
                    <a:lstStyle/>
                    <a:p>
                      <a:pPr marL="0" marR="0" algn="ctr">
                        <a:lnSpc>
                          <a:spcPct val="115000"/>
                        </a:lnSpc>
                        <a:spcBef>
                          <a:spcPts val="0"/>
                        </a:spcBef>
                        <a:spcAft>
                          <a:spcPts val="0"/>
                        </a:spcAft>
                      </a:pPr>
                      <a:r>
                        <a:rPr lang="en-US" sz="1200" dirty="0">
                          <a:effectLst/>
                        </a:rPr>
                        <a:t>14</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68</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45</a:t>
                      </a:r>
                    </a:p>
                  </a:txBody>
                  <a:tcPr marL="0" marR="0" marT="0" marB="0" anchor="ctr"/>
                </a:tc>
                <a:tc>
                  <a:txBody>
                    <a:bodyPr/>
                    <a:lstStyle/>
                    <a:p>
                      <a:pPr algn="ctr" fontAlgn="b"/>
                      <a:r>
                        <a:rPr lang="en-US" sz="1200" b="0" i="0" u="none" strike="noStrike" dirty="0">
                          <a:solidFill>
                            <a:srgbClr val="000000"/>
                          </a:solidFill>
                          <a:effectLst/>
                          <a:latin typeface="Calibri"/>
                        </a:rPr>
                        <a:t>23</a:t>
                      </a:r>
                    </a:p>
                  </a:txBody>
                  <a:tcPr marL="0" marR="0" marT="0" marB="0" anchor="ctr"/>
                </a:tc>
                <a:tc>
                  <a:txBody>
                    <a:bodyPr/>
                    <a:lstStyle/>
                    <a:p>
                      <a:pPr algn="ctr" fontAlgn="b"/>
                      <a:r>
                        <a:rPr lang="en-US" sz="1200" b="0" i="0" u="none" strike="noStrike" dirty="0">
                          <a:solidFill>
                            <a:srgbClr val="000000"/>
                          </a:solidFill>
                          <a:effectLst/>
                          <a:latin typeface="Calibri"/>
                        </a:rPr>
                        <a:t>66%</a:t>
                      </a:r>
                    </a:p>
                  </a:txBody>
                  <a:tcPr marL="0" marR="0" marT="0" marB="0" anchor="ctr"/>
                </a:tc>
                <a:extLst>
                  <a:ext uri="{0D108BD9-81ED-4DB2-BD59-A6C34878D82A}">
                    <a16:rowId xmlns:a16="http://schemas.microsoft.com/office/drawing/2014/main" val="10015"/>
                  </a:ext>
                </a:extLst>
              </a:tr>
              <a:tr h="242427">
                <a:tc>
                  <a:txBody>
                    <a:bodyPr/>
                    <a:lstStyle/>
                    <a:p>
                      <a:pPr marL="0" marR="0" algn="ctr">
                        <a:lnSpc>
                          <a:spcPct val="115000"/>
                        </a:lnSpc>
                        <a:spcBef>
                          <a:spcPts val="0"/>
                        </a:spcBef>
                        <a:spcAft>
                          <a:spcPts val="0"/>
                        </a:spcAft>
                      </a:pPr>
                      <a:r>
                        <a:rPr lang="en-US" sz="1200" dirty="0">
                          <a:effectLst/>
                        </a:rPr>
                        <a:t>15</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65</a:t>
                      </a:r>
                      <a:endParaRPr lang="en-US" sz="1200" dirty="0">
                        <a:effectLst/>
                        <a:latin typeface="Calibri"/>
                        <a:ea typeface="Calibri"/>
                        <a:cs typeface="Times New Roman"/>
                      </a:endParaRPr>
                    </a:p>
                  </a:txBody>
                  <a:tcPr marL="68580" marR="68580" marT="0" marB="0" anchor="ctr"/>
                </a:tc>
                <a:tc>
                  <a:txBody>
                    <a:bodyPr/>
                    <a:lstStyle/>
                    <a:p>
                      <a:pPr algn="ctr" fontAlgn="b"/>
                      <a:r>
                        <a:rPr lang="en-US" sz="1200" b="0" i="0" u="none" strike="noStrike" dirty="0">
                          <a:solidFill>
                            <a:srgbClr val="000000"/>
                          </a:solidFill>
                          <a:effectLst/>
                          <a:latin typeface="Calibri"/>
                        </a:rPr>
                        <a:t>7</a:t>
                      </a:r>
                    </a:p>
                  </a:txBody>
                  <a:tcPr marL="0" marR="0" marT="0" marB="0" anchor="ctr"/>
                </a:tc>
                <a:tc>
                  <a:txBody>
                    <a:bodyPr/>
                    <a:lstStyle/>
                    <a:p>
                      <a:pPr algn="ctr" fontAlgn="b"/>
                      <a:r>
                        <a:rPr lang="en-US" sz="1200" b="0" i="0" u="none" strike="noStrike" dirty="0">
                          <a:solidFill>
                            <a:srgbClr val="000000"/>
                          </a:solidFill>
                          <a:effectLst/>
                          <a:latin typeface="Calibri"/>
                        </a:rPr>
                        <a:t>58</a:t>
                      </a:r>
                    </a:p>
                  </a:txBody>
                  <a:tcPr marL="0" marR="0" marT="0" marB="0" anchor="ctr"/>
                </a:tc>
                <a:tc>
                  <a:txBody>
                    <a:bodyPr/>
                    <a:lstStyle/>
                    <a:p>
                      <a:pPr algn="ctr" fontAlgn="b"/>
                      <a:r>
                        <a:rPr lang="en-US" sz="1200" b="0" i="0" u="none" strike="noStrike" dirty="0">
                          <a:solidFill>
                            <a:srgbClr val="000000"/>
                          </a:solidFill>
                          <a:effectLst/>
                          <a:latin typeface="Calibri"/>
                        </a:rPr>
                        <a:t>11%</a:t>
                      </a:r>
                    </a:p>
                  </a:txBody>
                  <a:tcPr marL="0" marR="0" marT="0" marB="0" anchor="ctr"/>
                </a:tc>
                <a:extLst>
                  <a:ext uri="{0D108BD9-81ED-4DB2-BD59-A6C34878D82A}">
                    <a16:rowId xmlns:a16="http://schemas.microsoft.com/office/drawing/2014/main" val="10016"/>
                  </a:ext>
                </a:extLst>
              </a:tr>
              <a:tr h="242427">
                <a:tc>
                  <a:txBody>
                    <a:bodyPr/>
                    <a:lstStyle/>
                    <a:p>
                      <a:pPr marL="0" marR="0" algn="ctr">
                        <a:lnSpc>
                          <a:spcPct val="115000"/>
                        </a:lnSpc>
                        <a:spcBef>
                          <a:spcPts val="0"/>
                        </a:spcBef>
                        <a:spcAft>
                          <a:spcPts val="0"/>
                        </a:spcAft>
                      </a:pPr>
                      <a:r>
                        <a:rPr lang="en-US" sz="1200" dirty="0">
                          <a:effectLst/>
                        </a:rPr>
                        <a:t>(1 through 15)</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b="1" dirty="0">
                          <a:effectLst/>
                        </a:rPr>
                        <a:t>379</a:t>
                      </a:r>
                      <a:endParaRPr lang="en-US" sz="1200" b="1" dirty="0">
                        <a:effectLst/>
                        <a:latin typeface="Calibri"/>
                        <a:ea typeface="Calibri"/>
                        <a:cs typeface="Times New Roman"/>
                      </a:endParaRPr>
                    </a:p>
                  </a:txBody>
                  <a:tcPr marL="68580" marR="68580" marT="0" marB="0" anchor="ctr"/>
                </a:tc>
                <a:tc>
                  <a:txBody>
                    <a:bodyPr/>
                    <a:lstStyle/>
                    <a:p>
                      <a:pPr algn="ctr" fontAlgn="b"/>
                      <a:r>
                        <a:rPr lang="en-US" sz="1200" b="1" i="0" u="none" strike="noStrike" dirty="0">
                          <a:solidFill>
                            <a:srgbClr val="000000"/>
                          </a:solidFill>
                          <a:effectLst/>
                          <a:latin typeface="Calibri"/>
                        </a:rPr>
                        <a:t>210</a:t>
                      </a:r>
                    </a:p>
                  </a:txBody>
                  <a:tcPr marL="0" marR="0" marT="0" marB="0" anchor="ctr"/>
                </a:tc>
                <a:tc>
                  <a:txBody>
                    <a:bodyPr/>
                    <a:lstStyle/>
                    <a:p>
                      <a:pPr algn="ctr" fontAlgn="b"/>
                      <a:r>
                        <a:rPr lang="en-US" sz="1200" b="1" i="0" u="none" strike="noStrike" dirty="0">
                          <a:solidFill>
                            <a:srgbClr val="000000"/>
                          </a:solidFill>
                          <a:effectLst/>
                          <a:latin typeface="Calibri"/>
                        </a:rPr>
                        <a:t>169</a:t>
                      </a:r>
                    </a:p>
                  </a:txBody>
                  <a:tcPr marL="0" marR="0" marT="0" marB="0" anchor="ctr"/>
                </a:tc>
                <a:tc>
                  <a:txBody>
                    <a:bodyPr/>
                    <a:lstStyle/>
                    <a:p>
                      <a:pPr algn="ctr" fontAlgn="b"/>
                      <a:r>
                        <a:rPr lang="en-US" sz="1200" b="1" i="0" u="none" strike="noStrike" dirty="0">
                          <a:solidFill>
                            <a:srgbClr val="000000"/>
                          </a:solidFill>
                          <a:effectLst/>
                          <a:latin typeface="Calibri"/>
                        </a:rPr>
                        <a:t>55%</a:t>
                      </a:r>
                    </a:p>
                  </a:txBody>
                  <a:tcPr marL="0" marR="0" marT="0" marB="0" anchor="ctr"/>
                </a:tc>
                <a:extLst>
                  <a:ext uri="{0D108BD9-81ED-4DB2-BD59-A6C34878D82A}">
                    <a16:rowId xmlns:a16="http://schemas.microsoft.com/office/drawing/2014/main" val="10017"/>
                  </a:ext>
                </a:extLst>
              </a:tr>
              <a:tr h="250352">
                <a:tc>
                  <a:txBody>
                    <a:bodyPr/>
                    <a:lstStyle/>
                    <a:p>
                      <a:pPr marL="0" marR="0" algn="ctr">
                        <a:lnSpc>
                          <a:spcPct val="115000"/>
                        </a:lnSpc>
                        <a:spcBef>
                          <a:spcPts val="0"/>
                        </a:spcBef>
                        <a:spcAft>
                          <a:spcPts val="0"/>
                        </a:spcAft>
                      </a:pPr>
                      <a:r>
                        <a:rPr lang="en-US" sz="1200" dirty="0">
                          <a:effectLst/>
                        </a:rPr>
                        <a:t>16</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t>
                      </a:r>
                      <a:endParaRPr lang="en-US" sz="1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b="1" dirty="0">
                          <a:effectLst/>
                        </a:rPr>
                        <a:t>121</a:t>
                      </a:r>
                      <a:endParaRPr lang="en-US" sz="1200" b="1" dirty="0">
                        <a:effectLst/>
                        <a:latin typeface="Calibri"/>
                        <a:ea typeface="Calibri"/>
                        <a:cs typeface="Times New Roman"/>
                      </a:endParaRPr>
                    </a:p>
                  </a:txBody>
                  <a:tcPr marL="68580" marR="68580" marT="0" marB="0" anchor="ctr"/>
                </a:tc>
                <a:tc>
                  <a:txBody>
                    <a:bodyPr/>
                    <a:lstStyle/>
                    <a:p>
                      <a:pPr algn="ctr" fontAlgn="b"/>
                      <a:r>
                        <a:rPr lang="en-US" sz="1200" b="1" i="0" u="none" strike="noStrike" dirty="0">
                          <a:solidFill>
                            <a:srgbClr val="000000"/>
                          </a:solidFill>
                          <a:effectLst/>
                          <a:latin typeface="Calibri"/>
                        </a:rPr>
                        <a:t>9</a:t>
                      </a:r>
                    </a:p>
                  </a:txBody>
                  <a:tcPr marL="0" marR="0" marT="0" marB="0" anchor="ctr"/>
                </a:tc>
                <a:tc>
                  <a:txBody>
                    <a:bodyPr/>
                    <a:lstStyle/>
                    <a:p>
                      <a:pPr algn="ctr" fontAlgn="b"/>
                      <a:r>
                        <a:rPr lang="en-US" sz="1200" b="1" i="0" u="none" strike="noStrike" dirty="0">
                          <a:solidFill>
                            <a:srgbClr val="000000"/>
                          </a:solidFill>
                          <a:effectLst/>
                          <a:latin typeface="Calibri"/>
                        </a:rPr>
                        <a:t>112</a:t>
                      </a:r>
                    </a:p>
                  </a:txBody>
                  <a:tcPr marL="0" marR="0" marT="0" marB="0" anchor="ctr"/>
                </a:tc>
                <a:tc>
                  <a:txBody>
                    <a:bodyPr/>
                    <a:lstStyle/>
                    <a:p>
                      <a:pPr algn="ctr" fontAlgn="b"/>
                      <a:r>
                        <a:rPr lang="en-US" sz="1200" b="1" i="0" u="none" strike="noStrike" dirty="0">
                          <a:solidFill>
                            <a:srgbClr val="000000"/>
                          </a:solidFill>
                          <a:effectLst/>
                          <a:latin typeface="Calibri"/>
                        </a:rPr>
                        <a:t>7%</a:t>
                      </a:r>
                    </a:p>
                  </a:txBody>
                  <a:tcPr marL="0" marR="0" marT="0" marB="0" anchor="ctr"/>
                </a:tc>
                <a:extLst>
                  <a:ext uri="{0D108BD9-81ED-4DB2-BD59-A6C34878D82A}">
                    <a16:rowId xmlns:a16="http://schemas.microsoft.com/office/drawing/2014/main" val="10018"/>
                  </a:ext>
                </a:extLst>
              </a:tr>
            </a:tbl>
          </a:graphicData>
        </a:graphic>
      </p:graphicFrame>
      <p:cxnSp>
        <p:nvCxnSpPr>
          <p:cNvPr id="3" name="Straight Arrow Connector 2"/>
          <p:cNvCxnSpPr/>
          <p:nvPr/>
        </p:nvCxnSpPr>
        <p:spPr>
          <a:xfrm>
            <a:off x="344170" y="3429000"/>
            <a:ext cx="56388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4572000" y="3352800"/>
            <a:ext cx="455023" cy="1905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5334000" y="3352800"/>
            <a:ext cx="532311" cy="1905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7276721" y="3352800"/>
            <a:ext cx="571878" cy="1905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9356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0636"/>
            <a:ext cx="7886700" cy="1325563"/>
          </a:xfrm>
        </p:spPr>
        <p:txBody>
          <a:bodyPr>
            <a:normAutofit/>
          </a:bodyPr>
          <a:lstStyle/>
          <a:p>
            <a:r>
              <a:rPr lang="en-US" dirty="0"/>
              <a:t>Applied as a prediction tool (N=500)</a:t>
            </a:r>
          </a:p>
        </p:txBody>
      </p:sp>
      <p:graphicFrame>
        <p:nvGraphicFramePr>
          <p:cNvPr id="5" name="Chart 4"/>
          <p:cNvGraphicFramePr>
            <a:graphicFrameLocks/>
          </p:cNvGraphicFramePr>
          <p:nvPr>
            <p:extLst>
              <p:ext uri="{D42A27DB-BD31-4B8C-83A1-F6EECF244321}">
                <p14:modId xmlns:p14="http://schemas.microsoft.com/office/powerpoint/2010/main" val="1364120964"/>
              </p:ext>
            </p:extLst>
          </p:nvPr>
        </p:nvGraphicFramePr>
        <p:xfrm>
          <a:off x="762000" y="1333499"/>
          <a:ext cx="7619999" cy="4686301"/>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5"/>
          <p:cNvSpPr/>
          <p:nvPr/>
        </p:nvSpPr>
        <p:spPr>
          <a:xfrm flipV="1">
            <a:off x="7810500" y="4507454"/>
            <a:ext cx="342900" cy="2169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7086600" y="4038600"/>
            <a:ext cx="1752600" cy="461665"/>
          </a:xfrm>
          <a:prstGeom prst="rect">
            <a:avLst/>
          </a:prstGeom>
          <a:noFill/>
        </p:spPr>
        <p:txBody>
          <a:bodyPr wrap="square" rtlCol="0">
            <a:spAutoFit/>
          </a:bodyPr>
          <a:lstStyle/>
          <a:p>
            <a:r>
              <a:rPr lang="en-US" sz="1300" b="1" u="none" dirty="0">
                <a:solidFill>
                  <a:srgbClr val="FF0000"/>
                </a:solidFill>
              </a:rPr>
              <a:t>(Pearson’s</a:t>
            </a:r>
            <a:r>
              <a:rPr lang="en-US" b="1" u="none" dirty="0">
                <a:solidFill>
                  <a:srgbClr val="FF0000"/>
                </a:solidFill>
              </a:rPr>
              <a:t> </a:t>
            </a:r>
            <a:r>
              <a:rPr lang="en-US" sz="1300" b="1" u="none" dirty="0">
                <a:solidFill>
                  <a:srgbClr val="FF0000"/>
                </a:solidFill>
              </a:rPr>
              <a:t>R=0.946)</a:t>
            </a:r>
            <a:endParaRPr lang="en-US" b="1" u="none" dirty="0">
              <a:solidFill>
                <a:srgbClr val="FF0000"/>
              </a:solidFill>
            </a:endParaRPr>
          </a:p>
        </p:txBody>
      </p:sp>
    </p:spTree>
    <p:extLst>
      <p:ext uri="{BB962C8B-B14F-4D97-AF65-F5344CB8AC3E}">
        <p14:creationId xmlns:p14="http://schemas.microsoft.com/office/powerpoint/2010/main" val="143502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Background</a:t>
            </a:r>
          </a:p>
        </p:txBody>
      </p:sp>
      <p:sp>
        <p:nvSpPr>
          <p:cNvPr id="6" name="Content Placeholder 5"/>
          <p:cNvSpPr>
            <a:spLocks noGrp="1"/>
          </p:cNvSpPr>
          <p:nvPr>
            <p:ph idx="1"/>
          </p:nvPr>
        </p:nvSpPr>
        <p:spPr/>
        <p:txBody>
          <a:bodyPr/>
          <a:lstStyle/>
          <a:p>
            <a:r>
              <a:rPr lang="en-US" sz="2300" dirty="0"/>
              <a:t>If applied accurately and consistently, the PediBIRN-4 CDR should perform with 96% sensitivity.</a:t>
            </a:r>
          </a:p>
          <a:p>
            <a:r>
              <a:rPr lang="en-US" sz="2300" dirty="0"/>
              <a:t>Though promising, some physicians will reject the CDR’s application as an AHT screening tool and/or its recommendations.</a:t>
            </a:r>
          </a:p>
          <a:p>
            <a:r>
              <a:rPr lang="en-US" sz="2300" dirty="0"/>
              <a:t>Thus, the CDR’s </a:t>
            </a:r>
            <a:r>
              <a:rPr lang="en-US" sz="2300" b="1" dirty="0"/>
              <a:t>actual</a:t>
            </a:r>
            <a:r>
              <a:rPr lang="en-US" sz="2300" dirty="0"/>
              <a:t> clinical impact will be less than its </a:t>
            </a:r>
            <a:r>
              <a:rPr lang="en-US" sz="2300" b="1" dirty="0"/>
              <a:t>potential</a:t>
            </a:r>
            <a:r>
              <a:rPr lang="en-US" sz="2300" dirty="0"/>
              <a:t> impact.</a:t>
            </a:r>
          </a:p>
          <a:p>
            <a:pPr marL="0" indent="0">
              <a:buNone/>
            </a:pPr>
            <a:endParaRPr lang="en-US" dirty="0"/>
          </a:p>
          <a:p>
            <a:endParaRPr lang="en-US" dirty="0"/>
          </a:p>
          <a:p>
            <a:endParaRPr lang="en-US" dirty="0"/>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10" name="Picture 9"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27548744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Trial objective</a:t>
            </a:r>
          </a:p>
        </p:txBody>
      </p:sp>
      <p:sp>
        <p:nvSpPr>
          <p:cNvPr id="5" name="Content Placeholder 4"/>
          <p:cNvSpPr>
            <a:spLocks noGrp="1"/>
          </p:cNvSpPr>
          <p:nvPr>
            <p:ph idx="1"/>
          </p:nvPr>
        </p:nvSpPr>
        <p:spPr/>
        <p:txBody>
          <a:bodyPr/>
          <a:lstStyle/>
          <a:p>
            <a:r>
              <a:rPr lang="en-US" sz="2300" dirty="0"/>
              <a:t>To apply the rigor of a cluster randomized trial to assess the PediBIRN-4 decision rule’s </a:t>
            </a:r>
            <a:r>
              <a:rPr lang="en-US" sz="2300" dirty="0">
                <a:effectLst>
                  <a:outerShdw blurRad="38100" dist="38100" dir="2700000" algn="tl">
                    <a:srgbClr val="000000">
                      <a:alpha val="43137"/>
                    </a:srgbClr>
                  </a:outerShdw>
                </a:effectLst>
              </a:rPr>
              <a:t>actual</a:t>
            </a:r>
            <a:r>
              <a:rPr lang="en-US" sz="2300" dirty="0"/>
              <a:t> impact on missed AHT when applied in active PICU settings.</a:t>
            </a:r>
          </a:p>
          <a:p>
            <a:endParaRPr lang="en-US" dirty="0"/>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7" name="Picture 6"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41820249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a:t>
            </a:r>
          </a:p>
        </p:txBody>
      </p:sp>
      <p:sp>
        <p:nvSpPr>
          <p:cNvPr id="3" name="Content Placeholder 2"/>
          <p:cNvSpPr>
            <a:spLocks noGrp="1"/>
          </p:cNvSpPr>
          <p:nvPr>
            <p:ph idx="1"/>
          </p:nvPr>
        </p:nvSpPr>
        <p:spPr/>
        <p:txBody>
          <a:bodyPr/>
          <a:lstStyle/>
          <a:p>
            <a:r>
              <a:rPr lang="en-US" sz="2300" dirty="0"/>
              <a:t>Trial participants were…</a:t>
            </a:r>
          </a:p>
          <a:p>
            <a:pPr lvl="1"/>
            <a:r>
              <a:rPr lang="en-US" sz="2100" dirty="0"/>
              <a:t>Eight PICUs in U.S. academic medical centers, divided into 2 clusters (4 intervention, 4 control), </a:t>
            </a:r>
          </a:p>
          <a:p>
            <a:pPr lvl="1"/>
            <a:r>
              <a:rPr lang="en-US" sz="2100" dirty="0"/>
              <a:t>Their licensed and credentialed PICU and child abuse pediatric (CAP) physicians, and…</a:t>
            </a:r>
          </a:p>
          <a:p>
            <a:pPr lvl="1"/>
            <a:r>
              <a:rPr lang="en-US" sz="2100" dirty="0"/>
              <a:t>Their consecutive, acutely head-injured patients under 3 years of age admitted for intensive care.               </a:t>
            </a:r>
          </a:p>
          <a:p>
            <a:pPr lvl="1"/>
            <a:endParaRPr lang="en-US" dirty="0"/>
          </a:p>
          <a:p>
            <a:pPr marL="342900" lvl="1" indent="0">
              <a:buNone/>
            </a:pPr>
            <a:endParaRPr lang="en-US" dirty="0"/>
          </a:p>
          <a:p>
            <a:pPr marL="342900" lvl="1" indent="0">
              <a:buNone/>
            </a:pPr>
            <a:r>
              <a:rPr lang="en-US" dirty="0"/>
              <a:t>[NOTE: Victims of motor vehicle accidents and patients with preexisting intracranial abnormalities were excluded.]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29300"/>
            <a:ext cx="4949190" cy="768980"/>
          </a:xfrm>
          <a:prstGeom prst="rect">
            <a:avLst/>
          </a:prstGeom>
        </p:spPr>
      </p:pic>
      <p:pic>
        <p:nvPicPr>
          <p:cNvPr id="7" name="Picture 6"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28586222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Randomization and stratification</a:t>
            </a:r>
          </a:p>
        </p:txBody>
      </p:sp>
      <p:sp>
        <p:nvSpPr>
          <p:cNvPr id="3" name="Content Placeholder 2"/>
          <p:cNvSpPr>
            <a:spLocks noGrp="1"/>
          </p:cNvSpPr>
          <p:nvPr>
            <p:ph idx="1"/>
          </p:nvPr>
        </p:nvSpPr>
        <p:spPr/>
        <p:txBody>
          <a:bodyPr>
            <a:normAutofit/>
          </a:bodyPr>
          <a:lstStyle/>
          <a:p>
            <a:r>
              <a:rPr lang="en-US" sz="2300" dirty="0"/>
              <a:t>Participating PICUs were drawn from prior PediBIRN studies and matched into 4 pairs based on projected patient volumes.</a:t>
            </a:r>
          </a:p>
          <a:p>
            <a:r>
              <a:rPr lang="en-US" sz="2300" dirty="0"/>
              <a:t>A senior biostatistician randomized 1 PICU from each pair to the intervention arm.</a:t>
            </a:r>
          </a:p>
          <a:p>
            <a:r>
              <a:rPr lang="en-US" sz="2300" dirty="0"/>
              <a:t>Randomization sequences were concealed from a second biostatistician responsible for analysis.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1556123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Background</a:t>
            </a:r>
          </a:p>
        </p:txBody>
      </p:sp>
      <p:sp>
        <p:nvSpPr>
          <p:cNvPr id="5" name="Content Placeholder 4"/>
          <p:cNvSpPr>
            <a:spLocks noGrp="1"/>
          </p:cNvSpPr>
          <p:nvPr>
            <p:ph idx="1"/>
          </p:nvPr>
        </p:nvSpPr>
        <p:spPr/>
        <p:txBody>
          <a:bodyPr/>
          <a:lstStyle/>
          <a:p>
            <a:r>
              <a:rPr lang="en-US" sz="2300" dirty="0"/>
              <a:t>Dr. Jenny’s experience with this patient triggered an immediate plan to study missed cases of AHT.</a:t>
            </a:r>
          </a:p>
          <a:p>
            <a:r>
              <a:rPr lang="en-US" sz="2300" dirty="0"/>
              <a:t>Our subsequent, single institutional study found that AHT was “missed” in 54 (</a:t>
            </a:r>
            <a:r>
              <a:rPr lang="en-US" sz="2300" dirty="0">
                <a:effectLst>
                  <a:outerShdw blurRad="38100" dist="38100" dir="2700000" algn="tl">
                    <a:srgbClr val="000000">
                      <a:alpha val="43137"/>
                    </a:srgbClr>
                  </a:outerShdw>
                </a:effectLst>
              </a:rPr>
              <a:t>31%</a:t>
            </a:r>
            <a:r>
              <a:rPr lang="en-US" sz="2300" dirty="0"/>
              <a:t>) of 173 patients when they first presented for medical evaluation of symptoms ultimately attributable to their AHT.</a:t>
            </a:r>
          </a:p>
          <a:p>
            <a:endParaRPr lang="en-US" dirty="0"/>
          </a:p>
          <a:p>
            <a:pPr marL="0" indent="0">
              <a:buNone/>
            </a:pPr>
            <a:r>
              <a:rPr lang="en-US" dirty="0"/>
              <a:t>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7" name="Picture 6"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12203340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8229600" cy="1325563"/>
          </a:xfrm>
        </p:spPr>
        <p:txBody>
          <a:bodyPr/>
          <a:lstStyle/>
          <a:p>
            <a:r>
              <a:rPr lang="en-US" dirty="0"/>
              <a:t>Implementation strategies (4 intervention sites)</a:t>
            </a:r>
          </a:p>
        </p:txBody>
      </p:sp>
      <p:sp>
        <p:nvSpPr>
          <p:cNvPr id="3" name="Content Placeholder 2"/>
          <p:cNvSpPr>
            <a:spLocks noGrp="1"/>
          </p:cNvSpPr>
          <p:nvPr>
            <p:ph idx="1"/>
          </p:nvPr>
        </p:nvSpPr>
        <p:spPr>
          <a:xfrm>
            <a:off x="628650" y="1804256"/>
            <a:ext cx="7886700" cy="3887696"/>
          </a:xfrm>
        </p:spPr>
        <p:txBody>
          <a:bodyPr/>
          <a:lstStyle/>
          <a:p>
            <a:pPr>
              <a:spcBef>
                <a:spcPts val="0"/>
              </a:spcBef>
            </a:pPr>
            <a:r>
              <a:rPr lang="en-US" sz="2400" dirty="0"/>
              <a:t>Initial online training</a:t>
            </a:r>
          </a:p>
          <a:p>
            <a:pPr>
              <a:spcBef>
                <a:spcPts val="0"/>
              </a:spcBef>
            </a:pPr>
            <a:r>
              <a:rPr lang="en-US" sz="2400" dirty="0"/>
              <a:t>Monthly “booster training” emails (x32)</a:t>
            </a:r>
          </a:p>
          <a:p>
            <a:pPr>
              <a:spcBef>
                <a:spcPts val="0"/>
              </a:spcBef>
            </a:pPr>
            <a:r>
              <a:rPr lang="en-US" sz="2400" dirty="0"/>
              <a:t>Coordinator prompts to physicians to apply the rule</a:t>
            </a:r>
          </a:p>
          <a:p>
            <a:pPr>
              <a:spcBef>
                <a:spcPts val="0"/>
              </a:spcBef>
            </a:pPr>
            <a:r>
              <a:rPr lang="en-US" sz="2400" dirty="0"/>
              <a:t>Decision rule badge cards</a:t>
            </a:r>
          </a:p>
          <a:p>
            <a:pPr>
              <a:spcBef>
                <a:spcPts val="0"/>
              </a:spcBef>
            </a:pPr>
            <a:r>
              <a:rPr lang="en-US" sz="2400" dirty="0"/>
              <a:t>Access to an AHT probability calculator</a:t>
            </a:r>
          </a:p>
          <a:p>
            <a:pPr>
              <a:spcBef>
                <a:spcPts val="0"/>
              </a:spcBef>
            </a:pPr>
            <a:r>
              <a:rPr lang="en-US" sz="2400" dirty="0"/>
              <a:t>Progress reports (every 6 months x4) comparing AHT evaluation practices and provider engagement across the 4 intervention sites</a:t>
            </a:r>
          </a:p>
          <a:p>
            <a:pPr>
              <a:spcBef>
                <a:spcPts val="0"/>
              </a:spcBef>
            </a:pPr>
            <a:r>
              <a:rPr lang="en-US" sz="2400" dirty="0"/>
              <a:t>Local “information sharing sessions” (every 6 months x4) to discuss local barriers to decision rule acceptance and utilization.</a:t>
            </a:r>
          </a:p>
        </p:txBody>
      </p:sp>
      <p:pic>
        <p:nvPicPr>
          <p:cNvPr id="4" name="Picture 3"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 y="5829300"/>
            <a:ext cx="4949190" cy="768980"/>
          </a:xfrm>
          <a:prstGeom prst="rect">
            <a:avLst/>
          </a:prstGeom>
        </p:spPr>
      </p:pic>
    </p:spTree>
    <p:extLst>
      <p:ext uri="{BB962C8B-B14F-4D97-AF65-F5344CB8AC3E}">
        <p14:creationId xmlns:p14="http://schemas.microsoft.com/office/powerpoint/2010/main" val="36802020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remind you…</a:t>
            </a:r>
          </a:p>
        </p:txBody>
      </p:sp>
      <p:sp>
        <p:nvSpPr>
          <p:cNvPr id="3" name="Content Placeholder 2"/>
          <p:cNvSpPr>
            <a:spLocks noGrp="1"/>
          </p:cNvSpPr>
          <p:nvPr>
            <p:ph idx="1"/>
          </p:nvPr>
        </p:nvSpPr>
        <p:spPr/>
        <p:txBody>
          <a:bodyPr>
            <a:normAutofit/>
          </a:bodyPr>
          <a:lstStyle/>
          <a:p>
            <a:r>
              <a:rPr lang="en-US" sz="2300" dirty="0"/>
              <a:t>The PediBIRN-4 stratifies patients as higher </a:t>
            </a:r>
            <a:r>
              <a:rPr lang="en-US" sz="2300" i="1" dirty="0"/>
              <a:t>vs</a:t>
            </a:r>
            <a:r>
              <a:rPr lang="en-US" sz="2300" dirty="0"/>
              <a:t>. lower risk, and recommends that every higher risk patient be thoroughly evaluated for abuse.</a:t>
            </a:r>
          </a:p>
          <a:p>
            <a:r>
              <a:rPr lang="en-US" sz="2300" dirty="0"/>
              <a:t>Higher risk patients are those who present with any one or more of its four predictor variables.</a:t>
            </a:r>
          </a:p>
          <a:p>
            <a:r>
              <a:rPr lang="en-US" sz="2300" dirty="0"/>
              <a:t>Lower risk patients are those who present with none of the CDR’s four predictor variables.</a:t>
            </a:r>
          </a:p>
          <a:p>
            <a:r>
              <a:rPr lang="en-US" sz="2300" dirty="0"/>
              <a:t>The PediBIRN-4 makes no recommendations regarding abuse evaluations in lower risk patients.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9332049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outcomes measures and hypotheses</a:t>
            </a:r>
          </a:p>
        </p:txBody>
      </p:sp>
      <p:sp>
        <p:nvSpPr>
          <p:cNvPr id="3" name="Content Placeholder 2"/>
          <p:cNvSpPr>
            <a:spLocks noGrp="1"/>
          </p:cNvSpPr>
          <p:nvPr>
            <p:ph idx="1"/>
          </p:nvPr>
        </p:nvSpPr>
        <p:spPr>
          <a:xfrm>
            <a:off x="628650" y="1828799"/>
            <a:ext cx="7886700" cy="4024281"/>
          </a:xfrm>
        </p:spPr>
        <p:txBody>
          <a:bodyPr/>
          <a:lstStyle/>
          <a:p>
            <a:pPr>
              <a:spcBef>
                <a:spcPts val="0"/>
              </a:spcBef>
            </a:pPr>
            <a:r>
              <a:rPr lang="en-US" sz="2300" dirty="0"/>
              <a:t>We hypothesized that application of the PediBIRN-4 screening tool would trigger…</a:t>
            </a:r>
          </a:p>
          <a:p>
            <a:pPr lvl="1"/>
            <a:r>
              <a:rPr lang="en-US" sz="2000" dirty="0"/>
              <a:t>more frequent thorough abuse evaluations of higher risk patients [with skeletal survey AND retinal exam by an ophthalmologist],</a:t>
            </a:r>
          </a:p>
          <a:p>
            <a:pPr lvl="1"/>
            <a:r>
              <a:rPr lang="en-US" sz="2000" dirty="0"/>
              <a:t>less frequent abuse evaluations of lower risk patients [with skeletal survey OR retinal exam],</a:t>
            </a:r>
          </a:p>
          <a:p>
            <a:pPr lvl="1"/>
            <a:r>
              <a:rPr lang="en-US" sz="2000" dirty="0"/>
              <a:t>Fewer potential cases of missed AHT [patients lacking one or both abuse evaluations], and a…</a:t>
            </a:r>
          </a:p>
          <a:p>
            <a:pPr lvl="1"/>
            <a:r>
              <a:rPr lang="en-US" sz="2000" dirty="0"/>
              <a:t>lower estimated rate of missed AHT [among potential cases],</a:t>
            </a:r>
          </a:p>
          <a:p>
            <a:pPr lvl="1"/>
            <a:r>
              <a:rPr lang="en-US" sz="2000" dirty="0"/>
              <a:t>at intervention vs. control PICUs, respectively.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30458988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Execution</a:t>
            </a:r>
          </a:p>
        </p:txBody>
      </p:sp>
      <p:sp>
        <p:nvSpPr>
          <p:cNvPr id="3" name="Content Placeholder 2"/>
          <p:cNvSpPr>
            <a:spLocks noGrp="1"/>
          </p:cNvSpPr>
          <p:nvPr>
            <p:ph idx="1"/>
          </p:nvPr>
        </p:nvSpPr>
        <p:spPr/>
        <p:txBody>
          <a:bodyPr/>
          <a:lstStyle/>
          <a:p>
            <a:r>
              <a:rPr lang="en-US" sz="2300" dirty="0"/>
              <a:t>Prospective data capture began 1 August 2017 and ended 31 March 2020.</a:t>
            </a:r>
          </a:p>
          <a:p>
            <a:r>
              <a:rPr lang="en-US" sz="2300" dirty="0"/>
              <a:t>Intervention costs were modest—only minutes per month.</a:t>
            </a:r>
          </a:p>
          <a:p>
            <a:r>
              <a:rPr lang="en-US" sz="2300" dirty="0"/>
              <a:t>No harms or adverse events were reported.</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8989613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 exposures</a:t>
            </a:r>
          </a:p>
        </p:txBody>
      </p:sp>
      <p:sp>
        <p:nvSpPr>
          <p:cNvPr id="3" name="Content Placeholder 2"/>
          <p:cNvSpPr>
            <a:spLocks noGrp="1"/>
          </p:cNvSpPr>
          <p:nvPr>
            <p:ph idx="1"/>
          </p:nvPr>
        </p:nvSpPr>
        <p:spPr>
          <a:xfrm>
            <a:off x="621102" y="1498090"/>
            <a:ext cx="7886700" cy="4351338"/>
          </a:xfrm>
        </p:spPr>
        <p:txBody>
          <a:bodyPr/>
          <a:lstStyle/>
          <a:p>
            <a:r>
              <a:rPr lang="en-US" sz="2300" dirty="0"/>
              <a:t>90 of 91 PICU and CAP physicians at intervention PICUs consented to participate and completed the initial training.</a:t>
            </a:r>
          </a:p>
          <a:p>
            <a:r>
              <a:rPr lang="en-US" sz="2300" dirty="0"/>
              <a:t>Over the course of the 32 month trial…</a:t>
            </a:r>
          </a:p>
          <a:p>
            <a:pPr lvl="1"/>
            <a:r>
              <a:rPr lang="en-US" sz="2100" dirty="0"/>
              <a:t>Site coordinators facilitated 333 physician prompts to apply the CDR,</a:t>
            </a:r>
          </a:p>
          <a:p>
            <a:pPr lvl="1"/>
            <a:r>
              <a:rPr lang="en-US" sz="2100" dirty="0"/>
              <a:t>1979 (76%) of 2594 booster training emails were acknowledged,</a:t>
            </a:r>
          </a:p>
          <a:p>
            <a:pPr lvl="1"/>
            <a:r>
              <a:rPr lang="en-US" sz="2100" dirty="0"/>
              <a:t>50 (56%) of 90 consented physicians accessed the probability calculator at least once,</a:t>
            </a:r>
          </a:p>
          <a:p>
            <a:pPr lvl="1"/>
            <a:r>
              <a:rPr lang="en-US" sz="2100" dirty="0"/>
              <a:t>38 (42%) of 90 attended at least 3 of 4 information sharing sessions, and…</a:t>
            </a:r>
          </a:p>
          <a:p>
            <a:pPr lvl="1"/>
            <a:r>
              <a:rPr lang="en-US" sz="2100" dirty="0"/>
              <a:t>66 (73%) of 90 intervention physicians had an opportunity to apply the CDR.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29300"/>
            <a:ext cx="4949190" cy="76898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42552551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analysis</a:t>
            </a:r>
          </a:p>
        </p:txBody>
      </p:sp>
      <p:sp>
        <p:nvSpPr>
          <p:cNvPr id="3" name="Content Placeholder 2"/>
          <p:cNvSpPr>
            <a:spLocks noGrp="1"/>
          </p:cNvSpPr>
          <p:nvPr>
            <p:ph idx="1"/>
          </p:nvPr>
        </p:nvSpPr>
        <p:spPr/>
        <p:txBody>
          <a:bodyPr>
            <a:normAutofit/>
          </a:bodyPr>
          <a:lstStyle/>
          <a:p>
            <a:r>
              <a:rPr lang="en-US" sz="2300" dirty="0"/>
              <a:t>Group comparisons were analyzed using generalized linear mixed-effects models, where the covariates included a cluster indicator. </a:t>
            </a:r>
          </a:p>
          <a:p>
            <a:r>
              <a:rPr lang="en-US" sz="2300" dirty="0"/>
              <a:t>Results were characterized using P values and odds ratios with 95% CIs.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2721172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14400" y="533400"/>
            <a:ext cx="7491116" cy="5715000"/>
          </a:xfrm>
          <a:prstGeom prst="rect">
            <a:avLst/>
          </a:prstGeom>
        </p:spPr>
      </p:pic>
    </p:spTree>
    <p:extLst>
      <p:ext uri="{BB962C8B-B14F-4D97-AF65-F5344CB8AC3E}">
        <p14:creationId xmlns:p14="http://schemas.microsoft.com/office/powerpoint/2010/main" val="22114437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108709" y="240030"/>
            <a:ext cx="6935431" cy="6236970"/>
          </a:xfrm>
          <a:prstGeom prst="rect">
            <a:avLst/>
          </a:prstGeom>
        </p:spPr>
      </p:pic>
    </p:spTree>
    <p:extLst>
      <p:ext uri="{BB962C8B-B14F-4D97-AF65-F5344CB8AC3E}">
        <p14:creationId xmlns:p14="http://schemas.microsoft.com/office/powerpoint/2010/main" val="2001172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97279" y="171450"/>
            <a:ext cx="6945987" cy="6305550"/>
          </a:xfrm>
          <a:prstGeom prst="rect">
            <a:avLst/>
          </a:prstGeom>
        </p:spPr>
      </p:pic>
    </p:spTree>
    <p:extLst>
      <p:ext uri="{BB962C8B-B14F-4D97-AF65-F5344CB8AC3E}">
        <p14:creationId xmlns:p14="http://schemas.microsoft.com/office/powerpoint/2010/main" val="33638786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21080" y="358701"/>
            <a:ext cx="6995159" cy="6042099"/>
          </a:xfrm>
          <a:prstGeom prst="rect">
            <a:avLst/>
          </a:prstGeom>
        </p:spPr>
      </p:pic>
    </p:spTree>
    <p:extLst>
      <p:ext uri="{BB962C8B-B14F-4D97-AF65-F5344CB8AC3E}">
        <p14:creationId xmlns:p14="http://schemas.microsoft.com/office/powerpoint/2010/main" val="2339840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Background</a:t>
            </a:r>
          </a:p>
        </p:txBody>
      </p:sp>
      <p:sp>
        <p:nvSpPr>
          <p:cNvPr id="5" name="Content Placeholder 4"/>
          <p:cNvSpPr>
            <a:spLocks noGrp="1"/>
          </p:cNvSpPr>
          <p:nvPr>
            <p:ph idx="1"/>
          </p:nvPr>
        </p:nvSpPr>
        <p:spPr/>
        <p:txBody>
          <a:bodyPr/>
          <a:lstStyle/>
          <a:p>
            <a:r>
              <a:rPr lang="en-US" sz="2300" dirty="0"/>
              <a:t>Of the 54 patients with missed or unrecognized AHT…</a:t>
            </a:r>
          </a:p>
          <a:p>
            <a:pPr lvl="1"/>
            <a:r>
              <a:rPr lang="en-US" sz="2100" dirty="0"/>
              <a:t>15 (28%) were reinjured after their missed diagnosis,</a:t>
            </a:r>
          </a:p>
          <a:p>
            <a:pPr lvl="1"/>
            <a:r>
              <a:rPr lang="en-US" sz="2100" dirty="0"/>
              <a:t>22 (41%) experienced medical complications related to the missed diagnosis, and…</a:t>
            </a:r>
          </a:p>
          <a:p>
            <a:pPr lvl="1"/>
            <a:r>
              <a:rPr lang="en-US" sz="2100" dirty="0"/>
              <a:t>5 (9%) died.</a:t>
            </a:r>
          </a:p>
          <a:p>
            <a:r>
              <a:rPr lang="en-US" sz="2300" dirty="0"/>
              <a:t>4 of the 5 deaths among patients with unrecognized AHT might have been prevented by earlier recognition of their abuse.</a:t>
            </a:r>
          </a:p>
          <a:p>
            <a:endParaRPr lang="en-US" dirty="0"/>
          </a:p>
          <a:p>
            <a:pPr marL="0" indent="0">
              <a:buNone/>
            </a:pPr>
            <a:r>
              <a:rPr lang="en-US" dirty="0"/>
              <a:t>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8" name="Picture 7"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27526191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rved Up Arrow 1"/>
          <p:cNvSpPr/>
          <p:nvPr/>
        </p:nvSpPr>
        <p:spPr>
          <a:xfrm>
            <a:off x="1600200" y="6018283"/>
            <a:ext cx="1291590" cy="528029"/>
          </a:xfrm>
          <a:prstGeom prst="curvedUp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tx1"/>
              </a:solidFill>
            </a:endParaRPr>
          </a:p>
        </p:txBody>
      </p:sp>
      <p:sp>
        <p:nvSpPr>
          <p:cNvPr id="6" name="Curved Up Arrow 5"/>
          <p:cNvSpPr/>
          <p:nvPr/>
        </p:nvSpPr>
        <p:spPr>
          <a:xfrm rot="10800000" flipV="1">
            <a:off x="6168386" y="6018283"/>
            <a:ext cx="1310641" cy="528029"/>
          </a:xfrm>
          <a:prstGeom prst="curvedUpArrow">
            <a:avLst/>
          </a:prstGeom>
          <a:ln>
            <a:solidFill>
              <a:srgbClr val="FF0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chemeClr val="tx1"/>
              </a:solidFill>
            </a:endParaRPr>
          </a:p>
        </p:txBody>
      </p:sp>
      <p:pic>
        <p:nvPicPr>
          <p:cNvPr id="12" name="Picture 11"/>
          <p:cNvPicPr>
            <a:picLocks noChangeAspect="1"/>
          </p:cNvPicPr>
          <p:nvPr/>
        </p:nvPicPr>
        <p:blipFill>
          <a:blip r:embed="rId3"/>
          <a:stretch>
            <a:fillRect/>
          </a:stretch>
        </p:blipFill>
        <p:spPr>
          <a:xfrm>
            <a:off x="304800" y="380999"/>
            <a:ext cx="8610600" cy="5637283"/>
          </a:xfrm>
          <a:prstGeom prst="rect">
            <a:avLst/>
          </a:prstGeom>
        </p:spPr>
      </p:pic>
    </p:spTree>
    <p:extLst>
      <p:ext uri="{BB962C8B-B14F-4D97-AF65-F5344CB8AC3E}">
        <p14:creationId xmlns:p14="http://schemas.microsoft.com/office/powerpoint/2010/main" val="211395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51930" y="1233021"/>
            <a:ext cx="184731" cy="461665"/>
          </a:xfrm>
          <a:prstGeom prst="rect">
            <a:avLst/>
          </a:prstGeom>
          <a:noFill/>
        </p:spPr>
        <p:txBody>
          <a:bodyPr wrap="none" rtlCol="0">
            <a:spAutoFit/>
          </a:bodyPr>
          <a:lstStyle/>
          <a:p>
            <a:endParaRPr lang="en-US" b="1" dirty="0"/>
          </a:p>
        </p:txBody>
      </p:sp>
      <p:pic>
        <p:nvPicPr>
          <p:cNvPr id="3" name="Picture 2"/>
          <p:cNvPicPr>
            <a:picLocks noChangeAspect="1"/>
          </p:cNvPicPr>
          <p:nvPr/>
        </p:nvPicPr>
        <p:blipFill>
          <a:blip r:embed="rId3"/>
          <a:stretch>
            <a:fillRect/>
          </a:stretch>
        </p:blipFill>
        <p:spPr>
          <a:xfrm>
            <a:off x="838200" y="838200"/>
            <a:ext cx="7591196" cy="5029200"/>
          </a:xfrm>
          <a:prstGeom prst="rect">
            <a:avLst/>
          </a:prstGeom>
        </p:spPr>
      </p:pic>
    </p:spTree>
    <p:extLst>
      <p:ext uri="{BB962C8B-B14F-4D97-AF65-F5344CB8AC3E}">
        <p14:creationId xmlns:p14="http://schemas.microsoft.com/office/powerpoint/2010/main" val="15381695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Post-hoc analysis</a:t>
            </a:r>
          </a:p>
        </p:txBody>
      </p:sp>
      <p:sp>
        <p:nvSpPr>
          <p:cNvPr id="3" name="Content Placeholder 2"/>
          <p:cNvSpPr>
            <a:spLocks noGrp="1"/>
          </p:cNvSpPr>
          <p:nvPr>
            <p:ph idx="1"/>
          </p:nvPr>
        </p:nvSpPr>
        <p:spPr/>
        <p:txBody>
          <a:bodyPr>
            <a:normAutofit/>
          </a:bodyPr>
          <a:lstStyle/>
          <a:p>
            <a:r>
              <a:rPr lang="en-US" sz="2300" dirty="0">
                <a:cs typeface="Arial" panose="020B0604020202020204" pitchFamily="34" charset="0"/>
              </a:rPr>
              <a:t>Over time and across trial arms, at the same 8 PICUs, estimates of the decision rule’s </a:t>
            </a:r>
            <a:r>
              <a:rPr lang="en-US" sz="2300" b="1" dirty="0">
                <a:cs typeface="Arial" panose="020B0604020202020204" pitchFamily="34" charset="0"/>
              </a:rPr>
              <a:t>potential</a:t>
            </a:r>
            <a:r>
              <a:rPr lang="en-US" sz="2300" dirty="0">
                <a:effectLst>
                  <a:outerShdw blurRad="38100" dist="38100" dir="2700000" algn="tl">
                    <a:srgbClr val="000000">
                      <a:alpha val="43137"/>
                    </a:srgbClr>
                  </a:outerShdw>
                </a:effectLst>
                <a:cs typeface="Arial" panose="020B0604020202020204" pitchFamily="34" charset="0"/>
              </a:rPr>
              <a:t> </a:t>
            </a:r>
            <a:r>
              <a:rPr lang="en-US" sz="2300" dirty="0">
                <a:cs typeface="Arial" panose="020B0604020202020204" pitchFamily="34" charset="0"/>
              </a:rPr>
              <a:t>AHT screening accuracy were similar to equivalent measures in prior studies, with…</a:t>
            </a:r>
          </a:p>
          <a:p>
            <a:pPr lvl="1"/>
            <a:r>
              <a:rPr lang="en-US" sz="2100" dirty="0">
                <a:cs typeface="Arial" panose="020B0604020202020204" pitchFamily="34" charset="0"/>
              </a:rPr>
              <a:t>Sensitivity 0.94-0.99</a:t>
            </a:r>
          </a:p>
          <a:p>
            <a:pPr lvl="1"/>
            <a:r>
              <a:rPr lang="en-US" sz="2100" dirty="0">
                <a:cs typeface="Arial" panose="020B0604020202020204" pitchFamily="34" charset="0"/>
              </a:rPr>
              <a:t>Specificity 0.24-0.43</a:t>
            </a:r>
          </a:p>
          <a:p>
            <a:pPr lvl="1"/>
            <a:r>
              <a:rPr lang="en-US" sz="2100" dirty="0">
                <a:cs typeface="Arial" panose="020B0604020202020204" pitchFamily="34" charset="0"/>
              </a:rPr>
              <a:t>True negatives 0.90-0.96</a:t>
            </a:r>
          </a:p>
          <a:p>
            <a:pPr lvl="1"/>
            <a:r>
              <a:rPr lang="en-US" sz="2100" dirty="0">
                <a:cs typeface="Arial" panose="020B0604020202020204" pitchFamily="34" charset="0"/>
              </a:rPr>
              <a:t>False negatives 0.04-0.10</a:t>
            </a:r>
          </a:p>
          <a:p>
            <a:pPr marL="0" indent="0">
              <a:buNone/>
            </a:pPr>
            <a:endParaRPr lang="en-US" dirty="0"/>
          </a:p>
        </p:txBody>
      </p:sp>
      <p:pic>
        <p:nvPicPr>
          <p:cNvPr id="4" name="Picture 3"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spTree>
    <p:extLst>
      <p:ext uri="{BB962C8B-B14F-4D97-AF65-F5344CB8AC3E}">
        <p14:creationId xmlns:p14="http://schemas.microsoft.com/office/powerpoint/2010/main" val="3214654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Results</a:t>
            </a:r>
          </a:p>
        </p:txBody>
      </p:sp>
      <p:sp>
        <p:nvSpPr>
          <p:cNvPr id="5" name="Content Placeholder 4"/>
          <p:cNvSpPr>
            <a:spLocks noGrp="1"/>
          </p:cNvSpPr>
          <p:nvPr>
            <p:ph idx="1"/>
          </p:nvPr>
        </p:nvSpPr>
        <p:spPr>
          <a:xfrm>
            <a:off x="612835" y="1527116"/>
            <a:ext cx="7886700" cy="4351338"/>
          </a:xfrm>
        </p:spPr>
        <p:txBody>
          <a:bodyPr>
            <a:normAutofit/>
          </a:bodyPr>
          <a:lstStyle/>
          <a:p>
            <a:r>
              <a:rPr lang="en-US" sz="2300" dirty="0"/>
              <a:t>Our physician-directed interventions facilitated CDR application as an AHT screening tool,</a:t>
            </a:r>
          </a:p>
          <a:p>
            <a:r>
              <a:rPr lang="en-US" sz="2300" dirty="0"/>
              <a:t>CDR application effected changes in AHT evaluation practices, </a:t>
            </a:r>
          </a:p>
          <a:p>
            <a:r>
              <a:rPr lang="en-US" sz="2300" dirty="0"/>
              <a:t>These changes reduced potential and estimated cases of missed AHT, </a:t>
            </a:r>
          </a:p>
          <a:p>
            <a:r>
              <a:rPr lang="en-US" sz="2300" dirty="0"/>
              <a:t>The </a:t>
            </a:r>
            <a:r>
              <a:rPr lang="en-US" sz="2300" b="1" dirty="0"/>
              <a:t>actual</a:t>
            </a:r>
            <a:r>
              <a:rPr lang="en-US" sz="2300" dirty="0"/>
              <a:t> reduction in the estimated rate of missed AHT (from 15% to 7%), fell short of the </a:t>
            </a:r>
            <a:r>
              <a:rPr lang="en-US" sz="2300" b="1" dirty="0"/>
              <a:t>potential</a:t>
            </a:r>
            <a:r>
              <a:rPr lang="en-US" sz="2300" dirty="0"/>
              <a:t> reduction (to 4%) associated with full adherence to the decision rule’s recommendations, and…</a:t>
            </a:r>
          </a:p>
          <a:p>
            <a:r>
              <a:rPr lang="en-US" sz="2300" dirty="0"/>
              <a:t>The PediBIRN-4’s potential AHT screening accuracy was preserved.</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7" name="Picture 6"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39075851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clinical context</a:t>
            </a:r>
          </a:p>
        </p:txBody>
      </p:sp>
      <p:sp>
        <p:nvSpPr>
          <p:cNvPr id="3" name="Content Placeholder 2"/>
          <p:cNvSpPr>
            <a:spLocks noGrp="1"/>
          </p:cNvSpPr>
          <p:nvPr>
            <p:ph idx="1"/>
          </p:nvPr>
        </p:nvSpPr>
        <p:spPr/>
        <p:txBody>
          <a:bodyPr/>
          <a:lstStyle/>
          <a:p>
            <a:r>
              <a:rPr lang="en-US" sz="2300" dirty="0"/>
              <a:t>The PediBIRN CDR’s recommendations must be interpreted in the context of other relevant information, including…</a:t>
            </a:r>
          </a:p>
          <a:p>
            <a:pPr lvl="1"/>
            <a:r>
              <a:rPr lang="en-US" sz="2100" dirty="0"/>
              <a:t>the presenting history,</a:t>
            </a:r>
          </a:p>
          <a:p>
            <a:pPr lvl="1"/>
            <a:r>
              <a:rPr lang="en-US" sz="2100" dirty="0"/>
              <a:t>past and family medical history,</a:t>
            </a:r>
          </a:p>
          <a:p>
            <a:pPr lvl="1"/>
            <a:r>
              <a:rPr lang="en-US" sz="2100" dirty="0"/>
              <a:t>an assessment of psychosocial risks,</a:t>
            </a:r>
          </a:p>
          <a:p>
            <a:pPr lvl="1"/>
            <a:r>
              <a:rPr lang="en-US" sz="2100" dirty="0"/>
              <a:t>the results of tests to confirm or exclude medical mimics, and…</a:t>
            </a:r>
          </a:p>
          <a:p>
            <a:pPr lvl="1"/>
            <a:r>
              <a:rPr lang="en-US" sz="2100" dirty="0"/>
              <a:t>input from investigators. </a:t>
            </a:r>
          </a:p>
          <a:p>
            <a:r>
              <a:rPr lang="en-US" sz="2300" dirty="0"/>
              <a:t>It was designed to enhance—not supplant—physicians’ clinical training, experience, and intuition.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25378190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lower risk patients</a:t>
            </a:r>
          </a:p>
        </p:txBody>
      </p:sp>
      <p:sp>
        <p:nvSpPr>
          <p:cNvPr id="3" name="Content Placeholder 2"/>
          <p:cNvSpPr>
            <a:spLocks noGrp="1"/>
          </p:cNvSpPr>
          <p:nvPr>
            <p:ph idx="1"/>
          </p:nvPr>
        </p:nvSpPr>
        <p:spPr/>
        <p:txBody>
          <a:bodyPr>
            <a:normAutofit/>
          </a:bodyPr>
          <a:lstStyle/>
          <a:p>
            <a:r>
              <a:rPr lang="en-US" sz="2300" dirty="0"/>
              <a:t>We hypothesized incorrectly that abuse evaluations of lower risk patients would be lower at intervention PICUs.</a:t>
            </a:r>
          </a:p>
          <a:p>
            <a:r>
              <a:rPr lang="en-US" sz="2300" dirty="0"/>
              <a:t>Over time and across both trial arms, the diagnostic yield of completed abuse evaluations in lower risk patients was only 3% (3 of 99).</a:t>
            </a:r>
          </a:p>
          <a:p>
            <a:r>
              <a:rPr lang="en-US" sz="2300" dirty="0"/>
              <a:t>It follows that some—perhaps many—evaluations of lower risk patients were unnecessary.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27754978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study strengths</a:t>
            </a:r>
          </a:p>
        </p:txBody>
      </p:sp>
      <p:sp>
        <p:nvSpPr>
          <p:cNvPr id="3" name="Content Placeholder 2"/>
          <p:cNvSpPr>
            <a:spLocks noGrp="1"/>
          </p:cNvSpPr>
          <p:nvPr>
            <p:ph idx="1"/>
          </p:nvPr>
        </p:nvSpPr>
        <p:spPr/>
        <p:txBody>
          <a:bodyPr>
            <a:normAutofit/>
          </a:bodyPr>
          <a:lstStyle/>
          <a:p>
            <a:r>
              <a:rPr lang="en-US" sz="2300" dirty="0"/>
              <a:t>This was the first randomized trial of a validated medical screening tool for child physical abuse.</a:t>
            </a:r>
          </a:p>
          <a:p>
            <a:r>
              <a:rPr lang="en-US" sz="2300" dirty="0"/>
              <a:t>The overall design embedded a “pre-post” study into the larger cluster randomized trial.</a:t>
            </a:r>
          </a:p>
          <a:p>
            <a:r>
              <a:rPr lang="en-US" sz="2300" dirty="0"/>
              <a:t>Design decisions regarding PICU cluster assignment and patient risk stratification were blinded to baseline differences in AHT evaluation practices. </a:t>
            </a:r>
          </a:p>
          <a:p>
            <a:r>
              <a:rPr lang="en-US" sz="2300" dirty="0"/>
              <a:t>The study biostatistician was blinded to PICU randomization.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13652225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study limitations</a:t>
            </a:r>
          </a:p>
        </p:txBody>
      </p:sp>
      <p:sp>
        <p:nvSpPr>
          <p:cNvPr id="3" name="Content Placeholder 2"/>
          <p:cNvSpPr>
            <a:spLocks noGrp="1"/>
          </p:cNvSpPr>
          <p:nvPr>
            <p:ph idx="1"/>
          </p:nvPr>
        </p:nvSpPr>
        <p:spPr/>
        <p:txBody>
          <a:bodyPr>
            <a:normAutofit/>
          </a:bodyPr>
          <a:lstStyle/>
          <a:p>
            <a:r>
              <a:rPr lang="en-US" sz="2300" dirty="0"/>
              <a:t>Very likely, our interventions were not delivered, received, and/or experienced uniformly across intervention PICUs and physicians.</a:t>
            </a:r>
          </a:p>
          <a:p>
            <a:r>
              <a:rPr lang="en-US" sz="2300" dirty="0"/>
              <a:t>Absent a gold standard, to estimate cases of missed AHT among potential cases, we relied on evidence-based, but imperfect, patient-specific estimates of AHT probability to predict the results of abuse evaluations never completed.  </a:t>
            </a:r>
          </a:p>
          <a:p>
            <a:r>
              <a:rPr lang="en-US" sz="2300" dirty="0"/>
              <a:t>Our results are not generalizable to non-PICU settings, and/or to PICUs lacking access to child abuse pediatricians.</a:t>
            </a:r>
          </a:p>
          <a:p>
            <a:pPr marL="0" indent="0">
              <a:buNone/>
            </a:pPr>
            <a:endParaRPr lang="en-US" sz="23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28774844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2300" dirty="0"/>
              <a:t>Physicians working in busy PICU settings can change AHT screening and evaluation practices to reduce potential cases of missed AHT.  </a:t>
            </a:r>
          </a:p>
          <a:p>
            <a:r>
              <a:rPr lang="en-US" sz="2300" dirty="0"/>
              <a:t>The PediBIRN-4 CDR can help to facilitate this change.</a:t>
            </a:r>
          </a:p>
          <a:p>
            <a:endParaRPr lang="en-US" sz="2300"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35992114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Subsequent developments</a:t>
            </a:r>
          </a:p>
        </p:txBody>
      </p:sp>
      <p:sp>
        <p:nvSpPr>
          <p:cNvPr id="3" name="Content Placeholder 2"/>
          <p:cNvSpPr>
            <a:spLocks noGrp="1"/>
          </p:cNvSpPr>
          <p:nvPr>
            <p:ph idx="1"/>
          </p:nvPr>
        </p:nvSpPr>
        <p:spPr/>
        <p:txBody>
          <a:bodyPr/>
          <a:lstStyle/>
          <a:p>
            <a:r>
              <a:rPr lang="en-US" sz="2300" dirty="0"/>
              <a:t>The changes in intervention physicians’ AHT screening and evaluation practices observed over the course of our 32-month implementation trial…</a:t>
            </a:r>
          </a:p>
          <a:p>
            <a:r>
              <a:rPr lang="en-US" sz="2300" dirty="0"/>
              <a:t>were sustained over the subsequent 12 months, as our physician-directed implementation supports were withdrawn.</a:t>
            </a:r>
            <a:endParaRPr lang="en-US" sz="2400" dirty="0"/>
          </a:p>
          <a:p>
            <a:r>
              <a:rPr lang="en-US" sz="2400" dirty="0"/>
              <a:t>The percentage of higher risk patients evaluated thoroughly for abuse actually increased over the course of the sustainability trial! </a:t>
            </a:r>
            <a:endParaRPr lang="en-US" sz="23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2305431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Background</a:t>
            </a:r>
          </a:p>
        </p:txBody>
      </p:sp>
      <p:sp>
        <p:nvSpPr>
          <p:cNvPr id="5" name="Content Placeholder 4"/>
          <p:cNvSpPr>
            <a:spLocks noGrp="1"/>
          </p:cNvSpPr>
          <p:nvPr>
            <p:ph idx="1"/>
          </p:nvPr>
        </p:nvSpPr>
        <p:spPr/>
        <p:txBody>
          <a:bodyPr>
            <a:normAutofit/>
          </a:bodyPr>
          <a:lstStyle/>
          <a:p>
            <a:r>
              <a:rPr lang="en-US" sz="2300" dirty="0"/>
              <a:t>In a more recent multicenter study published in 2016, Letson and colleagues reported that…</a:t>
            </a:r>
          </a:p>
          <a:p>
            <a:r>
              <a:rPr lang="en-US" sz="2300" dirty="0"/>
              <a:t>More than 10 years after our single institutional study, we were still “missing” 31% of cases.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43" y="5853081"/>
            <a:ext cx="4949190" cy="768980"/>
          </a:xfrm>
          <a:prstGeom prst="rect">
            <a:avLst/>
          </a:prstGeom>
        </p:spPr>
      </p:pic>
      <p:pic>
        <p:nvPicPr>
          <p:cNvPr id="8" name="Picture 7"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67400"/>
            <a:ext cx="3243972" cy="730318"/>
          </a:xfrm>
          <a:prstGeom prst="rect">
            <a:avLst/>
          </a:prstGeom>
        </p:spPr>
      </p:pic>
    </p:spTree>
    <p:extLst>
      <p:ext uri="{BB962C8B-B14F-4D97-AF65-F5344CB8AC3E}">
        <p14:creationId xmlns:p14="http://schemas.microsoft.com/office/powerpoint/2010/main" val="34121114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Subsequent developments</a:t>
            </a:r>
          </a:p>
        </p:txBody>
      </p:sp>
      <p:sp>
        <p:nvSpPr>
          <p:cNvPr id="3" name="Content Placeholder 2"/>
          <p:cNvSpPr>
            <a:spLocks noGrp="1"/>
          </p:cNvSpPr>
          <p:nvPr>
            <p:ph idx="1"/>
          </p:nvPr>
        </p:nvSpPr>
        <p:spPr/>
        <p:txBody>
          <a:bodyPr/>
          <a:lstStyle/>
          <a:p>
            <a:r>
              <a:rPr lang="en-US" sz="2300" dirty="0"/>
              <a:t>The PediBIRN-4’s screening sensitivity of 96%…</a:t>
            </a:r>
          </a:p>
          <a:p>
            <a:pPr lvl="1"/>
            <a:r>
              <a:rPr lang="en-US" sz="2300" dirty="0"/>
              <a:t>has now been validated in pediatric inpatient, intensive care, and Emergency Department settings;</a:t>
            </a:r>
          </a:p>
          <a:p>
            <a:pPr lvl="1"/>
            <a:r>
              <a:rPr lang="en-US" sz="2300" dirty="0"/>
              <a:t>applying diverse criteria or methods to define AHT;</a:t>
            </a:r>
          </a:p>
          <a:p>
            <a:pPr lvl="1"/>
            <a:r>
              <a:rPr lang="en-US" sz="2300" dirty="0"/>
              <a:t>through analysis of prospective data captured by three independent research networks; and…</a:t>
            </a:r>
          </a:p>
          <a:p>
            <a:pPr lvl="1"/>
            <a:r>
              <a:rPr lang="en-US" sz="2300" dirty="0"/>
              <a:t>in study populations with divergent AHT prevalence.</a:t>
            </a:r>
          </a:p>
          <a:p>
            <a:pPr marL="0" indent="0">
              <a:buNone/>
            </a:pP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12640619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sz="2300" dirty="0"/>
              <a:t>Complete a formal cost-benefit analysis</a:t>
            </a:r>
          </a:p>
          <a:p>
            <a:r>
              <a:rPr lang="en-US" sz="2300" dirty="0"/>
              <a:t>Revise our PediBIRN website (</a:t>
            </a:r>
            <a:r>
              <a:rPr lang="en-US" sz="2300" dirty="0">
                <a:hlinkClick r:id="rId3"/>
              </a:rPr>
              <a:t>www.pedibirn.com)</a:t>
            </a:r>
            <a:r>
              <a:rPr lang="en-US" sz="2300" dirty="0"/>
              <a:t> to facilitate rapid physician access to our 3- and 4-variable screening tools and updated AHT probability calculators</a:t>
            </a:r>
          </a:p>
          <a:p>
            <a:r>
              <a:rPr lang="en-US" sz="2300" dirty="0"/>
              <a:t>Complete a formal analysis of the relative strengths and weaknesses of the CDR implementation strategies </a:t>
            </a:r>
          </a:p>
          <a:p>
            <a:r>
              <a:rPr lang="en-US" sz="2300" dirty="0"/>
              <a:t>Provide support for CDR implementation studies in more diverse clinical settings and under less controlled conditions.</a:t>
            </a:r>
            <a:endParaRPr lang="en-US" sz="1800" dirty="0"/>
          </a:p>
          <a:p>
            <a:pPr marL="0" indent="0">
              <a:buNone/>
            </a:pPr>
            <a:endParaRPr lang="en-US" sz="24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 y="5886450"/>
            <a:ext cx="4949190" cy="711830"/>
          </a:xfrm>
          <a:prstGeom prst="rect">
            <a:avLst/>
          </a:prstGeom>
        </p:spPr>
      </p:pic>
      <p:pic>
        <p:nvPicPr>
          <p:cNvPr id="5" name="Picture 4" descr="PSH_CHO_CMYK_2C.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8349193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9857"/>
            <a:ext cx="7886700" cy="1325563"/>
          </a:xfrm>
        </p:spPr>
        <p:txBody>
          <a:bodyPr/>
          <a:lstStyle/>
          <a:p>
            <a:r>
              <a:rPr lang="en-US" dirty="0"/>
              <a:t>My exceptional CRT collaborators</a:t>
            </a:r>
          </a:p>
        </p:txBody>
      </p:sp>
      <p:sp>
        <p:nvSpPr>
          <p:cNvPr id="4" name="Content Placeholder 3"/>
          <p:cNvSpPr>
            <a:spLocks noGrp="1"/>
          </p:cNvSpPr>
          <p:nvPr>
            <p:ph sz="half" idx="1"/>
          </p:nvPr>
        </p:nvSpPr>
        <p:spPr>
          <a:xfrm>
            <a:off x="457200" y="1295400"/>
            <a:ext cx="8229600" cy="4953000"/>
          </a:xfrm>
        </p:spPr>
        <p:txBody>
          <a:bodyPr>
            <a:noAutofit/>
          </a:bodyPr>
          <a:lstStyle/>
          <a:p>
            <a:r>
              <a:rPr lang="en-US" sz="1700" b="1" dirty="0"/>
              <a:t>Texas Children’s Hospital, Houston, TX</a:t>
            </a:r>
          </a:p>
          <a:p>
            <a:pPr lvl="1"/>
            <a:r>
              <a:rPr lang="en-US" sz="1700" dirty="0"/>
              <a:t>Matthew Musick, Reena Isaac, Nancy Jaimon</a:t>
            </a:r>
          </a:p>
          <a:p>
            <a:r>
              <a:rPr lang="en-US" sz="1700" b="1" dirty="0"/>
              <a:t>Primary Children’s Hospital, Salt Lake City, UT</a:t>
            </a:r>
          </a:p>
          <a:p>
            <a:pPr lvl="1"/>
            <a:r>
              <a:rPr lang="en-US" sz="1700" dirty="0"/>
              <a:t>Bruce Herman, Kristine Campbell, Kris Hansen</a:t>
            </a:r>
          </a:p>
          <a:p>
            <a:r>
              <a:rPr lang="en-US" sz="1700" b="1" dirty="0"/>
              <a:t>The University of Texas Health Sciences Center at San Antonio, San Antonio, TX</a:t>
            </a:r>
          </a:p>
          <a:p>
            <a:pPr lvl="1"/>
            <a:r>
              <a:rPr lang="en-US" sz="1700" dirty="0"/>
              <a:t>Veronica Armijo-Garcia, Natalie Kissoon, Dorinda Escamilla, Maria Woosley</a:t>
            </a:r>
          </a:p>
          <a:p>
            <a:r>
              <a:rPr lang="en-US" sz="1700" b="1" dirty="0"/>
              <a:t>The Children’s Hospital of Omaha, Omaha, NE</a:t>
            </a:r>
          </a:p>
          <a:p>
            <a:pPr lvl="1"/>
            <a:r>
              <a:rPr lang="en-US" sz="1700" dirty="0"/>
              <a:t>Suzanne Haney, Lucinda Kustka</a:t>
            </a:r>
          </a:p>
          <a:p>
            <a:r>
              <a:rPr lang="en-US" sz="1700" b="1" dirty="0"/>
              <a:t>Children’s Mercy Hospital, Kansas City, MO</a:t>
            </a:r>
          </a:p>
          <a:p>
            <a:pPr lvl="1"/>
            <a:r>
              <a:rPr lang="en-US" sz="1700" dirty="0"/>
              <a:t>Terra Frazier, Kelly Tieves</a:t>
            </a:r>
          </a:p>
          <a:p>
            <a:r>
              <a:rPr lang="en-US" sz="1700" b="1" dirty="0"/>
              <a:t>Connecticut Children’s Medical Center, Hartford, CT</a:t>
            </a:r>
          </a:p>
          <a:p>
            <a:pPr lvl="1"/>
            <a:r>
              <a:rPr lang="en-US" sz="1700" dirty="0"/>
              <a:t>Chris Carroll, Nina Livingston, Kathleen Sala, Jim Santanelli</a:t>
            </a:r>
          </a:p>
          <a:p>
            <a:r>
              <a:rPr lang="en-US" sz="1700" b="1" dirty="0"/>
              <a:t>The Children’s Hospital at Richmond, Richmond, VA</a:t>
            </a:r>
          </a:p>
          <a:p>
            <a:pPr lvl="1"/>
            <a:r>
              <a:rPr lang="en-US" sz="1700" dirty="0"/>
              <a:t>Mark Marinello, Ryan Poland, Grace Henderson, Jacqueline Shaia</a:t>
            </a:r>
          </a:p>
          <a:p>
            <a:r>
              <a:rPr lang="en-US" sz="1700" b="1" dirty="0"/>
              <a:t>Wesley Medical Center, Wichita, KS</a:t>
            </a:r>
          </a:p>
          <a:p>
            <a:pPr lvl="1"/>
            <a:r>
              <a:rPr lang="en-US" sz="1700" dirty="0"/>
              <a:t>Kerri Weeks, Tiffany Siroki</a:t>
            </a:r>
          </a:p>
          <a:p>
            <a:pPr marL="457200" lvl="1" indent="0">
              <a:buNone/>
            </a:pPr>
            <a:endParaRPr lang="en-US" sz="1700" dirty="0"/>
          </a:p>
          <a:p>
            <a:pPr lvl="1"/>
            <a:endParaRPr lang="en-US" sz="1700" dirty="0"/>
          </a:p>
        </p:txBody>
      </p:sp>
    </p:spTree>
    <p:extLst>
      <p:ext uri="{BB962C8B-B14F-4D97-AF65-F5344CB8AC3E}">
        <p14:creationId xmlns:p14="http://schemas.microsoft.com/office/powerpoint/2010/main" val="12038948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400"/>
            <a:ext cx="7886700" cy="1325563"/>
          </a:xfrm>
        </p:spPr>
        <p:txBody>
          <a:bodyPr/>
          <a:lstStyle/>
          <a:p>
            <a:r>
              <a:rPr lang="en-US" dirty="0"/>
              <a:t>Key references</a:t>
            </a:r>
          </a:p>
        </p:txBody>
      </p:sp>
      <p:sp>
        <p:nvSpPr>
          <p:cNvPr id="3" name="Content Placeholder 2"/>
          <p:cNvSpPr>
            <a:spLocks noGrp="1"/>
          </p:cNvSpPr>
          <p:nvPr>
            <p:ph idx="1"/>
          </p:nvPr>
        </p:nvSpPr>
        <p:spPr>
          <a:xfrm>
            <a:off x="641350" y="1219200"/>
            <a:ext cx="7886700" cy="5029200"/>
          </a:xfrm>
        </p:spPr>
        <p:txBody>
          <a:bodyPr>
            <a:normAutofit fontScale="92500" lnSpcReduction="10000"/>
          </a:bodyPr>
          <a:lstStyle/>
          <a:p>
            <a:pPr lvl="0"/>
            <a:r>
              <a:rPr lang="en-US" sz="1600" dirty="0"/>
              <a:t>Jenny C, Hymel KP, Ritzen A, et al.  Analysis of missed cases of abusive head trauma. Journal of the American Medical Association. 1997;281:621-6.</a:t>
            </a:r>
          </a:p>
          <a:p>
            <a:pPr lvl="0"/>
            <a:r>
              <a:rPr lang="en-US" sz="1600" dirty="0"/>
              <a:t>Letson MM, Cooper JN, Deans KJ, et al.  Prior opportunities to identify abuse in children with abusive head trauma.  Child Abuse and Neglect. 2016; 60:36-45.</a:t>
            </a:r>
          </a:p>
          <a:p>
            <a:pPr lvl="0"/>
            <a:r>
              <a:rPr lang="en-US" sz="1600" dirty="0"/>
              <a:t>Hymel KP, Willson DF, Boos SC, Pullin DA, Homa K, Lorenz DJ, et al. Derivation of a clinical prediction rule for pediatric abusive head trauma. Pediatric critical care medicine 2013;14:210-220.</a:t>
            </a:r>
          </a:p>
          <a:p>
            <a:pPr lvl="0"/>
            <a:r>
              <a:rPr lang="en-US" sz="1600" dirty="0"/>
              <a:t>Hymel KP, Armijo-Garcia V, Foster R, Frazier TN, Stoiko M, Christie LM, et al. Validation of a clinical prediction rule for pediatric abusive head trauma. Pediatrics 2014;134:e1537-1544.</a:t>
            </a:r>
          </a:p>
          <a:p>
            <a:r>
              <a:rPr lang="en-US" sz="1600" dirty="0"/>
              <a:t>Hymel KP, Herman BE, </a:t>
            </a:r>
            <a:r>
              <a:rPr lang="en-US" sz="1600" dirty="0" err="1"/>
              <a:t>Narang</a:t>
            </a:r>
            <a:r>
              <a:rPr lang="en-US" sz="1600" dirty="0"/>
              <a:t> SK, Graf JM, Frazier TN, </a:t>
            </a:r>
            <a:r>
              <a:rPr lang="en-US" sz="1600" dirty="0" err="1"/>
              <a:t>Stoiko</a:t>
            </a:r>
            <a:r>
              <a:rPr lang="en-US" sz="1600" dirty="0"/>
              <a:t> M, et al. Potential impact of a validated screening tool for pediatric abusive head trauma.  Journal of Pediatrics 2015;167:1375-1381.</a:t>
            </a:r>
          </a:p>
          <a:p>
            <a:r>
              <a:rPr lang="en-US" sz="1600" dirty="0"/>
              <a:t>Hymel KP, Armijo-Garcia V, </a:t>
            </a:r>
            <a:r>
              <a:rPr lang="en-US" sz="1600" dirty="0" err="1"/>
              <a:t>Musick</a:t>
            </a:r>
            <a:r>
              <a:rPr lang="en-US" sz="1600" dirty="0"/>
              <a:t> M, </a:t>
            </a:r>
            <a:r>
              <a:rPr lang="en-US" sz="1600" dirty="0" err="1"/>
              <a:t>Marinello</a:t>
            </a:r>
            <a:r>
              <a:rPr lang="en-US" sz="1600" dirty="0"/>
              <a:t> M, Herman BE, Weeks K, et al. A cluster randomized trial to reduce missed abusive head trauma in pediatric intensive care settings. Journal of Pediatrics in press.</a:t>
            </a:r>
          </a:p>
          <a:p>
            <a:pPr lvl="0"/>
            <a:r>
              <a:rPr lang="en-US" sz="1600" dirty="0"/>
              <a:t>Pfeiffer H, Smith A, Kemp AM, et al.  External validation of the PediBIRN clinical prediction rule for abusive head trauma.  Pediatrics 2018;141:e20173674.</a:t>
            </a:r>
          </a:p>
          <a:p>
            <a:pPr lvl="0"/>
            <a:r>
              <a:rPr lang="en-US" sz="1600" dirty="0"/>
              <a:t>Hymel KP, Fingarson AK, Pierce MC, Kaczor K, Makoroff KL, and Wang M.  External validation of the PediBIRN screening tool for abusive head trauma in pediatric emergency department settings.  Pediatric Emergency Care in press.</a:t>
            </a:r>
          </a:p>
          <a:p>
            <a:r>
              <a:rPr lang="en-US" sz="1600" dirty="0"/>
              <a:t>Cohrs A, Agbese E, Leslie DL, and Hymel KP. A cost analysis of a validated screening tool for pediatric abusive head trauma.   Journal of Child and Family Studies 2018;27(3):750-755.</a:t>
            </a:r>
          </a:p>
          <a:p>
            <a:endParaRPr lang="en-US" dirty="0"/>
          </a:p>
        </p:txBody>
      </p:sp>
    </p:spTree>
    <p:extLst>
      <p:ext uri="{BB962C8B-B14F-4D97-AF65-F5344CB8AC3E}">
        <p14:creationId xmlns:p14="http://schemas.microsoft.com/office/powerpoint/2010/main" val="23030089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429000"/>
            <a:ext cx="8077200" cy="2354491"/>
          </a:xfrm>
          <a:prstGeom prst="rect">
            <a:avLst/>
          </a:prstGeom>
          <a:noFill/>
        </p:spPr>
        <p:txBody>
          <a:bodyPr wrap="square" rtlCol="0">
            <a:spAutoFit/>
          </a:bodyPr>
          <a:lstStyle/>
          <a:p>
            <a:pPr algn="ctr"/>
            <a:r>
              <a:rPr lang="en-US" sz="2600" dirty="0">
                <a:hlinkClick r:id="rId3"/>
              </a:rPr>
              <a:t>kphymel@gmail.com</a:t>
            </a:r>
            <a:endParaRPr lang="en-US" sz="2600" dirty="0"/>
          </a:p>
          <a:p>
            <a:pPr algn="ctr"/>
            <a:r>
              <a:rPr lang="en-US" sz="2600" dirty="0"/>
              <a:t>ClinicalTrials.gov: NCT03162354</a:t>
            </a:r>
          </a:p>
          <a:p>
            <a:pPr algn="ctr"/>
            <a:endParaRPr lang="en-US" sz="2600" dirty="0"/>
          </a:p>
          <a:p>
            <a:r>
              <a:rPr lang="en-US" sz="2300" dirty="0"/>
              <a:t>Hymel KP, Armijo-Garcia V, </a:t>
            </a:r>
            <a:r>
              <a:rPr lang="en-US" sz="2300" dirty="0" err="1"/>
              <a:t>Musick</a:t>
            </a:r>
            <a:r>
              <a:rPr lang="en-US" sz="2300" dirty="0"/>
              <a:t> M, et al.  A cluster randomized trial to reduce missed abusive head trauma in pediatric intensive care settings. </a:t>
            </a:r>
            <a:r>
              <a:rPr lang="en-US" sz="2300" i="1" dirty="0"/>
              <a:t>J </a:t>
            </a:r>
            <a:r>
              <a:rPr lang="en-US" sz="2300" i="1" dirty="0" err="1"/>
              <a:t>Pediatr</a:t>
            </a:r>
            <a:r>
              <a:rPr lang="en-US" sz="2300" i="1" dirty="0"/>
              <a:t> </a:t>
            </a:r>
            <a:r>
              <a:rPr lang="en-US" sz="2300" dirty="0"/>
              <a:t>2021;236:260-268.</a:t>
            </a:r>
            <a:endParaRPr lang="en-US" sz="2300" i="1" dirty="0"/>
          </a:p>
        </p:txBody>
      </p:sp>
      <p:sp>
        <p:nvSpPr>
          <p:cNvPr id="8" name="Rectangle 7"/>
          <p:cNvSpPr/>
          <p:nvPr/>
        </p:nvSpPr>
        <p:spPr>
          <a:xfrm>
            <a:off x="1643857" y="1143000"/>
            <a:ext cx="5856283" cy="1569660"/>
          </a:xfrm>
          <a:prstGeom prst="rect">
            <a:avLst/>
          </a:prstGeom>
          <a:noFill/>
        </p:spPr>
        <p:txBody>
          <a:bodyPr wrap="none" lIns="91440" tIns="45720" rIns="91440" bIns="45720">
            <a:spAutoFit/>
          </a:bodyPr>
          <a:lstStyle/>
          <a:p>
            <a:pPr algn="ctr"/>
            <a:r>
              <a:rPr lang="en-US"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objectives</a:t>
            </a:r>
          </a:p>
        </p:txBody>
      </p:sp>
      <p:sp>
        <p:nvSpPr>
          <p:cNvPr id="3" name="Content Placeholder 2"/>
          <p:cNvSpPr>
            <a:spLocks noGrp="1"/>
          </p:cNvSpPr>
          <p:nvPr>
            <p:ph idx="1"/>
          </p:nvPr>
        </p:nvSpPr>
        <p:spPr/>
        <p:txBody>
          <a:bodyPr>
            <a:normAutofit/>
          </a:bodyPr>
          <a:lstStyle/>
          <a:p>
            <a:r>
              <a:rPr lang="en-US" sz="2300" dirty="0"/>
              <a:t>To tell the story of our sustained research effort to reduce cases of missed or unrecognized abusive head trauma (AHT) </a:t>
            </a:r>
          </a:p>
          <a:p>
            <a:r>
              <a:rPr lang="en-US" sz="2300" dirty="0"/>
              <a:t>To review evidence-based approaches to medical screening and diagnosis</a:t>
            </a:r>
          </a:p>
          <a:p>
            <a:r>
              <a:rPr lang="en-US" sz="2300" dirty="0"/>
              <a:t>To describe and demonstrate the steps required to develop a clinical prediction or decision rule (CPR or CDR)</a:t>
            </a:r>
          </a:p>
          <a:p>
            <a:r>
              <a:rPr lang="en-US" sz="2300" dirty="0"/>
              <a:t>To present the results of a cluster randomized trial of a CDR designed to function as an effective AHT screening tool</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5852160"/>
            <a:ext cx="4949190" cy="746120"/>
          </a:xfrm>
          <a:prstGeom prst="rect">
            <a:avLst/>
          </a:prstGeom>
        </p:spPr>
      </p:pic>
      <p:pic>
        <p:nvPicPr>
          <p:cNvPr id="5" name="Picture 4"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853081"/>
            <a:ext cx="3243972" cy="730318"/>
          </a:xfrm>
          <a:prstGeom prst="rect">
            <a:avLst/>
          </a:prstGeom>
        </p:spPr>
      </p:pic>
    </p:spTree>
    <p:extLst>
      <p:ext uri="{BB962C8B-B14F-4D97-AF65-F5344CB8AC3E}">
        <p14:creationId xmlns:p14="http://schemas.microsoft.com/office/powerpoint/2010/main" val="11524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810000"/>
            <a:ext cx="7772400" cy="1958975"/>
          </a:xfrm>
        </p:spPr>
        <p:txBody>
          <a:bodyPr>
            <a:normAutofit fontScale="90000"/>
          </a:bodyPr>
          <a:lstStyle/>
          <a:p>
            <a:r>
              <a:rPr lang="en-US" dirty="0"/>
              <a:t>Evidence-based approaches to medical diagnosis and screening</a:t>
            </a:r>
            <a:br>
              <a:rPr lang="en-US" dirty="0"/>
            </a:br>
            <a:r>
              <a:rPr lang="en-US" dirty="0"/>
              <a:t>     </a:t>
            </a:r>
            <a:br>
              <a:rPr lang="en-US" sz="2800" dirty="0"/>
            </a:br>
            <a:r>
              <a:rPr lang="en-US" sz="2800" dirty="0"/>
              <a:t>      </a:t>
            </a:r>
          </a:p>
        </p:txBody>
      </p:sp>
    </p:spTree>
    <p:extLst>
      <p:ext uri="{BB962C8B-B14F-4D97-AF65-F5344CB8AC3E}">
        <p14:creationId xmlns:p14="http://schemas.microsoft.com/office/powerpoint/2010/main" val="849515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21998</TotalTime>
  <Words>5274</Words>
  <Application>Microsoft Macintosh PowerPoint</Application>
  <PresentationFormat>On-screen Show (4:3)</PresentationFormat>
  <Paragraphs>720</Paragraphs>
  <Slides>74</Slides>
  <Notes>74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74</vt:i4>
      </vt:variant>
    </vt:vector>
  </HeadingPairs>
  <TitlesOfParts>
    <vt:vector size="81" baseType="lpstr">
      <vt:lpstr>Arial</vt:lpstr>
      <vt:lpstr>Calibri</vt:lpstr>
      <vt:lpstr>Calibri Light</vt:lpstr>
      <vt:lpstr>Franklin Gothic Book</vt:lpstr>
      <vt:lpstr>Lucida Sans Unicode</vt:lpstr>
      <vt:lpstr>Wingdings 3</vt:lpstr>
      <vt:lpstr>Office Theme</vt:lpstr>
      <vt:lpstr> From Index Case to Cluster Randomized Trial: A Journey to Reduce Missed Abusive Head Trauma</vt:lpstr>
      <vt:lpstr>Disclosures</vt:lpstr>
      <vt:lpstr>Background</vt:lpstr>
      <vt:lpstr>The index case</vt:lpstr>
      <vt:lpstr>Background</vt:lpstr>
      <vt:lpstr>Background</vt:lpstr>
      <vt:lpstr>Background</vt:lpstr>
      <vt:lpstr>Presentation objectives</vt:lpstr>
      <vt:lpstr>Evidence-based approaches to medical diagnosis and screening             </vt:lpstr>
      <vt:lpstr>Evidence-based diagnosis and screening</vt:lpstr>
      <vt:lpstr>Evidence-based diagnosis and screening</vt:lpstr>
      <vt:lpstr>PowerPoint Presentation</vt:lpstr>
      <vt:lpstr>Evidence-based diagnosis and screening</vt:lpstr>
      <vt:lpstr>Evidence-based diagnosis and screening</vt:lpstr>
      <vt:lpstr>Evidence-based diagnosis and screening</vt:lpstr>
      <vt:lpstr>Evidence-based diagnosis and screening</vt:lpstr>
      <vt:lpstr>Evidence-based diagnosis and screening</vt:lpstr>
      <vt:lpstr>Evidence-based diagnosis and screening</vt:lpstr>
      <vt:lpstr>Evidence-based diagnosis and screening</vt:lpstr>
      <vt:lpstr>Evidence-based diagnosis and screening</vt:lpstr>
      <vt:lpstr>How do we calculate post-test probabilities using likelihood ratios?</vt:lpstr>
      <vt:lpstr>Evidence-based diagnosis and screening</vt:lpstr>
      <vt:lpstr>Clinical prediction and decision rules</vt:lpstr>
      <vt:lpstr>Clinical prediction and decision rules</vt:lpstr>
      <vt:lpstr>Clinical prediction and decision rules</vt:lpstr>
      <vt:lpstr>Clinical prediction and decision rules</vt:lpstr>
      <vt:lpstr>Clinical prediction and decision rules</vt:lpstr>
      <vt:lpstr>Clinical prediction and decision rules</vt:lpstr>
      <vt:lpstr>Can we develop a clinical prediction or decision rule for AHT?</vt:lpstr>
      <vt:lpstr>A clinical prediction rule for AHT?</vt:lpstr>
      <vt:lpstr>A clinical prediction rule for AHT?</vt:lpstr>
      <vt:lpstr>The pediatric brain injury research network (PediBIRN) was born</vt:lpstr>
      <vt:lpstr>PediBIRN’s overall research goals</vt:lpstr>
      <vt:lpstr>PediBIRN’s overall research goals</vt:lpstr>
      <vt:lpstr>Our derivation study</vt:lpstr>
      <vt:lpstr>Our derivation study</vt:lpstr>
      <vt:lpstr>Our derivation study</vt:lpstr>
      <vt:lpstr>The “PediBIRN-4” decision rule for AHT</vt:lpstr>
      <vt:lpstr>The Four “B”s</vt:lpstr>
      <vt:lpstr>Our derivation study (N=209)</vt:lpstr>
      <vt:lpstr>Our validation study</vt:lpstr>
      <vt:lpstr>Our validation study (N=291)</vt:lpstr>
      <vt:lpstr>Applied as a prediction tool… </vt:lpstr>
      <vt:lpstr>Applied as a prediction tool (N=500)</vt:lpstr>
      <vt:lpstr>Applied as a prediction tool (N=500)</vt:lpstr>
      <vt:lpstr>Background</vt:lpstr>
      <vt:lpstr>Trial objective</vt:lpstr>
      <vt:lpstr>Participants</vt:lpstr>
      <vt:lpstr>Randomization and stratification</vt:lpstr>
      <vt:lpstr>Implementation strategies (4 intervention sites)</vt:lpstr>
      <vt:lpstr>To remind you…</vt:lpstr>
      <vt:lpstr>1° outcomes measures and hypotheses</vt:lpstr>
      <vt:lpstr>Execution</vt:lpstr>
      <vt:lpstr>Intervention exposures</vt:lpstr>
      <vt:lpstr>Statistical analysis</vt:lpstr>
      <vt:lpstr>PowerPoint Presentation</vt:lpstr>
      <vt:lpstr>PowerPoint Presentation</vt:lpstr>
      <vt:lpstr>PowerPoint Presentation</vt:lpstr>
      <vt:lpstr>PowerPoint Presentation</vt:lpstr>
      <vt:lpstr>PowerPoint Presentation</vt:lpstr>
      <vt:lpstr>PowerPoint Presentation</vt:lpstr>
      <vt:lpstr>Post-hoc analysis</vt:lpstr>
      <vt:lpstr>Results</vt:lpstr>
      <vt:lpstr>Discussion: clinical context</vt:lpstr>
      <vt:lpstr>Discussion: lower risk patients</vt:lpstr>
      <vt:lpstr>Discussion: study strengths</vt:lpstr>
      <vt:lpstr>Discussion: study limitations</vt:lpstr>
      <vt:lpstr>Conclusion</vt:lpstr>
      <vt:lpstr>Subsequent developments</vt:lpstr>
      <vt:lpstr>Subsequent developments</vt:lpstr>
      <vt:lpstr>Next steps</vt:lpstr>
      <vt:lpstr>My exceptional CRT collaborators</vt:lpstr>
      <vt:lpstr>Key references</vt:lpstr>
      <vt:lpstr>PowerPoint Presentation</vt:lpstr>
    </vt:vector>
  </TitlesOfParts>
  <Company>Dartmouth-Hitchcock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Post-test probabilities of abuse</dc:title>
  <dc:creator>D-H User</dc:creator>
  <cp:lastModifiedBy>Mcconnell, Cheri Lynn</cp:lastModifiedBy>
  <cp:revision>1490</cp:revision>
  <cp:lastPrinted>2021-09-14T15:38:11Z</cp:lastPrinted>
  <dcterms:created xsi:type="dcterms:W3CDTF">2011-10-24T12:27:55Z</dcterms:created>
  <dcterms:modified xsi:type="dcterms:W3CDTF">2021-09-14T15:38:16Z</dcterms:modified>
</cp:coreProperties>
</file>